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60" r:id="rId9"/>
    <p:sldId id="264" r:id="rId10"/>
    <p:sldId id="265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 cap="none" spc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ingstone.cz/prakticke-informace/informace-o-zemich/amerika/kolumbie/" TargetMode="External"/><Relationship Id="rId2" Type="http://schemas.openxmlformats.org/officeDocument/2006/relationships/hyperlink" Target="http://www.cojeco.cz/obrazek.php?cesta=http://www.cojeco.cz/attach/image/max/8f/42e6/8f42e65531b7c8d146dfc214febfa451.gif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slo.org/photopost/showfull.php?photo=1384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ajbas.eu/zajezdy-kolumbie-trekking-i-historicka-mista-v-krasne-zemi-127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ivingstone.cz/img/mapy-zeme/kolumbie-detail.jpg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6/6a/Tin-2.jpg" TargetMode="External"/><Relationship Id="rId2" Type="http://schemas.openxmlformats.org/officeDocument/2006/relationships/hyperlink" Target="http://tw.strahlen.org/fotoatlas1/antimony_foto.html" TargetMode="External"/><Relationship Id="rId1" Type="http://schemas.openxmlformats.org/officeDocument/2006/relationships/slideLayout" Target="../slideLayouts/slideLayout8.xml"/><Relationship Id="rId5" Type="http://schemas.openxmlformats.org/officeDocument/2006/relationships/hyperlink" Target="http://www.zlatem.cz/" TargetMode="External"/><Relationship Id="rId4" Type="http://schemas.openxmlformats.org/officeDocument/2006/relationships/hyperlink" Target="http://www.nerosty.cz/nerosty/st%F8%EDbro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981273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Kolumbie</a:t>
            </a:r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VYTVOŘENÍ: 18. 11. 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Gill Sans MT" pitchFamily="34" charset="-18"/>
              </a:rPr>
              <a:t>VY_32_INOVACE_38_JH</a:t>
            </a:r>
            <a:endParaRPr lang="cs-CZ" sz="2800" b="1" dirty="0">
              <a:solidFill>
                <a:srgbClr val="C00000"/>
              </a:solidFill>
              <a:latin typeface="Gill Sans MT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2612243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6740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18288" indent="0" algn="just">
              <a:buNone/>
            </a:pPr>
            <a:r>
              <a:rPr lang="cs-CZ" dirty="0"/>
              <a:t>Tuto prezentaci používám jako doplněk výkladu k tematickému celku Amerika v sedmém ročníku.</a:t>
            </a:r>
          </a:p>
          <a:p>
            <a:pPr marL="18288" indent="0" algn="just">
              <a:buNone/>
            </a:pPr>
            <a:r>
              <a:rPr lang="cs-CZ" dirty="0"/>
              <a:t> Žáci okamžitě vidí odlišné znaky různých amerických států.</a:t>
            </a:r>
          </a:p>
          <a:p>
            <a:pPr marL="18288" indent="0">
              <a:buNone/>
            </a:pPr>
            <a:endParaRPr lang="cs-CZ" u="sng" dirty="0"/>
          </a:p>
          <a:p>
            <a:pPr marL="18288" indent="0">
              <a:buNone/>
            </a:pPr>
            <a:r>
              <a:rPr lang="cs-CZ" b="1" u="sng" dirty="0"/>
              <a:t>Doporučený postup přípravy před hodinou: </a:t>
            </a:r>
          </a:p>
          <a:p>
            <a:pPr marL="18288" indent="0" algn="just">
              <a:buNone/>
            </a:pPr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pPr marL="18288" indent="0">
              <a:buNone/>
            </a:pPr>
            <a:endParaRPr lang="cs-CZ" dirty="0"/>
          </a:p>
          <a:p>
            <a:pPr marL="18288" indent="0">
              <a:buNone/>
            </a:pPr>
            <a:r>
              <a:rPr lang="cs-CZ" b="1" u="sng" dirty="0"/>
              <a:t>Zkušenosti z pilotáže:</a:t>
            </a:r>
          </a:p>
          <a:p>
            <a:pPr marL="18288" indent="0">
              <a:buNone/>
            </a:pPr>
            <a:r>
              <a:rPr lang="cs-CZ" dirty="0"/>
              <a:t>Prezentace žáky zaujala a podnítila v nich touhu poznávat nová místa na Zemi.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163215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KOLUMBIE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7992888" cy="2304256"/>
          </a:xfrm>
        </p:spPr>
        <p:txBody>
          <a:bodyPr>
            <a:normAutofit/>
          </a:bodyPr>
          <a:lstStyle/>
          <a:p>
            <a:r>
              <a:rPr lang="cs-CZ" dirty="0" smtClean="0"/>
              <a:t>Odkaz na obrázky: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http://www.cojeco.cz/obrazek.php?cesta=http://</a:t>
            </a:r>
            <a:r>
              <a:rPr lang="cs-CZ" dirty="0" smtClean="0">
                <a:hlinkClick r:id="rId2"/>
              </a:rPr>
              <a:t>www.cojeco.cz/attach/image/max/8f/42e6/8f42e65531b7c8d146dfc214febfa451.gif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http://www.livingstone.cz/prakticke-informace/informace-o-zemich/amerika/kolumbie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ZS SLOVAN\AppData\Local\Microsoft\Windows\Temporary Internet Files\Content.IE5\2K6LMUEC\MC9004057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653136"/>
            <a:ext cx="1955800" cy="1971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652120" y="260648"/>
            <a:ext cx="2448272" cy="786036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95536" y="1124744"/>
            <a:ext cx="8352928" cy="4380086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Andské </a:t>
            </a:r>
            <a:r>
              <a:rPr lang="cs-CZ" dirty="0" smtClean="0"/>
              <a:t>pohoří</a:t>
            </a:r>
            <a:r>
              <a:rPr lang="cs-CZ" dirty="0"/>
              <a:t> </a:t>
            </a:r>
            <a:r>
              <a:rPr lang="cs-CZ" dirty="0" smtClean="0"/>
              <a:t>se </a:t>
            </a:r>
            <a:r>
              <a:rPr lang="cs-CZ" dirty="0"/>
              <a:t>v Kolumbii táhne od Jihozápadu (Ekvádorské hranice) až na Severovýchod (Venezuelské hranice). </a:t>
            </a:r>
            <a:endParaRPr lang="cs-CZ" dirty="0" smtClean="0"/>
          </a:p>
          <a:p>
            <a:r>
              <a:rPr lang="cs-CZ" dirty="0"/>
              <a:t>Jižní část Kolumbie je tvořena savanou a deštným </a:t>
            </a:r>
            <a:r>
              <a:rPr lang="cs-CZ" dirty="0" smtClean="0"/>
              <a:t>pralesem</a:t>
            </a:r>
          </a:p>
          <a:p>
            <a:r>
              <a:rPr lang="cs-CZ" dirty="0" smtClean="0"/>
              <a:t>protékají </a:t>
            </a:r>
            <a:r>
              <a:rPr lang="cs-CZ" dirty="0"/>
              <a:t>tudy řeky Amazonka a </a:t>
            </a:r>
            <a:r>
              <a:rPr lang="cs-CZ" dirty="0" err="1" smtClean="0"/>
              <a:t>Orinoco</a:t>
            </a:r>
            <a:endParaRPr lang="cs-CZ" dirty="0" smtClean="0"/>
          </a:p>
          <a:p>
            <a:r>
              <a:rPr lang="cs-CZ" dirty="0" smtClean="0"/>
              <a:t>severní </a:t>
            </a:r>
            <a:r>
              <a:rPr lang="cs-CZ" dirty="0"/>
              <a:t>část nazývaná Los Llanos je region savan (zvláště právě u </a:t>
            </a:r>
            <a:r>
              <a:rPr lang="cs-CZ" dirty="0" err="1"/>
              <a:t>Orinocského</a:t>
            </a:r>
            <a:r>
              <a:rPr lang="cs-CZ" dirty="0"/>
              <a:t> povodí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jižní </a:t>
            </a:r>
            <a:r>
              <a:rPr lang="cs-CZ" dirty="0"/>
              <a:t>část je nazývána Amazonie a je pokryta Amazonským deštným pralesem a patří převážně do Amazonského </a:t>
            </a:r>
            <a:r>
              <a:rPr lang="cs-CZ" dirty="0" smtClean="0"/>
              <a:t>povodí</a:t>
            </a:r>
          </a:p>
          <a:p>
            <a:r>
              <a:rPr lang="cs-CZ" dirty="0" smtClean="0"/>
              <a:t>na </a:t>
            </a:r>
            <a:r>
              <a:rPr lang="cs-CZ" dirty="0"/>
              <a:t>severu a na západě And jsou pobřežní planiny, Karibská na severu a Pacifická na západě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Odkaz na obrázek: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www.aslo.org/photopost/showfull.php?photo=1384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260648"/>
            <a:ext cx="3695328" cy="936104"/>
          </a:xfrm>
        </p:spPr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55576" y="1340768"/>
            <a:ext cx="7922096" cy="4536504"/>
          </a:xfrm>
        </p:spPr>
        <p:txBody>
          <a:bodyPr>
            <a:normAutofit fontScale="92500"/>
          </a:bodyPr>
          <a:lstStyle/>
          <a:p>
            <a:r>
              <a:rPr lang="cs-CZ" dirty="0"/>
              <a:t>Díky rozdílnostem v nadmořských výškách má Kolumbie pozoruhodnou rozmanitost v </a:t>
            </a:r>
            <a:r>
              <a:rPr lang="cs-CZ" dirty="0" smtClean="0"/>
              <a:t>teplotách</a:t>
            </a:r>
          </a:p>
          <a:p>
            <a:r>
              <a:rPr lang="cs-CZ" dirty="0" smtClean="0"/>
              <a:t>během </a:t>
            </a:r>
            <a:r>
              <a:rPr lang="cs-CZ" dirty="0"/>
              <a:t>ročních období zde však panují pouze malé teplotní </a:t>
            </a:r>
            <a:r>
              <a:rPr lang="cs-CZ" dirty="0" smtClean="0"/>
              <a:t>rozdíly</a:t>
            </a:r>
          </a:p>
          <a:p>
            <a:r>
              <a:rPr lang="cs-CZ" dirty="0" smtClean="0"/>
              <a:t>dělí se na </a:t>
            </a:r>
            <a:r>
              <a:rPr lang="cs-CZ" dirty="0"/>
              <a:t>3 klimatické zóny zvané: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Horká země </a:t>
            </a:r>
            <a:r>
              <a:rPr lang="cs-CZ" dirty="0"/>
              <a:t>- tropická země je podél pobřeží a v rovinách na </a:t>
            </a:r>
            <a:r>
              <a:rPr lang="cs-CZ" dirty="0" smtClean="0"/>
              <a:t>východě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Mírná země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C</a:t>
            </a:r>
            <a:r>
              <a:rPr lang="cs-CZ" dirty="0" smtClean="0"/>
              <a:t>hladná země - </a:t>
            </a:r>
            <a:r>
              <a:rPr lang="cs-CZ" dirty="0"/>
              <a:t>v horských </a:t>
            </a:r>
            <a:r>
              <a:rPr lang="cs-CZ" dirty="0" smtClean="0"/>
              <a:t>pásmech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805264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Odkaz na obrázek</a:t>
            </a:r>
            <a:r>
              <a:rPr lang="cs-CZ" b="1" dirty="0" smtClean="0"/>
              <a:t>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www.rajbas.eu/zajezdy-kolumbie-trekking-i-historicka-mista-v-krasne-zemi-127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zřízení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57200" y="5733256"/>
            <a:ext cx="7931224" cy="792088"/>
          </a:xfrm>
        </p:spPr>
        <p:txBody>
          <a:bodyPr>
            <a:normAutofit/>
          </a:bodyPr>
          <a:lstStyle/>
          <a:p>
            <a:r>
              <a:rPr lang="cs-CZ" b="1" dirty="0" smtClean="0"/>
              <a:t>Odkaz na obrázek</a:t>
            </a:r>
            <a:r>
              <a:rPr lang="cs-CZ" b="1" dirty="0" smtClean="0"/>
              <a:t>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www.livingstone.cz/img/mapy-zeme/kolumbie-detail.jpg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1133472"/>
            <a:ext cx="8147248" cy="40237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demokratickou</a:t>
            </a:r>
            <a:r>
              <a:rPr lang="cs-CZ" dirty="0"/>
              <a:t> prezidentskou republikou a unitárním státem s decentralizovaným </a:t>
            </a:r>
            <a:r>
              <a:rPr lang="cs-CZ" dirty="0" smtClean="0"/>
              <a:t>řízením</a:t>
            </a:r>
          </a:p>
          <a:p>
            <a:r>
              <a:rPr lang="cs-CZ" dirty="0"/>
              <a:t> </a:t>
            </a:r>
            <a:r>
              <a:rPr lang="cs-CZ" dirty="0" smtClean="0"/>
              <a:t>v </a:t>
            </a:r>
            <a:r>
              <a:rPr lang="cs-CZ" dirty="0"/>
              <a:t>čele každého z </a:t>
            </a:r>
            <a:r>
              <a:rPr lang="cs-CZ" dirty="0" smtClean="0"/>
              <a:t>32 departementů</a:t>
            </a:r>
            <a:r>
              <a:rPr lang="cs-CZ" dirty="0"/>
              <a:t> </a:t>
            </a:r>
            <a:r>
              <a:rPr lang="cs-CZ" dirty="0" smtClean="0"/>
              <a:t>stojí guvernér</a:t>
            </a:r>
          </a:p>
          <a:p>
            <a:r>
              <a:rPr lang="cs-CZ" b="1" dirty="0"/>
              <a:t>h</a:t>
            </a:r>
            <a:r>
              <a:rPr lang="cs-CZ" b="1" dirty="0" smtClean="0"/>
              <a:t>lavní </a:t>
            </a:r>
            <a:r>
              <a:rPr lang="cs-CZ" b="1" dirty="0"/>
              <a:t>město: </a:t>
            </a:r>
            <a:r>
              <a:rPr lang="cs-CZ" dirty="0" err="1"/>
              <a:t>Bogotá</a:t>
            </a:r>
            <a:r>
              <a:rPr lang="cs-CZ" dirty="0"/>
              <a:t> (5 238 000 obyv.)</a:t>
            </a:r>
            <a:endParaRPr lang="cs-CZ" dirty="0" smtClean="0"/>
          </a:p>
          <a:p>
            <a:r>
              <a:rPr lang="cs-CZ" dirty="0" smtClean="0"/>
              <a:t>pět </a:t>
            </a:r>
            <a:r>
              <a:rPr lang="cs-CZ" dirty="0"/>
              <a:t>tradičních krajinných </a:t>
            </a:r>
            <a:r>
              <a:rPr lang="cs-CZ" dirty="0" smtClean="0"/>
              <a:t>regionů:</a:t>
            </a:r>
          </a:p>
          <a:p>
            <a:pPr marL="0" indent="0">
              <a:buNone/>
            </a:pPr>
            <a:r>
              <a:rPr lang="cs-CZ" dirty="0" smtClean="0"/>
              <a:t>Andský </a:t>
            </a:r>
            <a:r>
              <a:rPr lang="cs-CZ" dirty="0"/>
              <a:t>region, Karibský region, Pacifický region, </a:t>
            </a:r>
            <a:r>
              <a:rPr lang="cs-CZ" dirty="0" err="1"/>
              <a:t>Orinoquijský</a:t>
            </a:r>
            <a:r>
              <a:rPr lang="cs-CZ" dirty="0"/>
              <a:t> region a Amazonský </a:t>
            </a:r>
            <a:r>
              <a:rPr lang="cs-CZ" dirty="0" smtClean="0"/>
              <a:t>region</a:t>
            </a:r>
          </a:p>
          <a:p>
            <a:pPr marL="0" indent="0">
              <a:buNone/>
            </a:pPr>
            <a:r>
              <a:rPr lang="cs-CZ" dirty="0" smtClean="0"/>
              <a:t>Někteří </a:t>
            </a:r>
            <a:r>
              <a:rPr lang="cs-CZ" dirty="0"/>
              <a:t>označují ještě za region </a:t>
            </a:r>
            <a:r>
              <a:rPr lang="cs-CZ" dirty="0" err="1"/>
              <a:t>Insularní</a:t>
            </a:r>
            <a:r>
              <a:rPr lang="cs-CZ" dirty="0"/>
              <a:t> region separovaný na </a:t>
            </a:r>
            <a:r>
              <a:rPr lang="cs-CZ" dirty="0" smtClean="0"/>
              <a:t>pobřeží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27584" y="1133472"/>
            <a:ext cx="7859216" cy="3951712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očet </a:t>
            </a:r>
            <a:r>
              <a:rPr lang="cs-CZ" dirty="0"/>
              <a:t>obyvatel dosahuje 43 </a:t>
            </a:r>
            <a:r>
              <a:rPr lang="cs-CZ" dirty="0" smtClean="0"/>
              <a:t>milionů</a:t>
            </a:r>
          </a:p>
          <a:p>
            <a:r>
              <a:rPr lang="cs-CZ" dirty="0"/>
              <a:t>o</a:t>
            </a:r>
            <a:r>
              <a:rPr lang="cs-CZ" dirty="0" smtClean="0"/>
              <a:t>byvatelé </a:t>
            </a:r>
            <a:r>
              <a:rPr lang="cs-CZ" dirty="0"/>
              <a:t>mluví </a:t>
            </a:r>
            <a:r>
              <a:rPr lang="cs-CZ" dirty="0" smtClean="0"/>
              <a:t>španělsky</a:t>
            </a:r>
          </a:p>
          <a:p>
            <a:r>
              <a:rPr lang="cs-CZ" dirty="0" smtClean="0"/>
              <a:t>hlásí </a:t>
            </a:r>
            <a:r>
              <a:rPr lang="cs-CZ" dirty="0"/>
              <a:t>se ke katolické </a:t>
            </a:r>
            <a:r>
              <a:rPr lang="cs-CZ" dirty="0" smtClean="0"/>
              <a:t>církvi</a:t>
            </a:r>
          </a:p>
          <a:p>
            <a:r>
              <a:rPr lang="cs-CZ" dirty="0" smtClean="0"/>
              <a:t>v </a:t>
            </a:r>
            <a:r>
              <a:rPr lang="cs-CZ" dirty="0"/>
              <a:t>zemi už neprobíhá konflikt mezi vládou a drogovými </a:t>
            </a:r>
            <a:r>
              <a:rPr lang="cs-CZ" dirty="0" smtClean="0"/>
              <a:t>kartely</a:t>
            </a:r>
            <a:r>
              <a:rPr lang="cs-CZ" dirty="0"/>
              <a:t> </a:t>
            </a:r>
            <a:r>
              <a:rPr lang="cs-CZ" dirty="0" smtClean="0"/>
              <a:t>(2012)</a:t>
            </a:r>
            <a:endParaRPr lang="cs-CZ" dirty="0"/>
          </a:p>
        </p:txBody>
      </p:sp>
      <p:pic>
        <p:nvPicPr>
          <p:cNvPr id="3074" name="Picture 2" descr="C:\Users\ZS SLOVAN\AppData\Local\Microsoft\Windows\Temporary Internet Files\Content.IE5\BL7DS19N\MP9002556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933056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1133472"/>
            <a:ext cx="7859216" cy="3303640"/>
          </a:xfrm>
        </p:spPr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kukuřice, rýže, ječmen, brambory, maniok, sójová třtina, banány, citrusy, káva, </a:t>
            </a:r>
            <a:r>
              <a:rPr lang="cs-CZ" dirty="0" smtClean="0"/>
              <a:t>cukr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skot</a:t>
            </a:r>
            <a:r>
              <a:rPr lang="cs-CZ" dirty="0"/>
              <a:t>, prasata, ovce, lamy</a:t>
            </a:r>
            <a:r>
              <a:rPr lang="cs-CZ" dirty="0" smtClean="0"/>
              <a:t>, </a:t>
            </a:r>
            <a:r>
              <a:rPr lang="cs-CZ" dirty="0"/>
              <a:t>drůbež </a:t>
            </a:r>
          </a:p>
          <a:p>
            <a:endParaRPr lang="cs-CZ" dirty="0"/>
          </a:p>
        </p:txBody>
      </p:sp>
      <p:pic>
        <p:nvPicPr>
          <p:cNvPr id="3074" name="Picture 2" descr="C:\Users\hshop\AppData\Local\Microsoft\Windows\Temporary Internet Files\Content.IE5\GSEPNZ03\MP9004486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12976"/>
            <a:ext cx="2281961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shop\AppData\Local\Microsoft\Windows\Temporary Internet Files\Content.IE5\4ZFK3G8O\MP9002277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034" y="4584167"/>
            <a:ext cx="2263522" cy="1493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shop\AppData\Local\Microsoft\Windows\Temporary Internet Files\Content.IE5\BMHVVQM4\MP9001787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25" y="4077581"/>
            <a:ext cx="2263521" cy="151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Nerostné suroviny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2"/>
          </p:nvPr>
        </p:nvSpPr>
        <p:spPr>
          <a:xfrm>
            <a:off x="467544" y="4365104"/>
            <a:ext cx="8003232" cy="1656184"/>
          </a:xfrm>
        </p:spPr>
        <p:txBody>
          <a:bodyPr>
            <a:normAutofit/>
          </a:bodyPr>
          <a:lstStyle/>
          <a:p>
            <a:r>
              <a:rPr lang="cs-CZ" dirty="0"/>
              <a:t>Odkaz na obrázek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tw.strahlen.org/fotoatlas1/antimony_foto.html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upload.wikimedia.org/wikipedia/commons/6/6a/Tin-2.jpg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http://www.nerosty.cz/nerosty/st%F8%EDbro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http://www.zlatem.cz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3568" y="2060848"/>
            <a:ext cx="8003232" cy="1800200"/>
          </a:xfrm>
        </p:spPr>
        <p:txBody>
          <a:bodyPr/>
          <a:lstStyle/>
          <a:p>
            <a:r>
              <a:rPr lang="cs-CZ" b="1" dirty="0"/>
              <a:t>těžba</a:t>
            </a:r>
            <a:r>
              <a:rPr lang="cs-CZ" dirty="0"/>
              <a:t> – antimon, cín, ropa, zemní plyn, zinek, olovo, stříbro, zlato, bizmut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67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539552" y="1268760"/>
            <a:ext cx="8282136" cy="3168352"/>
          </a:xfrm>
        </p:spPr>
        <p:txBody>
          <a:bodyPr/>
          <a:lstStyle/>
          <a:p>
            <a:r>
              <a:rPr lang="cs-CZ" b="1" dirty="0" smtClean="0"/>
              <a:t>těžební: </a:t>
            </a:r>
            <a:r>
              <a:rPr lang="cs-CZ" dirty="0" smtClean="0"/>
              <a:t>uhlí, ropa, zemní plyn, železná ruda, nikl, platina, síra</a:t>
            </a:r>
          </a:p>
          <a:p>
            <a:r>
              <a:rPr lang="cs-CZ" b="1" dirty="0" smtClean="0"/>
              <a:t>energetický:</a:t>
            </a:r>
            <a:r>
              <a:rPr lang="cs-CZ" b="1" dirty="0"/>
              <a:t> </a:t>
            </a:r>
            <a:r>
              <a:rPr lang="cs-CZ" dirty="0"/>
              <a:t>tepelné 22,27 %, vodní 76,19 %, ostatní 1,54 </a:t>
            </a:r>
            <a:r>
              <a:rPr lang="cs-CZ" dirty="0" smtClean="0"/>
              <a:t>%</a:t>
            </a:r>
          </a:p>
          <a:p>
            <a:r>
              <a:rPr lang="cs-CZ" b="1" dirty="0" smtClean="0"/>
              <a:t>potravinářský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hshop\AppData\Local\Microsoft\Windows\Temporary Internet Files\Content.IE5\IBQ81A8D\MP9001850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140968"/>
            <a:ext cx="2361456" cy="1542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shop\AppData\Local\Microsoft\Windows\Temporary Internet Files\Content.IE5\BMHVVQM4\MP90039014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31520"/>
            <a:ext cx="2939204" cy="209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shop\AppData\Local\Microsoft\Windows\Temporary Internet Files\Content.IE5\GSEPNZ03\MP9004065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84685"/>
            <a:ext cx="2599184" cy="2079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611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133472"/>
            <a:ext cx="8219256" cy="3159624"/>
          </a:xfrm>
        </p:spPr>
        <p:txBody>
          <a:bodyPr/>
          <a:lstStyle/>
          <a:p>
            <a:r>
              <a:rPr lang="cs-CZ" dirty="0"/>
              <a:t>Kolumbie je relativně vyspělou zemí s velkými sociálními rozdíly a hlavně s vysokou produkcí narkotik, která putují ve většině případů do </a:t>
            </a:r>
            <a:r>
              <a:rPr lang="cs-CZ" dirty="0" smtClean="0"/>
              <a:t>USA</a:t>
            </a:r>
          </a:p>
          <a:p>
            <a:r>
              <a:rPr lang="cs-CZ" dirty="0"/>
              <a:t>p</a:t>
            </a:r>
            <a:r>
              <a:rPr lang="cs-CZ" dirty="0" smtClean="0"/>
              <a:t>řetrvává </a:t>
            </a:r>
            <a:r>
              <a:rPr lang="cs-CZ" dirty="0"/>
              <a:t>tu vnitřní konflikt s gerilou a narkomafií, a proto návštěva některých provincií s sebou nese zvýšené riziko</a:t>
            </a:r>
          </a:p>
        </p:txBody>
      </p:sp>
      <p:pic>
        <p:nvPicPr>
          <p:cNvPr id="4098" name="Picture 2" descr="C:\Users\hshop\AppData\Local\Microsoft\Windows\Temporary Internet Files\Content.IE5\IBQ81A8D\MP90030889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221088"/>
            <a:ext cx="3153544" cy="2097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shop\AppData\Local\Microsoft\Windows\Temporary Internet Files\Content.IE5\BMHVVQM4\MP9001748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06072"/>
            <a:ext cx="2793504" cy="186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144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3568" y="2136338"/>
            <a:ext cx="617443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</a:t>
            </a:r>
            <a:r>
              <a:rPr lang="cs-CZ" b="1" dirty="0" smtClean="0"/>
              <a:t>: </a:t>
            </a:r>
            <a:r>
              <a:rPr lang="cs-CZ" dirty="0" smtClean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159</TotalTime>
  <Words>327</Words>
  <Application>Microsoft Office PowerPoint</Application>
  <PresentationFormat>Předvádění na obrazovce (4:3)</PresentationFormat>
  <Paragraphs>89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Deluxe</vt:lpstr>
      <vt:lpstr>Prezentace aplikace PowerPoint</vt:lpstr>
      <vt:lpstr>ANOTACE</vt:lpstr>
      <vt:lpstr>KOLUMBIE</vt:lpstr>
      <vt:lpstr>Povrch</vt:lpstr>
      <vt:lpstr>Podnebí</vt:lpstr>
      <vt:lpstr>Státní zřízení</vt:lpstr>
      <vt:lpstr>Obyvatelstvo</vt:lpstr>
      <vt:lpstr>Zemědělství</vt:lpstr>
      <vt:lpstr>Nerostné suroviny</vt:lpstr>
      <vt:lpstr>Průmysl</vt:lpstr>
      <vt:lpstr>Zajímavosti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25</cp:revision>
  <dcterms:created xsi:type="dcterms:W3CDTF">2012-05-21T10:01:33Z</dcterms:created>
  <dcterms:modified xsi:type="dcterms:W3CDTF">2013-02-21T19:11:47Z</dcterms:modified>
</cp:coreProperties>
</file>