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2" r:id="rId6"/>
    <p:sldId id="265" r:id="rId7"/>
    <p:sldId id="266" r:id="rId8"/>
    <p:sldId id="259" r:id="rId9"/>
    <p:sldId id="263" r:id="rId10"/>
    <p:sldId id="26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3568" y="1413867"/>
            <a:ext cx="7798258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Informatika </a:t>
            </a:r>
          </a:p>
          <a:p>
            <a:r>
              <a:rPr lang="cs-CZ" dirty="0" smtClean="0"/>
              <a:t>ROČNÍK: šestý</a:t>
            </a:r>
          </a:p>
          <a:p>
            <a:r>
              <a:rPr lang="cs-CZ" dirty="0" smtClean="0"/>
              <a:t>TÉMA: PC – periferie</a:t>
            </a:r>
          </a:p>
          <a:p>
            <a:r>
              <a:rPr lang="cs-CZ" dirty="0" smtClean="0"/>
              <a:t>AUTOR: Jana Horáková</a:t>
            </a:r>
          </a:p>
          <a:p>
            <a:r>
              <a:rPr lang="cs-CZ" dirty="0" smtClean="0"/>
              <a:t>DATUM VYTVOŘENÍ:1. 11.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VY_32_INOVACE_42_JH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60486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Tuto </a:t>
            </a:r>
            <a:r>
              <a:rPr lang="cs-CZ" dirty="0"/>
              <a:t>prezentaci používám jako doplněk výkladu k tematického celku „Počítač a jeho </a:t>
            </a:r>
            <a:r>
              <a:rPr lang="cs-CZ" dirty="0" smtClean="0"/>
              <a:t>periferní zařízení“ </a:t>
            </a:r>
            <a:r>
              <a:rPr lang="cs-CZ" dirty="0"/>
              <a:t>v šestém ročníku.</a:t>
            </a:r>
          </a:p>
          <a:p>
            <a:pPr algn="just"/>
            <a:endParaRPr lang="cs-CZ" dirty="0"/>
          </a:p>
          <a:p>
            <a:r>
              <a:rPr lang="cs-CZ" b="1" dirty="0">
                <a:solidFill>
                  <a:schemeClr val="bg1"/>
                </a:solidFill>
              </a:rPr>
              <a:t>Doporučený postup přípravy před hodinou:</a:t>
            </a:r>
            <a:r>
              <a:rPr lang="cs-CZ" dirty="0">
                <a:solidFill>
                  <a:schemeClr val="bg1"/>
                </a:solidFill>
              </a:rPr>
              <a:t> </a:t>
            </a:r>
          </a:p>
          <a:p>
            <a:r>
              <a:rPr lang="cs-CZ" dirty="0"/>
              <a:t>Není zapotřebí nic chystat. Jen kdyby učitel chtěl žákům tento studijní materiál poslat domů, pak je možné jej přiložit k mailu.</a:t>
            </a:r>
          </a:p>
          <a:p>
            <a:endParaRPr lang="cs-CZ" dirty="0"/>
          </a:p>
          <a:p>
            <a:r>
              <a:rPr lang="cs-CZ" b="1" dirty="0">
                <a:solidFill>
                  <a:schemeClr val="bg1"/>
                </a:solidFill>
              </a:rPr>
              <a:t>Zkušenosti z pilotáže:</a:t>
            </a:r>
          </a:p>
          <a:p>
            <a:r>
              <a:rPr lang="cs-CZ" dirty="0"/>
              <a:t>Prezentace žáky zaujala. Materiál jsem poslala mailem pro studium na doma.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043608" y="4725144"/>
            <a:ext cx="6480048" cy="1080120"/>
          </a:xfrm>
        </p:spPr>
        <p:txBody>
          <a:bodyPr/>
          <a:lstStyle/>
          <a:p>
            <a: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ANOTACE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69061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2. </a:t>
            </a:r>
            <a:r>
              <a:rPr lang="cs-CZ" dirty="0" smtClean="0"/>
              <a:t>Vstupní přídavná zařízení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36576" indent="0">
              <a:buNone/>
            </a:pPr>
            <a:r>
              <a:rPr lang="cs-CZ" sz="3600" b="1" dirty="0" smtClean="0">
                <a:solidFill>
                  <a:schemeClr val="bg1"/>
                </a:solidFill>
              </a:rPr>
              <a:t>Klávesnice</a:t>
            </a:r>
          </a:p>
          <a:p>
            <a:endParaRPr lang="cs-CZ" dirty="0" smtClean="0"/>
          </a:p>
          <a:p>
            <a:r>
              <a:rPr lang="cs-CZ" dirty="0" smtClean="0"/>
              <a:t>sestavená z </a:t>
            </a:r>
            <a:r>
              <a:rPr lang="cs-CZ" dirty="0"/>
              <a:t>kláves (tlačítek, klapek apod.) </a:t>
            </a:r>
            <a:r>
              <a:rPr lang="cs-CZ" dirty="0" smtClean="0"/>
              <a:t>mačkaných prsty</a:t>
            </a:r>
            <a:endParaRPr lang="cs-CZ" dirty="0"/>
          </a:p>
        </p:txBody>
      </p:sp>
      <p:pic>
        <p:nvPicPr>
          <p:cNvPr id="2051" name="Picture 3" descr="C:\Users\jhorakova\AppData\Local\Microsoft\Windows\Temporary Internet Files\Content.IE5\L98XEN00\MP9004021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88840"/>
            <a:ext cx="3489876" cy="2090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horakova\AppData\Local\Microsoft\Windows\Temporary Internet Files\Content.IE5\6MO3OS0H\MC900297675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581128"/>
            <a:ext cx="3707637" cy="1563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1958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2. </a:t>
            </a:r>
            <a:r>
              <a:rPr lang="cs-CZ" dirty="0" smtClean="0"/>
              <a:t>Vstupní </a:t>
            </a:r>
            <a:r>
              <a:rPr lang="cs-CZ" dirty="0"/>
              <a:t>přídavná zařízení</a:t>
            </a:r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457200" y="1393459"/>
            <a:ext cx="5050904" cy="3293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  <a:cs typeface="Arial" charset="0"/>
              </a:rPr>
              <a:t>Počítačová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  <a:cs typeface="Arial" charset="0"/>
              </a:rPr>
              <a:t> myš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>
                  <a:lumMod val="75000"/>
                </a:schemeClr>
              </a:buClr>
              <a:buSzTx/>
              <a:buFont typeface="Wingdings" pitchFamily="2" charset="2"/>
              <a:buChar char="¤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je malé polohovací zařízení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>
                  <a:lumMod val="75000"/>
                </a:schemeClr>
              </a:buClr>
              <a:buSzTx/>
              <a:buFont typeface="Wingdings" pitchFamily="2" charset="2"/>
              <a:buChar char="¤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převádí informace o svém pohybu po povrchu plochy (např. desce stolu) do počítače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>
                  <a:lumMod val="75000"/>
                </a:schemeClr>
              </a:buClr>
              <a:buSzTx/>
              <a:buFont typeface="Wingdings" pitchFamily="2" charset="2"/>
              <a:buChar char="¤"/>
              <a:tabLst/>
            </a:pPr>
            <a:r>
              <a:rPr lang="cs-CZ" sz="2400" dirty="0">
                <a:latin typeface="Arial" charset="0"/>
                <a:cs typeface="Arial" charset="0"/>
              </a:rPr>
              <a:t>p</a:t>
            </a:r>
            <a:r>
              <a:rPr lang="cs-CZ" sz="2400" dirty="0" smtClean="0">
                <a:latin typeface="Arial" charset="0"/>
                <a:cs typeface="Arial" charset="0"/>
              </a:rPr>
              <a:t>osun se p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rojevuje na monitoru jako pohyb kurzoru</a:t>
            </a:r>
          </a:p>
        </p:txBody>
      </p:sp>
      <p:pic>
        <p:nvPicPr>
          <p:cNvPr id="3074" name="Picture 2" descr="C:\Users\jhorakova\AppData\Local\Microsoft\Windows\Temporary Internet Files\Content.IE5\QN3OJULS\MP90043097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408847"/>
            <a:ext cx="3307630" cy="2204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horakova\AppData\Local\Microsoft\Windows\Temporary Internet Files\Content.IE5\09VC9PSM\MC9003984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625113"/>
            <a:ext cx="1584655" cy="17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6293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2. </a:t>
            </a:r>
            <a:r>
              <a:rPr lang="cs-CZ" dirty="0"/>
              <a:t>Vstupní přídavná zařízení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330824" cy="4525963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3600" b="1" dirty="0">
                <a:solidFill>
                  <a:schemeClr val="bg1"/>
                </a:solidFill>
              </a:rPr>
              <a:t>Mikrofon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endParaRPr lang="cs-CZ" sz="3200" dirty="0" smtClean="0">
              <a:solidFill>
                <a:schemeClr val="bg1"/>
              </a:solidFill>
            </a:endParaRPr>
          </a:p>
          <a:p>
            <a:r>
              <a:rPr lang="cs-CZ" sz="2800" dirty="0" smtClean="0"/>
              <a:t>je </a:t>
            </a:r>
            <a:r>
              <a:rPr lang="cs-CZ" sz="2800" dirty="0"/>
              <a:t>zařízení pro přeměnu akustického (zvukového) signálu na signál </a:t>
            </a:r>
            <a:r>
              <a:rPr lang="cs-CZ" sz="2800" dirty="0" smtClean="0"/>
              <a:t>elektrický</a:t>
            </a:r>
          </a:p>
          <a:p>
            <a:r>
              <a:rPr lang="cs-CZ" sz="2800" dirty="0" smtClean="0"/>
              <a:t>první </a:t>
            </a:r>
            <a:r>
              <a:rPr lang="cs-CZ" sz="2800" dirty="0"/>
              <a:t>mikrofon vynalezl tvůrce gramofonu Emile </a:t>
            </a:r>
            <a:r>
              <a:rPr lang="cs-CZ" sz="2800" dirty="0" err="1"/>
              <a:t>Berliner</a:t>
            </a:r>
            <a:r>
              <a:rPr lang="cs-CZ" sz="2800" dirty="0"/>
              <a:t> 4. března </a:t>
            </a:r>
            <a:r>
              <a:rPr lang="cs-CZ" sz="2800" dirty="0" smtClean="0"/>
              <a:t>1877</a:t>
            </a:r>
            <a:endParaRPr lang="cs-CZ" sz="2800" dirty="0"/>
          </a:p>
        </p:txBody>
      </p:sp>
      <p:pic>
        <p:nvPicPr>
          <p:cNvPr id="4098" name="Picture 2" descr="C:\Users\jhorakova\AppData\Local\Microsoft\Windows\Temporary Internet Files\Content.IE5\QN3OJULS\MP9003415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429000"/>
            <a:ext cx="1656184" cy="2321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horakova\AppData\Local\Microsoft\Windows\Temporary Internet Files\Content.IE5\QN3OJULS\MC9004298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3902" y="1364950"/>
            <a:ext cx="1863725" cy="177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5366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415648" cy="4525963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3900" b="1" dirty="0">
                <a:solidFill>
                  <a:schemeClr val="bg1"/>
                </a:solidFill>
              </a:rPr>
              <a:t>Scanner</a:t>
            </a:r>
            <a:r>
              <a:rPr lang="cs-CZ" sz="3600" b="1" dirty="0">
                <a:solidFill>
                  <a:schemeClr val="bg1"/>
                </a:solidFill>
              </a:rPr>
              <a:t>, </a:t>
            </a:r>
            <a:r>
              <a:rPr lang="cs-CZ" sz="3900" b="1" dirty="0" smtClean="0">
                <a:solidFill>
                  <a:schemeClr val="bg1"/>
                </a:solidFill>
              </a:rPr>
              <a:t>skener</a:t>
            </a:r>
          </a:p>
          <a:p>
            <a:r>
              <a:rPr lang="cs-CZ" dirty="0" smtClean="0"/>
              <a:t>(</a:t>
            </a:r>
            <a:r>
              <a:rPr lang="cs-CZ" dirty="0"/>
              <a:t>anglicky scanner, výslovnost [</a:t>
            </a:r>
            <a:r>
              <a:rPr lang="cs-CZ" dirty="0" err="1" smtClean="0"/>
              <a:t>skenr</a:t>
            </a:r>
            <a:r>
              <a:rPr lang="cs-CZ" dirty="0" smtClean="0"/>
              <a:t>]</a:t>
            </a:r>
          </a:p>
          <a:p>
            <a:r>
              <a:rPr lang="cs-CZ" dirty="0" smtClean="0"/>
              <a:t>doslovný </a:t>
            </a:r>
            <a:r>
              <a:rPr lang="cs-CZ" dirty="0"/>
              <a:t>překlad </a:t>
            </a:r>
            <a:r>
              <a:rPr lang="cs-CZ" dirty="0" smtClean="0"/>
              <a:t>snímač </a:t>
            </a:r>
          </a:p>
          <a:p>
            <a:r>
              <a:rPr lang="cs-CZ" dirty="0" smtClean="0"/>
              <a:t>umožňuje převádět </a:t>
            </a:r>
            <a:r>
              <a:rPr lang="cs-CZ" dirty="0"/>
              <a:t>fyzické 2D nebo 3D předlohy do digitální podoby pro další </a:t>
            </a:r>
            <a:r>
              <a:rPr lang="cs-CZ" dirty="0" smtClean="0"/>
              <a:t>využití</a:t>
            </a:r>
            <a:endParaRPr lang="cs-CZ" dirty="0"/>
          </a:p>
        </p:txBody>
      </p:sp>
      <p:pic>
        <p:nvPicPr>
          <p:cNvPr id="7170" name="Picture 2" descr="C:\Users\jhorakova\AppData\Local\Microsoft\Windows\Temporary Internet Files\Content.IE5\BZHMS3HD\MC9003968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025853"/>
            <a:ext cx="2453029" cy="1259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jhorakova\AppData\Local\Microsoft\Windows\Temporary Internet Files\Content.IE5\L98XEN00\MC9003606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653136"/>
            <a:ext cx="2681130" cy="1361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jhorakova\AppData\Local\Microsoft\Windows\Temporary Internet Files\Content.IE5\XGG7DCLH\MC9002825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848" y="3284984"/>
            <a:ext cx="3584282" cy="1223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2. </a:t>
            </a:r>
            <a:r>
              <a:rPr lang="cs-CZ" dirty="0"/>
              <a:t>Vstupní přídavná zařízení</a:t>
            </a:r>
          </a:p>
        </p:txBody>
      </p:sp>
    </p:spTree>
    <p:extLst>
      <p:ext uri="{BB962C8B-B14F-4D97-AF65-F5344CB8AC3E}">
        <p14:creationId xmlns:p14="http://schemas.microsoft.com/office/powerpoint/2010/main" val="3238367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2. </a:t>
            </a:r>
            <a:r>
              <a:rPr lang="cs-CZ" dirty="0"/>
              <a:t>Vstupní přídavná zařízení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987008" cy="4525963"/>
          </a:xfrm>
        </p:spPr>
        <p:txBody>
          <a:bodyPr/>
          <a:lstStyle/>
          <a:p>
            <a:pPr marL="36576" indent="0">
              <a:buNone/>
            </a:pPr>
            <a:r>
              <a:rPr lang="cs-CZ" sz="3600" b="1" dirty="0" smtClean="0">
                <a:solidFill>
                  <a:schemeClr val="bg1"/>
                </a:solidFill>
              </a:rPr>
              <a:t>Videokamera</a:t>
            </a:r>
          </a:p>
          <a:p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elektronické </a:t>
            </a:r>
            <a:r>
              <a:rPr lang="cs-CZ" dirty="0" smtClean="0"/>
              <a:t>zařízení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sloužící </a:t>
            </a:r>
            <a:r>
              <a:rPr lang="cs-CZ" dirty="0"/>
              <a:t>k zachycení pohyblivého obrazu a synchronního </a:t>
            </a:r>
            <a:r>
              <a:rPr lang="cs-CZ" dirty="0" smtClean="0"/>
              <a:t>zvuku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1854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3. </a:t>
            </a:r>
            <a:r>
              <a:rPr lang="cs-CZ" dirty="0" smtClean="0"/>
              <a:t>Výstupní </a:t>
            </a:r>
            <a:r>
              <a:rPr lang="cs-CZ" dirty="0"/>
              <a:t>přídavná zařízení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546848" cy="4525963"/>
          </a:xfrm>
        </p:spPr>
        <p:txBody>
          <a:bodyPr>
            <a:normAutofit fontScale="92500" lnSpcReduction="10000"/>
          </a:bodyPr>
          <a:lstStyle/>
          <a:p>
            <a:pPr marL="36576" indent="0">
              <a:buNone/>
            </a:pPr>
            <a:r>
              <a:rPr lang="cs-CZ" sz="3500" b="1" dirty="0" smtClean="0">
                <a:solidFill>
                  <a:schemeClr val="bg1"/>
                </a:solidFill>
              </a:rPr>
              <a:t>Monitor</a:t>
            </a:r>
          </a:p>
          <a:p>
            <a:r>
              <a:rPr lang="cs-CZ" dirty="0" smtClean="0"/>
              <a:t>sloužící </a:t>
            </a:r>
            <a:r>
              <a:rPr lang="cs-CZ" dirty="0"/>
              <a:t>k zobrazování textových a grafických </a:t>
            </a:r>
            <a:r>
              <a:rPr lang="cs-CZ" dirty="0" smtClean="0"/>
              <a:t>informací</a:t>
            </a:r>
          </a:p>
          <a:p>
            <a:r>
              <a:rPr lang="cs-CZ" dirty="0" smtClean="0"/>
              <a:t>je-li </a:t>
            </a:r>
            <a:r>
              <a:rPr lang="cs-CZ" dirty="0"/>
              <a:t>připojen k počítači, je propojen s grafickou kartou, </a:t>
            </a:r>
            <a:r>
              <a:rPr lang="cs-CZ" dirty="0" smtClean="0"/>
              <a:t>monitor </a:t>
            </a:r>
            <a:r>
              <a:rPr lang="cs-CZ" dirty="0"/>
              <a:t>je přímo připojen k videokartě zasílající patřičné </a:t>
            </a:r>
            <a:r>
              <a:rPr lang="cs-CZ" dirty="0" smtClean="0"/>
              <a:t>informace</a:t>
            </a:r>
          </a:p>
          <a:p>
            <a:r>
              <a:rPr lang="cs-CZ" dirty="0" smtClean="0"/>
              <a:t>může </a:t>
            </a:r>
            <a:r>
              <a:rPr lang="cs-CZ" dirty="0"/>
              <a:t>být také součástí samostatného počítačového </a:t>
            </a:r>
            <a:r>
              <a:rPr lang="cs-CZ" dirty="0" smtClean="0"/>
              <a:t>terminálu</a:t>
            </a:r>
            <a:endParaRPr lang="cs-CZ" dirty="0"/>
          </a:p>
        </p:txBody>
      </p:sp>
      <p:pic>
        <p:nvPicPr>
          <p:cNvPr id="1026" name="Picture 2" descr="C:\Users\jhorakova\AppData\Local\Microsoft\Windows\Temporary Internet Files\Content.IE5\MHH59UXM\MC900434781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64502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horakova\AppData\Local\Microsoft\Windows\Temporary Internet Files\Content.IE5\BZHMS3HD\MC90043163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84482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0749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3. </a:t>
            </a:r>
            <a:r>
              <a:rPr lang="cs-CZ" dirty="0"/>
              <a:t>Výstupní přídavná zařízení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36576" indent="0">
              <a:buNone/>
            </a:pPr>
            <a:r>
              <a:rPr lang="cs-CZ" sz="4200" b="1" dirty="0" smtClean="0">
                <a:solidFill>
                  <a:schemeClr val="bg1"/>
                </a:solidFill>
              </a:rPr>
              <a:t>Reproduktory</a:t>
            </a:r>
          </a:p>
          <a:p>
            <a:r>
              <a:rPr lang="cs-CZ" dirty="0" smtClean="0"/>
              <a:t>jsou </a:t>
            </a:r>
            <a:r>
              <a:rPr lang="cs-CZ" dirty="0"/>
              <a:t>elektro-akustické </a:t>
            </a:r>
            <a:r>
              <a:rPr lang="cs-CZ" dirty="0" smtClean="0"/>
              <a:t>měniče</a:t>
            </a:r>
          </a:p>
          <a:p>
            <a:r>
              <a:rPr lang="cs-CZ" dirty="0" smtClean="0"/>
              <a:t>přeměňují </a:t>
            </a:r>
            <a:r>
              <a:rPr lang="cs-CZ" dirty="0"/>
              <a:t>elektrickou energii na mechanickou energii ve formě </a:t>
            </a:r>
            <a:r>
              <a:rPr lang="cs-CZ" dirty="0" smtClean="0"/>
              <a:t>zvuku</a:t>
            </a:r>
          </a:p>
          <a:p>
            <a:r>
              <a:rPr lang="cs-CZ" dirty="0" smtClean="0"/>
              <a:t>Skládají se </a:t>
            </a:r>
            <a:r>
              <a:rPr lang="cs-CZ" dirty="0"/>
              <a:t>z membrány, z pohonné části, do které je přiváděn vstupní signál a dalších </a:t>
            </a:r>
            <a:r>
              <a:rPr lang="cs-CZ" dirty="0" smtClean="0"/>
              <a:t>dílů</a:t>
            </a:r>
          </a:p>
          <a:p>
            <a:r>
              <a:rPr lang="cs-CZ" dirty="0" smtClean="0"/>
              <a:t>zvláštním </a:t>
            </a:r>
            <a:r>
              <a:rPr lang="cs-CZ" dirty="0"/>
              <a:t>případem malých reproduktorů jsou </a:t>
            </a:r>
            <a:r>
              <a:rPr lang="cs-CZ" dirty="0" smtClean="0">
                <a:solidFill>
                  <a:schemeClr val="bg1"/>
                </a:solidFill>
              </a:rPr>
              <a:t>sluchátka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2" name="Picture 2" descr="C:\Users\jhorakova\AppData\Local\Microsoft\Windows\Temporary Internet Files\Content.IE5\8GYC3AH8\MC90043257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47803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horakova\AppData\Local\Microsoft\Windows\Temporary Internet Files\Content.IE5\8G75B5O6\MC90044040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234" y="3762609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horakova\AppData\Local\Microsoft\Windows\Temporary Internet Files\Content.IE5\QN3OJULS\MC9004404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988840"/>
            <a:ext cx="1828800" cy="155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jhorakova\AppData\Local\Microsoft\Windows\Temporary Internet Files\Content.IE5\QN3OJULS\MC9004298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4909" y="2945507"/>
            <a:ext cx="1838325" cy="154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0996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3. </a:t>
            </a:r>
            <a:r>
              <a:rPr lang="cs-CZ" dirty="0"/>
              <a:t>Výstupní přídavná zařízení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36576" indent="0">
              <a:buNone/>
            </a:pPr>
            <a:r>
              <a:rPr lang="cs-CZ" sz="3900" dirty="0">
                <a:solidFill>
                  <a:schemeClr val="bg1"/>
                </a:solidFill>
              </a:rPr>
              <a:t>Tiskárna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slouží </a:t>
            </a:r>
            <a:r>
              <a:rPr lang="cs-CZ" dirty="0"/>
              <a:t>k přenosu dat uložených v elektronické podobě na papír </a:t>
            </a:r>
            <a:endParaRPr lang="cs-CZ" dirty="0" smtClean="0"/>
          </a:p>
          <a:p>
            <a:r>
              <a:rPr lang="cs-CZ" dirty="0"/>
              <a:t>b</a:t>
            </a:r>
            <a:r>
              <a:rPr lang="cs-CZ" dirty="0" smtClean="0"/>
              <a:t>ývá připojena </a:t>
            </a:r>
            <a:r>
              <a:rPr lang="cs-CZ" dirty="0"/>
              <a:t>k počítači, ale může fungovat i samostatně </a:t>
            </a:r>
            <a:endParaRPr lang="cs-CZ" dirty="0" smtClean="0"/>
          </a:p>
          <a:p>
            <a:r>
              <a:rPr lang="cs-CZ" dirty="0"/>
              <a:t>t</a:t>
            </a:r>
            <a:r>
              <a:rPr lang="cs-CZ" dirty="0" smtClean="0"/>
              <a:t>aké bývá součástí </a:t>
            </a:r>
            <a:r>
              <a:rPr lang="cs-CZ" dirty="0"/>
              <a:t>multifunkčních zařízení (pokladna v obchodě, lékařské přístroje apod</a:t>
            </a:r>
            <a:r>
              <a:rPr lang="cs-CZ" dirty="0" smtClean="0"/>
              <a:t>.)</a:t>
            </a:r>
            <a:endParaRPr lang="cs-CZ" dirty="0"/>
          </a:p>
        </p:txBody>
      </p:sp>
      <p:pic>
        <p:nvPicPr>
          <p:cNvPr id="6146" name="Picture 2" descr="C:\Users\jhorakova\AppData\Local\Microsoft\Windows\Temporary Internet Files\Content.IE5\BZHMS3HD\MC900396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97459"/>
            <a:ext cx="2304256" cy="164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horakova\AppData\Local\Microsoft\Windows\Temporary Internet Files\Content.IE5\XGG7DCLH\MC9002976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29000"/>
            <a:ext cx="2352274" cy="2050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2386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Citace</a:t>
            </a:r>
            <a:r>
              <a:rPr lang="cs-CZ" sz="4800" dirty="0"/>
              <a:t> </a:t>
            </a:r>
            <a:r>
              <a:rPr lang="cs-CZ" sz="480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pramenů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Vlastní tvorba</a:t>
            </a:r>
          </a:p>
          <a:p>
            <a:endParaRPr lang="cs-CZ" dirty="0"/>
          </a:p>
          <a:p>
            <a:r>
              <a:rPr lang="cs-CZ" b="1" dirty="0"/>
              <a:t>Kliparty a fotografie:</a:t>
            </a:r>
            <a:r>
              <a:rPr lang="cs-CZ" dirty="0"/>
              <a:t>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09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177</TotalTime>
  <Words>385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Prezentace aplikace PowerPoint</vt:lpstr>
      <vt:lpstr>ANOTACE</vt:lpstr>
      <vt:lpstr>2. Vstupní přídavná zařízení</vt:lpstr>
      <vt:lpstr>2. Vstupní přídavná zařízení</vt:lpstr>
      <vt:lpstr>2. Vstupní přídavná zařízení</vt:lpstr>
      <vt:lpstr>2. Vstupní přídavná zařízení</vt:lpstr>
      <vt:lpstr>2. Vstupní přídavná zařízení</vt:lpstr>
      <vt:lpstr>3. Výstupní přídavná zařízení</vt:lpstr>
      <vt:lpstr>3. Výstupní přídavná zařízení</vt:lpstr>
      <vt:lpstr>3. Výstupní přídavná zařízení</vt:lpstr>
      <vt:lpstr>Citace pramenů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19</cp:revision>
  <dcterms:created xsi:type="dcterms:W3CDTF">2011-10-14T09:00:52Z</dcterms:created>
  <dcterms:modified xsi:type="dcterms:W3CDTF">2013-06-06T14:52:42Z</dcterms:modified>
</cp:coreProperties>
</file>