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E62A4-68AE-4280-9287-731E180F11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0D66EE-16AB-4163-914A-317D002513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961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0D66EE-16AB-4163-914A-317D002513D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88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19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1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89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34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3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73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6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42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82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37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476673"/>
            <a:ext cx="6480720" cy="12241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776864" cy="4968552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lvl="0">
              <a:spcBef>
                <a:spcPts val="0"/>
              </a:spcBef>
            </a:pPr>
            <a:endParaRPr lang="cs-CZ" sz="1800" b="1" dirty="0">
              <a:solidFill>
                <a:srgbClr val="00B050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PŘEDMĚT: </a:t>
            </a:r>
            <a:r>
              <a:rPr lang="cs-CZ" sz="1800" dirty="0" smtClean="0">
                <a:solidFill>
                  <a:prstClr val="black"/>
                </a:solidFill>
              </a:rPr>
              <a:t>Anglický jazyk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VI.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</a:t>
            </a:r>
            <a:r>
              <a:rPr lang="cs-CZ" sz="1800" dirty="0" err="1" smtClean="0">
                <a:solidFill>
                  <a:prstClr val="black"/>
                </a:solidFill>
              </a:rPr>
              <a:t>Plurals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Hana Stavinohová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VYTVOŘENÍ</a:t>
            </a:r>
            <a:r>
              <a:rPr lang="cs-CZ" sz="1800" dirty="0" smtClean="0">
                <a:solidFill>
                  <a:prstClr val="black"/>
                </a:solidFill>
              </a:rPr>
              <a:t>: 1. 10. 2011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800" b="1" dirty="0" smtClean="0">
                <a:solidFill>
                  <a:srgbClr val="C00000"/>
                </a:solidFill>
              </a:rPr>
              <a:t>VY_32_INOVACE_03 _HS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8245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0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/>
              <a:t>Anotace: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920880" cy="518457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Prezentace vytvořena jako doplněk k učivu 6.ročníku tvoření množného čísla podstatných jmen.</a:t>
            </a:r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Žáci se seznámí: </a:t>
            </a:r>
            <a:r>
              <a:rPr lang="cs-CZ" sz="2400" dirty="0" smtClean="0">
                <a:solidFill>
                  <a:schemeClr val="tx1"/>
                </a:solidFill>
              </a:rPr>
              <a:t>- s tvořením pravidelného    množného čísla podstatných  jmen.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                            - s tvořením nepravidelného množného čísla podstatných  </a:t>
            </a:r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men.</a:t>
            </a: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Pilotáž:</a:t>
            </a:r>
            <a:r>
              <a:rPr lang="cs-CZ" sz="2400" dirty="0" smtClean="0">
                <a:solidFill>
                  <a:schemeClr val="tx1"/>
                </a:solidFill>
              </a:rPr>
              <a:t> Prezentace pilotována v 6. D. Žáci si upevnili pravidla pro tvoření množného čísla podstatných jmen a na konci prezentace si sami vyzkoušeli přeložit </a:t>
            </a:r>
            <a:r>
              <a:rPr lang="cs-CZ" sz="2400" dirty="0" smtClean="0">
                <a:solidFill>
                  <a:schemeClr val="tx1"/>
                </a:solidFill>
              </a:rPr>
              <a:t>podstatná </a:t>
            </a:r>
            <a:r>
              <a:rPr lang="cs-CZ" sz="2400" dirty="0" smtClean="0">
                <a:solidFill>
                  <a:schemeClr val="tx1"/>
                </a:solidFill>
              </a:rPr>
              <a:t>jména v mn. čísle do anglického jazyka.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14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Baskerville Old Face" pitchFamily="18" charset="0"/>
              </a:rPr>
              <a:t>Pravidelné množné číslo </a:t>
            </a:r>
            <a:endParaRPr lang="cs-CZ" u="sng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přidej písmeno </a:t>
            </a:r>
            <a:r>
              <a:rPr lang="cs-CZ" sz="2800" b="1" i="1" dirty="0" smtClean="0">
                <a:solidFill>
                  <a:srgbClr val="FFFF00"/>
                </a:solidFill>
              </a:rPr>
              <a:t>–s </a:t>
            </a:r>
            <a:r>
              <a:rPr lang="cs-CZ" sz="2800" dirty="0" smtClean="0"/>
              <a:t>na konec podstatného                jména.                   </a:t>
            </a:r>
            <a:r>
              <a:rPr lang="cs-CZ" sz="2800" dirty="0" err="1" smtClean="0"/>
              <a:t>cat</a:t>
            </a:r>
            <a:r>
              <a:rPr lang="cs-CZ" sz="2800" dirty="0" smtClean="0"/>
              <a:t> -  </a:t>
            </a:r>
            <a:r>
              <a:rPr lang="cs-CZ" sz="2800" dirty="0" err="1" smtClean="0"/>
              <a:t>cat</a:t>
            </a:r>
            <a:r>
              <a:rPr lang="cs-CZ" sz="2800" dirty="0" err="1" smtClean="0">
                <a:solidFill>
                  <a:srgbClr val="FFFF00"/>
                </a:solidFill>
              </a:rPr>
              <a:t>s</a:t>
            </a:r>
            <a:r>
              <a:rPr lang="cs-CZ" sz="2800" dirty="0"/>
              <a:t> </a:t>
            </a:r>
            <a:r>
              <a:rPr lang="cs-CZ" sz="2800" dirty="0" smtClean="0"/>
              <a:t>(kočka)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teacher</a:t>
            </a:r>
            <a:r>
              <a:rPr lang="cs-CZ" sz="2800" dirty="0" smtClean="0"/>
              <a:t> –  </a:t>
            </a:r>
            <a:r>
              <a:rPr lang="cs-CZ" sz="2800" dirty="0" err="1" smtClean="0"/>
              <a:t>teacher</a:t>
            </a:r>
            <a:r>
              <a:rPr lang="cs-CZ" sz="2800" dirty="0" err="1" smtClean="0">
                <a:solidFill>
                  <a:srgbClr val="FFFF00"/>
                </a:solidFill>
              </a:rPr>
              <a:t>s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/>
              <a:t>(učitel/</a:t>
            </a:r>
            <a:r>
              <a:rPr lang="cs-CZ" sz="2800" dirty="0" err="1" smtClean="0"/>
              <a:t>ka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table –  </a:t>
            </a:r>
            <a:r>
              <a:rPr lang="cs-CZ" sz="2800" dirty="0" err="1" smtClean="0"/>
              <a:t>table</a:t>
            </a:r>
            <a:r>
              <a:rPr lang="cs-CZ" sz="2800" dirty="0" err="1" smtClean="0">
                <a:solidFill>
                  <a:srgbClr val="FFFF00"/>
                </a:solidFill>
              </a:rPr>
              <a:t>s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/>
              <a:t>(stůl)</a:t>
            </a:r>
          </a:p>
          <a:p>
            <a:r>
              <a:rPr lang="cs-CZ" sz="2800" dirty="0" smtClean="0"/>
              <a:t> pokud podstatné jméno končí na písmena </a:t>
            </a:r>
            <a:r>
              <a:rPr lang="cs-CZ" sz="2800" u="sng" dirty="0" smtClean="0"/>
              <a:t>-ch, -x,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u="sng" dirty="0" smtClean="0"/>
              <a:t>-</a:t>
            </a:r>
            <a:r>
              <a:rPr lang="cs-CZ" sz="2800" u="sng" dirty="0" err="1" smtClean="0"/>
              <a:t>ss</a:t>
            </a:r>
            <a:r>
              <a:rPr lang="cs-CZ" sz="2800" u="sng" dirty="0" smtClean="0"/>
              <a:t>, -</a:t>
            </a:r>
            <a:r>
              <a:rPr lang="cs-CZ" sz="2800" u="sng" dirty="0" err="1" smtClean="0"/>
              <a:t>sh</a:t>
            </a:r>
            <a:r>
              <a:rPr lang="cs-CZ" sz="2800" dirty="0" smtClean="0"/>
              <a:t>, přidej </a:t>
            </a:r>
            <a:r>
              <a:rPr lang="cs-CZ" sz="2800" dirty="0" smtClean="0">
                <a:solidFill>
                  <a:srgbClr val="FFFF00"/>
                </a:solidFill>
              </a:rPr>
              <a:t>-es</a:t>
            </a:r>
            <a:r>
              <a:rPr lang="cs-CZ" sz="2800" dirty="0" smtClean="0"/>
              <a:t>.           box – </a:t>
            </a:r>
            <a:r>
              <a:rPr lang="cs-CZ" sz="2800" dirty="0" err="1" smtClean="0"/>
              <a:t>box</a:t>
            </a:r>
            <a:r>
              <a:rPr lang="cs-CZ" sz="2800" dirty="0" err="1" smtClean="0">
                <a:solidFill>
                  <a:srgbClr val="FFFF00"/>
                </a:solidFill>
              </a:rPr>
              <a:t>es</a:t>
            </a:r>
            <a:r>
              <a:rPr lang="cs-CZ" sz="2800" dirty="0" smtClean="0"/>
              <a:t> (krabice)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watch</a:t>
            </a:r>
            <a:r>
              <a:rPr lang="cs-CZ" sz="2800" dirty="0" smtClean="0"/>
              <a:t> –  </a:t>
            </a:r>
            <a:r>
              <a:rPr lang="cs-CZ" sz="2800" dirty="0" err="1" smtClean="0"/>
              <a:t>watch</a:t>
            </a:r>
            <a:r>
              <a:rPr lang="cs-CZ" sz="2800" dirty="0" err="1" smtClean="0">
                <a:solidFill>
                  <a:srgbClr val="FFFF00"/>
                </a:solidFill>
              </a:rPr>
              <a:t>es</a:t>
            </a:r>
            <a:r>
              <a:rPr lang="cs-CZ" sz="2800" dirty="0" smtClean="0"/>
              <a:t> (hodinky)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</a:t>
            </a:r>
            <a:r>
              <a:rPr lang="cs-CZ" sz="2800" dirty="0" err="1" smtClean="0"/>
              <a:t>class</a:t>
            </a:r>
            <a:r>
              <a:rPr lang="cs-CZ" sz="2800" dirty="0" smtClean="0"/>
              <a:t> – </a:t>
            </a:r>
            <a:r>
              <a:rPr lang="cs-CZ" sz="2800" dirty="0" err="1" smtClean="0"/>
              <a:t>class</a:t>
            </a:r>
            <a:r>
              <a:rPr lang="cs-CZ" sz="2800" dirty="0" err="1" smtClean="0">
                <a:solidFill>
                  <a:srgbClr val="FFFF00"/>
                </a:solidFill>
              </a:rPr>
              <a:t>es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/>
              <a:t>(</a:t>
            </a:r>
            <a:r>
              <a:rPr lang="cs-CZ" sz="2800" smtClean="0"/>
              <a:t>třída žáků)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</a:t>
            </a:r>
            <a:r>
              <a:rPr lang="cs-CZ" sz="2800" dirty="0" err="1" smtClean="0"/>
              <a:t>brush</a:t>
            </a:r>
            <a:r>
              <a:rPr lang="cs-CZ" sz="2800" dirty="0" smtClean="0"/>
              <a:t> –  </a:t>
            </a:r>
            <a:r>
              <a:rPr lang="cs-CZ" sz="2800" dirty="0" err="1" smtClean="0"/>
              <a:t>brush</a:t>
            </a:r>
            <a:r>
              <a:rPr lang="cs-CZ" sz="2800" dirty="0" err="1" smtClean="0">
                <a:solidFill>
                  <a:srgbClr val="FFFF00"/>
                </a:solidFill>
              </a:rPr>
              <a:t>es</a:t>
            </a:r>
            <a:r>
              <a:rPr lang="cs-CZ" sz="2800" dirty="0" smtClean="0"/>
              <a:t> (kartáč)</a:t>
            </a:r>
            <a:endParaRPr lang="cs-CZ" sz="2800" dirty="0"/>
          </a:p>
        </p:txBody>
      </p:sp>
      <p:pic>
        <p:nvPicPr>
          <p:cNvPr id="4098" name="Picture 2" descr="C:\Users\ZS SLOVAN\Desktop\MP9004096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2088232" cy="227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78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pokud podstatné jméno končí </a:t>
            </a:r>
            <a:r>
              <a:rPr lang="cs-CZ" u="sng" dirty="0" smtClean="0"/>
              <a:t>souhláskou a -y,             mění se -y </a:t>
            </a:r>
            <a:r>
              <a:rPr lang="cs-CZ" dirty="0" smtClean="0"/>
              <a:t> na </a:t>
            </a:r>
            <a:r>
              <a:rPr lang="cs-CZ" dirty="0" smtClean="0">
                <a:solidFill>
                  <a:srgbClr val="FFFF00"/>
                </a:solidFill>
              </a:rPr>
              <a:t>-i</a:t>
            </a:r>
            <a:r>
              <a:rPr lang="cs-CZ" dirty="0" smtClean="0"/>
              <a:t> a přidáš </a:t>
            </a:r>
            <a:r>
              <a:rPr lang="cs-CZ" dirty="0" smtClean="0">
                <a:solidFill>
                  <a:srgbClr val="FFFF00"/>
                </a:solidFill>
              </a:rPr>
              <a:t>-es.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family</a:t>
            </a:r>
            <a:r>
              <a:rPr lang="cs-CZ" dirty="0" smtClean="0"/>
              <a:t> – </a:t>
            </a:r>
            <a:r>
              <a:rPr lang="cs-CZ" dirty="0" err="1" smtClean="0"/>
              <a:t>famil</a:t>
            </a:r>
            <a:r>
              <a:rPr lang="cs-CZ" dirty="0" err="1" smtClean="0">
                <a:solidFill>
                  <a:srgbClr val="FFFF00"/>
                </a:solidFill>
              </a:rPr>
              <a:t>ies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(rodina)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country – </a:t>
            </a:r>
            <a:r>
              <a:rPr lang="cs-CZ" dirty="0" err="1" smtClean="0"/>
              <a:t>countr</a:t>
            </a:r>
            <a:r>
              <a:rPr lang="cs-CZ" dirty="0" err="1" smtClean="0">
                <a:solidFill>
                  <a:srgbClr val="FFFF00"/>
                </a:solidFill>
              </a:rPr>
              <a:t>ies</a:t>
            </a:r>
            <a:r>
              <a:rPr lang="cs-CZ" dirty="0" smtClean="0"/>
              <a:t> (země)</a:t>
            </a:r>
          </a:p>
          <a:p>
            <a:r>
              <a:rPr lang="cs-CZ" dirty="0" smtClean="0"/>
              <a:t>pokud podstatné jméno končí </a:t>
            </a:r>
            <a:r>
              <a:rPr lang="cs-CZ" u="sng" dirty="0" smtClean="0"/>
              <a:t>samohláskou a   -y,</a:t>
            </a:r>
            <a:r>
              <a:rPr lang="cs-CZ" dirty="0" smtClean="0"/>
              <a:t> přidej pouze </a:t>
            </a:r>
            <a:r>
              <a:rPr lang="cs-CZ" dirty="0" smtClean="0">
                <a:solidFill>
                  <a:srgbClr val="FFFF00"/>
                </a:solidFill>
              </a:rPr>
              <a:t>-s.</a:t>
            </a:r>
            <a:r>
              <a:rPr lang="cs-CZ" dirty="0" smtClean="0"/>
              <a:t>                  </a:t>
            </a:r>
            <a:r>
              <a:rPr lang="cs-CZ" dirty="0" err="1"/>
              <a:t>d</a:t>
            </a:r>
            <a:r>
              <a:rPr lang="cs-CZ" dirty="0" err="1" smtClean="0"/>
              <a:t>ay</a:t>
            </a:r>
            <a:r>
              <a:rPr lang="cs-CZ" dirty="0" smtClean="0"/>
              <a:t> - </a:t>
            </a:r>
            <a:r>
              <a:rPr lang="cs-CZ" dirty="0" err="1" smtClean="0"/>
              <a:t>day</a:t>
            </a:r>
            <a:r>
              <a:rPr lang="cs-CZ" dirty="0" err="1" smtClean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(den)</a:t>
            </a:r>
          </a:p>
          <a:p>
            <a:r>
              <a:rPr lang="cs-CZ" dirty="0"/>
              <a:t>p</a:t>
            </a:r>
            <a:r>
              <a:rPr lang="cs-CZ" dirty="0" smtClean="0"/>
              <a:t>okud podstatné jméno končí na </a:t>
            </a:r>
            <a:r>
              <a:rPr lang="cs-CZ" u="sng" dirty="0" smtClean="0"/>
              <a:t>písmeno -f, mění se na </a:t>
            </a:r>
            <a:r>
              <a:rPr lang="cs-CZ" dirty="0" smtClean="0">
                <a:solidFill>
                  <a:srgbClr val="FFFF00"/>
                </a:solidFill>
              </a:rPr>
              <a:t>-v </a:t>
            </a:r>
            <a:r>
              <a:rPr lang="cs-CZ" dirty="0" smtClean="0"/>
              <a:t>a přidáš </a:t>
            </a:r>
            <a:r>
              <a:rPr lang="cs-CZ" dirty="0" smtClean="0">
                <a:solidFill>
                  <a:srgbClr val="FFFF00"/>
                </a:solidFill>
              </a:rPr>
              <a:t>-es.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err="1" smtClean="0"/>
              <a:t>wife</a:t>
            </a:r>
            <a:r>
              <a:rPr lang="cs-CZ" dirty="0" smtClean="0"/>
              <a:t> – </a:t>
            </a:r>
            <a:r>
              <a:rPr lang="cs-CZ" dirty="0" err="1" smtClean="0"/>
              <a:t>wi</a:t>
            </a:r>
            <a:r>
              <a:rPr lang="cs-CZ" dirty="0" err="1" smtClean="0">
                <a:solidFill>
                  <a:srgbClr val="FFFF00"/>
                </a:solidFill>
              </a:rPr>
              <a:t>ves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(manželka)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loaf</a:t>
            </a:r>
            <a:r>
              <a:rPr lang="cs-CZ" dirty="0" smtClean="0"/>
              <a:t> – </a:t>
            </a:r>
            <a:r>
              <a:rPr lang="cs-CZ" dirty="0" err="1" smtClean="0"/>
              <a:t>loa</a:t>
            </a:r>
            <a:r>
              <a:rPr lang="cs-CZ" dirty="0" err="1" smtClean="0">
                <a:solidFill>
                  <a:srgbClr val="FFFF00"/>
                </a:solidFill>
              </a:rPr>
              <a:t>ves</a:t>
            </a:r>
            <a:r>
              <a:rPr lang="cs-CZ" dirty="0" smtClean="0"/>
              <a:t> (bochník)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err="1" smtClean="0"/>
              <a:t>knife</a:t>
            </a:r>
            <a:r>
              <a:rPr lang="cs-CZ" dirty="0" smtClean="0"/>
              <a:t> – </a:t>
            </a:r>
            <a:r>
              <a:rPr lang="cs-CZ" dirty="0" err="1" smtClean="0"/>
              <a:t>kni</a:t>
            </a:r>
            <a:r>
              <a:rPr lang="cs-CZ" dirty="0" err="1" smtClean="0">
                <a:solidFill>
                  <a:srgbClr val="FFFF00"/>
                </a:solidFill>
              </a:rPr>
              <a:t>ves</a:t>
            </a:r>
            <a:r>
              <a:rPr lang="cs-CZ" dirty="0" smtClean="0"/>
              <a:t> (nůž)</a:t>
            </a:r>
          </a:p>
        </p:txBody>
      </p:sp>
      <p:pic>
        <p:nvPicPr>
          <p:cNvPr id="3074" name="Picture 2" descr="C:\Users\ZS SLOVAN\Desktop\MC9004128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924" y="4941168"/>
            <a:ext cx="31683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30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/>
              <a:t>pokud podstatné jméno končí na </a:t>
            </a:r>
            <a:r>
              <a:rPr lang="cs-CZ" u="sng" dirty="0"/>
              <a:t>písmeno -o</a:t>
            </a:r>
            <a:r>
              <a:rPr lang="cs-CZ" dirty="0"/>
              <a:t>, přidej </a:t>
            </a:r>
            <a:r>
              <a:rPr lang="cs-CZ" dirty="0">
                <a:solidFill>
                  <a:srgbClr val="FFFF00"/>
                </a:solidFill>
              </a:rPr>
              <a:t>-s.</a:t>
            </a:r>
            <a:r>
              <a:rPr lang="cs-CZ" dirty="0"/>
              <a:t>              </a:t>
            </a:r>
            <a:r>
              <a:rPr lang="cs-CZ" dirty="0" err="1"/>
              <a:t>photo</a:t>
            </a:r>
            <a:r>
              <a:rPr lang="cs-CZ" dirty="0"/>
              <a:t> – </a:t>
            </a:r>
            <a:r>
              <a:rPr lang="cs-CZ" dirty="0" err="1"/>
              <a:t>photo</a:t>
            </a:r>
            <a:r>
              <a:rPr lang="cs-CZ" dirty="0" err="1">
                <a:solidFill>
                  <a:srgbClr val="FFFF00"/>
                </a:solidFill>
              </a:rPr>
              <a:t>s</a:t>
            </a:r>
            <a:r>
              <a:rPr lang="cs-CZ" dirty="0"/>
              <a:t> </a:t>
            </a:r>
            <a:r>
              <a:rPr lang="cs-CZ" dirty="0" smtClean="0"/>
              <a:t>(fotka)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piano – </a:t>
            </a:r>
            <a:r>
              <a:rPr lang="cs-CZ" dirty="0" err="1"/>
              <a:t>piano</a:t>
            </a:r>
            <a:r>
              <a:rPr lang="cs-CZ" dirty="0" err="1">
                <a:solidFill>
                  <a:srgbClr val="FFFF00"/>
                </a:solidFill>
              </a:rPr>
              <a:t>s</a:t>
            </a:r>
            <a:r>
              <a:rPr lang="cs-CZ" dirty="0"/>
              <a:t> </a:t>
            </a:r>
            <a:r>
              <a:rPr lang="cs-CZ" dirty="0" smtClean="0"/>
              <a:t>(klavír)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C00000"/>
                </a:solidFill>
              </a:rPr>
              <a:t>ale jsou i </a:t>
            </a:r>
            <a:r>
              <a:rPr lang="cs-CZ" dirty="0" smtClean="0">
                <a:solidFill>
                  <a:srgbClr val="C00000"/>
                </a:solidFill>
              </a:rPr>
              <a:t>výjimky, kde přidáš -es!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dirty="0" err="1" smtClean="0"/>
              <a:t>potato</a:t>
            </a:r>
            <a:r>
              <a:rPr lang="cs-CZ" dirty="0" smtClean="0"/>
              <a:t> – </a:t>
            </a:r>
            <a:r>
              <a:rPr lang="cs-CZ" dirty="0" err="1" smtClean="0"/>
              <a:t>potao</a:t>
            </a:r>
            <a:r>
              <a:rPr lang="cs-CZ" dirty="0" err="1" smtClean="0">
                <a:solidFill>
                  <a:srgbClr val="FFFF00"/>
                </a:solidFill>
              </a:rPr>
              <a:t>es</a:t>
            </a:r>
            <a:r>
              <a:rPr lang="cs-CZ" dirty="0" smtClean="0"/>
              <a:t> (brambora)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</a:t>
            </a:r>
            <a:r>
              <a:rPr lang="cs-CZ" dirty="0" smtClean="0"/>
              <a:t> </a:t>
            </a:r>
            <a:r>
              <a:rPr lang="cs-CZ" dirty="0" err="1"/>
              <a:t>tomato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tomato</a:t>
            </a:r>
            <a:r>
              <a:rPr lang="cs-CZ" dirty="0" err="1" smtClean="0">
                <a:solidFill>
                  <a:srgbClr val="FFFF00"/>
                </a:solidFill>
              </a:rPr>
              <a:t>es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(rajče)       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ZS SLOVAN\Desktop\MC90021514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653136"/>
            <a:ext cx="247650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80728"/>
          </a:xfrm>
        </p:spPr>
        <p:txBody>
          <a:bodyPr/>
          <a:lstStyle/>
          <a:p>
            <a:r>
              <a:rPr lang="cs-CZ" u="sng" dirty="0" smtClean="0">
                <a:latin typeface="Baskerville Old Face" pitchFamily="18" charset="0"/>
              </a:rPr>
              <a:t>Nepravidelné množné číslo</a:t>
            </a:r>
            <a:endParaRPr lang="cs-CZ" u="sng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8326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tvar podstatného jména je v jednotném a v množném čísle jiný nebo totožný!</a:t>
            </a:r>
          </a:p>
          <a:p>
            <a:pPr marL="0" indent="0">
              <a:buNone/>
            </a:pPr>
            <a:r>
              <a:rPr lang="cs-CZ" dirty="0" err="1" smtClean="0"/>
              <a:t>child</a:t>
            </a:r>
            <a:r>
              <a:rPr lang="cs-CZ" dirty="0" smtClean="0"/>
              <a:t> – </a:t>
            </a:r>
            <a:r>
              <a:rPr lang="cs-CZ" u="sng" dirty="0" err="1" smtClean="0"/>
              <a:t>children</a:t>
            </a:r>
            <a:r>
              <a:rPr lang="cs-CZ" u="sng" dirty="0" smtClean="0"/>
              <a:t> </a:t>
            </a:r>
            <a:r>
              <a:rPr lang="cs-CZ" dirty="0" smtClean="0"/>
              <a:t>(dítě – děti)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an – </a:t>
            </a:r>
            <a:r>
              <a:rPr lang="cs-CZ" u="sng" dirty="0" err="1" smtClean="0"/>
              <a:t>men</a:t>
            </a:r>
            <a:r>
              <a:rPr lang="cs-CZ" dirty="0" smtClean="0"/>
              <a:t> (muž – muži)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oman</a:t>
            </a:r>
            <a:r>
              <a:rPr lang="cs-CZ" dirty="0" smtClean="0"/>
              <a:t> – </a:t>
            </a:r>
            <a:r>
              <a:rPr lang="cs-CZ" u="sng" dirty="0" err="1" smtClean="0"/>
              <a:t>women</a:t>
            </a:r>
            <a:r>
              <a:rPr lang="en-US" dirty="0" smtClean="0"/>
              <a:t>[</a:t>
            </a:r>
            <a:r>
              <a:rPr lang="en-US" dirty="0" err="1" smtClean="0"/>
              <a:t>wimin</a:t>
            </a:r>
            <a:r>
              <a:rPr lang="en-US" dirty="0" smtClean="0"/>
              <a:t>] </a:t>
            </a:r>
            <a:r>
              <a:rPr lang="cs-CZ" dirty="0" smtClean="0"/>
              <a:t>(žena – ženy)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erson – </a:t>
            </a:r>
            <a:r>
              <a:rPr lang="cs-CZ" u="sng" dirty="0" err="1" smtClean="0"/>
              <a:t>people</a:t>
            </a:r>
            <a:r>
              <a:rPr lang="cs-CZ" dirty="0" smtClean="0"/>
              <a:t> (osoba – lidé)</a:t>
            </a:r>
          </a:p>
          <a:p>
            <a:pPr marL="0" indent="0">
              <a:buNone/>
            </a:pPr>
            <a:r>
              <a:rPr lang="cs-CZ" dirty="0" err="1" smtClean="0"/>
              <a:t>tooth</a:t>
            </a:r>
            <a:r>
              <a:rPr lang="cs-CZ" dirty="0" smtClean="0"/>
              <a:t> – </a:t>
            </a:r>
            <a:r>
              <a:rPr lang="cs-CZ" u="sng" dirty="0" err="1" smtClean="0"/>
              <a:t>teeth</a:t>
            </a:r>
            <a:r>
              <a:rPr lang="cs-CZ" dirty="0" smtClean="0"/>
              <a:t> (zub – zuby)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oot</a:t>
            </a:r>
            <a:r>
              <a:rPr lang="cs-CZ" dirty="0" smtClean="0"/>
              <a:t> – </a:t>
            </a:r>
            <a:r>
              <a:rPr lang="cs-CZ" u="sng" dirty="0" err="1" smtClean="0"/>
              <a:t>feet</a:t>
            </a:r>
            <a:r>
              <a:rPr lang="cs-CZ" u="sng" dirty="0" smtClean="0"/>
              <a:t> (</a:t>
            </a:r>
            <a:r>
              <a:rPr lang="cs-CZ" dirty="0" smtClean="0"/>
              <a:t>chodidlo – chodidla)</a:t>
            </a:r>
          </a:p>
          <a:p>
            <a:pPr marL="0" indent="0">
              <a:buNone/>
            </a:pPr>
            <a:r>
              <a:rPr lang="cs-CZ" dirty="0" err="1" smtClean="0"/>
              <a:t>mouse</a:t>
            </a:r>
            <a:r>
              <a:rPr lang="cs-CZ" dirty="0" smtClean="0"/>
              <a:t> – </a:t>
            </a:r>
            <a:r>
              <a:rPr lang="cs-CZ" u="sng" dirty="0" err="1" smtClean="0"/>
              <a:t>mice</a:t>
            </a:r>
            <a:r>
              <a:rPr lang="cs-CZ" u="sng" dirty="0" smtClean="0"/>
              <a:t> </a:t>
            </a:r>
            <a:r>
              <a:rPr lang="cs-CZ" dirty="0" smtClean="0"/>
              <a:t>(myš – myši)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heep</a:t>
            </a:r>
            <a:r>
              <a:rPr lang="cs-CZ" dirty="0" smtClean="0"/>
              <a:t> – </a:t>
            </a:r>
            <a:r>
              <a:rPr lang="cs-CZ" u="sng" dirty="0" err="1" smtClean="0"/>
              <a:t>sheep</a:t>
            </a:r>
            <a:r>
              <a:rPr lang="cs-CZ" dirty="0" smtClean="0"/>
              <a:t> (1 ovce – 2 ovce)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ish</a:t>
            </a:r>
            <a:r>
              <a:rPr lang="cs-CZ" dirty="0" smtClean="0"/>
              <a:t> – </a:t>
            </a:r>
            <a:r>
              <a:rPr lang="cs-CZ" u="sng" dirty="0" err="1" smtClean="0"/>
              <a:t>fish</a:t>
            </a:r>
            <a:r>
              <a:rPr lang="cs-CZ" dirty="0" smtClean="0"/>
              <a:t> (ryba- ryby)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ZS SLOVAN\Desktop\MC90021542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695" y="4221088"/>
            <a:ext cx="2767013" cy="22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97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Přeložte: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 zubní kartáčky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10 lidí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 nůž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6 stolů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 myš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voje rybičky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2 bochníky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798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Fotografie a kliparty </a:t>
            </a:r>
            <a:r>
              <a:rPr lang="cs-CZ" sz="2800" u="sng" dirty="0" smtClean="0"/>
              <a:t>www.office.microsoft.com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97028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483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Pravidelné množné číslo </vt:lpstr>
      <vt:lpstr>Prezentace aplikace PowerPoint</vt:lpstr>
      <vt:lpstr>Prezentace aplikace PowerPoint</vt:lpstr>
      <vt:lpstr>Nepravidelné množné číslo</vt:lpstr>
      <vt:lpstr>Přeložte: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30</cp:revision>
  <dcterms:created xsi:type="dcterms:W3CDTF">2012-01-22T13:29:24Z</dcterms:created>
  <dcterms:modified xsi:type="dcterms:W3CDTF">2012-05-07T10:12:03Z</dcterms:modified>
</cp:coreProperties>
</file>