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4F68A-1B0C-4BA3-BDE8-29C34147523E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F7A86-BFB9-4325-BA11-31518D048C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088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5F7A86-BFB9-4325-BA11-31518D048CC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02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430" y="143764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85497" y="1009654"/>
            <a:ext cx="722219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VI.</a:t>
            </a:r>
          </a:p>
          <a:p>
            <a:r>
              <a:rPr lang="cs-CZ" dirty="0" smtClean="0"/>
              <a:t>TÉMA: </a:t>
            </a:r>
            <a:r>
              <a:rPr lang="en-US" dirty="0" smtClean="0"/>
              <a:t>There is/are</a:t>
            </a:r>
            <a:endParaRPr lang="cs-CZ" dirty="0" smtClean="0"/>
          </a:p>
          <a:p>
            <a:r>
              <a:rPr lang="cs-CZ" dirty="0" smtClean="0"/>
              <a:t>AUTOR:</a:t>
            </a:r>
            <a:r>
              <a:rPr lang="en-US" dirty="0" smtClean="0"/>
              <a:t> Mgr. </a:t>
            </a:r>
            <a:r>
              <a:rPr lang="cs-CZ" dirty="0" smtClean="0"/>
              <a:t>Hana Stavinohová</a:t>
            </a:r>
          </a:p>
          <a:p>
            <a:r>
              <a:rPr lang="cs-CZ" dirty="0" smtClean="0"/>
              <a:t>DATUM VYTVOŘENÍ: 3. 10. 2011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VY_32_INOVACE_05_HS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332656"/>
            <a:ext cx="7117180" cy="864096"/>
          </a:xfrm>
        </p:spPr>
        <p:txBody>
          <a:bodyPr/>
          <a:lstStyle/>
          <a:p>
            <a:pPr algn="ctr"/>
            <a:r>
              <a:rPr lang="cs-CZ" u="sng" dirty="0" smtClean="0">
                <a:solidFill>
                  <a:srgbClr val="FF0000"/>
                </a:solidFill>
              </a:rPr>
              <a:t>Anotace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208912" cy="4896544"/>
          </a:xfrm>
        </p:spPr>
        <p:txBody>
          <a:bodyPr/>
          <a:lstStyle/>
          <a:p>
            <a:r>
              <a:rPr lang="cs-CZ" dirty="0" smtClean="0"/>
              <a:t>Prezentace vytvořena jako doplněk učiva 6.ročníku – vazba „</a:t>
            </a:r>
            <a:r>
              <a:rPr lang="en-US" dirty="0" smtClean="0"/>
              <a:t>there is/are</a:t>
            </a:r>
            <a:r>
              <a:rPr lang="cs-CZ" dirty="0" smtClean="0"/>
              <a:t>“.</a:t>
            </a:r>
          </a:p>
          <a:p>
            <a:endParaRPr lang="cs-CZ" dirty="0"/>
          </a:p>
          <a:p>
            <a:r>
              <a:rPr lang="cs-CZ" dirty="0" smtClean="0"/>
              <a:t>Žáci se seznámí s použitím existenční vazby </a:t>
            </a:r>
            <a:r>
              <a:rPr lang="cs-CZ" dirty="0" err="1" smtClean="0"/>
              <a:t>there</a:t>
            </a:r>
            <a:r>
              <a:rPr lang="cs-CZ" dirty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/are, správným překladem</a:t>
            </a:r>
            <a:r>
              <a:rPr lang="cs-CZ" dirty="0"/>
              <a:t> </a:t>
            </a:r>
            <a:r>
              <a:rPr lang="cs-CZ" dirty="0" smtClean="0"/>
              <a:t>do anglického jazyka, vytvoření kladné věty, záporu, otázky a krátké odpovědi. </a:t>
            </a:r>
            <a:endParaRPr lang="cs-CZ" dirty="0" smtClean="0"/>
          </a:p>
          <a:p>
            <a:endParaRPr lang="cs-CZ" dirty="0"/>
          </a:p>
          <a:p>
            <a:r>
              <a:rPr lang="cs-CZ" u="sng" dirty="0" smtClean="0"/>
              <a:t>Pilotáž:</a:t>
            </a:r>
            <a:r>
              <a:rPr lang="cs-CZ" dirty="0" smtClean="0"/>
              <a:t> </a:t>
            </a:r>
            <a:r>
              <a:rPr lang="cs-CZ" dirty="0"/>
              <a:t>P</a:t>
            </a:r>
            <a:r>
              <a:rPr lang="cs-CZ" dirty="0" smtClean="0"/>
              <a:t>rezentace byla pilotována v 6. D. Velmi dobře slouží </a:t>
            </a:r>
            <a:r>
              <a:rPr lang="cs-CZ" dirty="0" smtClean="0"/>
              <a:t> k </a:t>
            </a:r>
            <a:r>
              <a:rPr lang="cs-CZ" dirty="0" smtClean="0"/>
              <a:t>upevnění </a:t>
            </a:r>
            <a:r>
              <a:rPr lang="cs-CZ" dirty="0" smtClean="0"/>
              <a:t>pravidel vazby „</a:t>
            </a:r>
            <a:r>
              <a:rPr lang="cs-CZ" dirty="0" err="1" smtClean="0"/>
              <a:t>there</a:t>
            </a:r>
            <a:r>
              <a:rPr lang="cs-CZ" dirty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/are“. Na závěr si procvičili teorii na překladových větách, které si pak sami zkontrolovali.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669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971600" y="260649"/>
            <a:ext cx="7117180" cy="936104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09442" y="1556792"/>
            <a:ext cx="7117180" cy="4896544"/>
          </a:xfrm>
        </p:spPr>
        <p:txBody>
          <a:bodyPr/>
          <a:lstStyle/>
          <a:p>
            <a:pPr marL="342900" indent="-342900">
              <a:buFont typeface="Wingdings" pitchFamily="2" charset="2"/>
              <a:buChar char="ü"/>
            </a:pPr>
            <a:r>
              <a:rPr lang="cs-CZ" sz="2400" dirty="0" smtClean="0"/>
              <a:t>Vazbu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/are užíváme v případech, 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kdy někdo nebo něco někde je. 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/are stojí na začátku věty – anglická věta končí tím, čím česká začíná</a:t>
            </a:r>
            <a:r>
              <a:rPr lang="cs-CZ" dirty="0" smtClean="0"/>
              <a:t>.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cs-CZ" sz="2400" dirty="0" smtClean="0"/>
              <a:t>V 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jednotném</a:t>
            </a:r>
            <a:r>
              <a:rPr lang="cs-CZ" sz="2400" dirty="0" smtClean="0"/>
              <a:t> čísle používáme </a:t>
            </a:r>
            <a:r>
              <a:rPr lang="cs-CZ" sz="2400" dirty="0" err="1" smtClean="0">
                <a:solidFill>
                  <a:schemeClr val="accent5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cs-CZ" sz="2400" dirty="0" smtClean="0"/>
              <a:t>……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sz="2400" dirty="0" smtClean="0"/>
          </a:p>
          <a:p>
            <a:pPr marL="342900" indent="-342900">
              <a:buFont typeface="Wingdings" pitchFamily="2" charset="2"/>
              <a:buChar char="ü"/>
            </a:pPr>
            <a:r>
              <a:rPr lang="cs-CZ" sz="2400" dirty="0" smtClean="0"/>
              <a:t>V 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množném</a:t>
            </a:r>
            <a:r>
              <a:rPr lang="cs-CZ" sz="2400" dirty="0" smtClean="0"/>
              <a:t> čísle používáme </a:t>
            </a:r>
            <a:r>
              <a:rPr lang="cs-CZ" sz="2400" dirty="0" err="1" smtClean="0">
                <a:solidFill>
                  <a:schemeClr val="accent5">
                    <a:lumMod val="50000"/>
                  </a:schemeClr>
                </a:solidFill>
              </a:rPr>
              <a:t>there</a:t>
            </a: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 are……</a:t>
            </a:r>
          </a:p>
          <a:p>
            <a:pPr marL="342900" indent="-342900">
              <a:buFont typeface="Wingdings" pitchFamily="2" charset="2"/>
              <a:buChar char="ü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04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15616" y="116633"/>
            <a:ext cx="7117180" cy="1008112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971600" y="1052736"/>
            <a:ext cx="7117180" cy="5184576"/>
          </a:xfrm>
        </p:spPr>
        <p:txBody>
          <a:bodyPr/>
          <a:lstStyle/>
          <a:p>
            <a:r>
              <a:rPr lang="cs-CZ" sz="2400" u="sng" dirty="0" smtClean="0">
                <a:solidFill>
                  <a:schemeClr val="accent4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Jednotné číslo: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There is a book on the table.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             Na stole je </a:t>
            </a:r>
            <a:r>
              <a:rPr lang="cs-CZ" dirty="0" smtClean="0">
                <a:solidFill>
                  <a:schemeClr val="tx1"/>
                </a:solidFill>
              </a:rPr>
              <a:t>kniha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There is a </a:t>
            </a:r>
            <a:r>
              <a:rPr lang="cs-CZ" dirty="0" err="1" smtClean="0">
                <a:solidFill>
                  <a:schemeClr val="tx1"/>
                </a:solidFill>
              </a:rPr>
              <a:t>chair</a:t>
            </a:r>
            <a:r>
              <a:rPr lang="en-US" dirty="0" smtClean="0">
                <a:solidFill>
                  <a:schemeClr val="tx1"/>
                </a:solidFill>
              </a:rPr>
              <a:t> in the kitchen.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              </a:t>
            </a:r>
            <a:r>
              <a:rPr lang="cs-CZ" dirty="0" smtClean="0">
                <a:solidFill>
                  <a:schemeClr val="tx1"/>
                </a:solidFill>
              </a:rPr>
              <a:t>V kuchyni je židle.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cs-CZ" sz="2400" u="sng" dirty="0" smtClean="0">
                <a:solidFill>
                  <a:schemeClr val="accent4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Množné číslo: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There are books on the table.</a:t>
            </a:r>
          </a:p>
          <a:p>
            <a:r>
              <a:rPr lang="en-US" dirty="0">
                <a:solidFill>
                  <a:schemeClr val="tx1"/>
                </a:solidFill>
                <a:latin typeface="+mj-lt"/>
                <a:cs typeface="Calibri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             Na stole </a:t>
            </a:r>
            <a:r>
              <a:rPr lang="cs-CZ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jsou knihy.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There are chairs</a:t>
            </a:r>
            <a:r>
              <a:rPr lang="cs-CZ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 in</a:t>
            </a:r>
            <a:r>
              <a:rPr lang="en-US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 the kitchen.</a:t>
            </a:r>
          </a:p>
          <a:p>
            <a:r>
              <a:rPr lang="cs-CZ" dirty="0" smtClean="0">
                <a:solidFill>
                  <a:schemeClr val="tx1"/>
                </a:solidFill>
                <a:latin typeface="+mj-lt"/>
                <a:cs typeface="Calibri" pitchFamily="34" charset="0"/>
              </a:rPr>
              <a:t>               V kuchyni jsou židle.</a:t>
            </a:r>
            <a:endParaRPr lang="en-US" dirty="0" smtClean="0">
              <a:solidFill>
                <a:schemeClr val="tx1"/>
              </a:solidFill>
              <a:latin typeface="+mj-lt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29000"/>
            <a:ext cx="161399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504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87624" y="15311"/>
            <a:ext cx="7117180" cy="1253449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27584" y="1412776"/>
            <a:ext cx="7117180" cy="5040560"/>
          </a:xfrm>
        </p:spPr>
        <p:txBody>
          <a:bodyPr/>
          <a:lstStyle/>
          <a:p>
            <a:r>
              <a:rPr lang="cs-CZ" sz="2400" u="sng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Otázka (</a:t>
            </a:r>
            <a:r>
              <a:rPr lang="en-US" sz="2400" u="sng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question)</a:t>
            </a:r>
            <a:r>
              <a:rPr lang="cs-CZ" sz="2400" u="sng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endParaRPr lang="en-US" sz="2400" u="sng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Is there a boy in your class?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   Je ve tvé třídě chlapec?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Are </a:t>
            </a:r>
            <a:r>
              <a:rPr lang="en-US" dirty="0" smtClean="0">
                <a:solidFill>
                  <a:schemeClr val="tx1"/>
                </a:solidFill>
              </a:rPr>
              <a:t>there boys in your class?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   Jsou ve tvé třídě chlapci?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94299"/>
            <a:ext cx="1728192" cy="192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750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15616" y="116633"/>
            <a:ext cx="7117180" cy="108012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09442" y="1484784"/>
            <a:ext cx="7117180" cy="4154016"/>
          </a:xfrm>
        </p:spPr>
        <p:txBody>
          <a:bodyPr/>
          <a:lstStyle/>
          <a:p>
            <a:r>
              <a:rPr lang="cs-CZ" sz="2400" u="sng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Krátká odpověď (</a:t>
            </a:r>
            <a:r>
              <a:rPr lang="en-US" sz="2400" u="sng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short answer):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Yes, there is.                      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    No, there isn’t.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dirty="0" smtClean="0">
                <a:solidFill>
                  <a:schemeClr val="tx1"/>
                </a:solidFill>
              </a:rPr>
              <a:t>Yes, there are.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    No, there aren’t.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52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187624" y="116633"/>
            <a:ext cx="7117180" cy="1152128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009442" y="1412776"/>
            <a:ext cx="7117180" cy="4226024"/>
          </a:xfrm>
        </p:spPr>
        <p:txBody>
          <a:bodyPr/>
          <a:lstStyle/>
          <a:p>
            <a:r>
              <a:rPr lang="en-US" sz="2400" dirty="0" smtClean="0">
                <a:latin typeface="Aharoni" pitchFamily="2" charset="-79"/>
                <a:cs typeface="Aharoni" pitchFamily="2" charset="-79"/>
              </a:rPr>
              <a:t>Translate:</a:t>
            </a:r>
            <a:r>
              <a:rPr lang="en-US" dirty="0" smtClean="0"/>
              <a:t> </a:t>
            </a:r>
          </a:p>
          <a:p>
            <a:pPr marL="457200" indent="-457200">
              <a:buAutoNum type="arabicPeriod"/>
            </a:pPr>
            <a:r>
              <a:rPr lang="en-US" sz="2400" dirty="0" smtClean="0"/>
              <a:t>Na </a:t>
            </a:r>
            <a:r>
              <a:rPr lang="cs-CZ" sz="2400" dirty="0" smtClean="0"/>
              <a:t>stole je tužka.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Kolik oken je v jeho pokoji?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Je v obývacím pokoji křeslo?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Ano, je.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Na psacím stole je pravítko.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V naší třídě nejsou plakáty.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V koupelně není vana.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2810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31901"/>
            <a:ext cx="7117180" cy="1092843"/>
          </a:xfrm>
        </p:spPr>
        <p:txBody>
          <a:bodyPr/>
          <a:lstStyle/>
          <a:p>
            <a:pPr algn="ctr"/>
            <a:r>
              <a:rPr lang="en-US" sz="4000" dirty="0">
                <a:solidFill>
                  <a:srgbClr val="FF0000"/>
                </a:solidFill>
                <a:latin typeface="Algerian" pitchFamily="82" charset="0"/>
              </a:rPr>
              <a:t>There is/are …..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009442" y="1196752"/>
            <a:ext cx="7522998" cy="444204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Zkontroluj: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There is a pen on the table.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How many windows are there in his room?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Is there a armchair in the living room?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Yes, there is.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There is a ruler on the desk.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There aren’t posters in our classroom.</a:t>
            </a:r>
          </a:p>
          <a:p>
            <a:pPr marL="457200" indent="-457200">
              <a:buAutoNum type="arabicPeriod"/>
            </a:pPr>
            <a:r>
              <a:rPr lang="en-US" sz="2400" dirty="0" smtClean="0">
                <a:latin typeface="+mj-lt"/>
                <a:cs typeface="Aharoni" pitchFamily="2" charset="-79"/>
              </a:rPr>
              <a:t>There isn’t a bath in the bathroom.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+mj-lt"/>
              <a:cs typeface="Aharoni" pitchFamily="2" charset="-79"/>
            </a:endParaRPr>
          </a:p>
          <a:p>
            <a:pPr marL="457200" indent="-457200">
              <a:buAutoNum type="arabicPeriod"/>
            </a:pPr>
            <a:endParaRPr lang="en-US" sz="2400" dirty="0" smtClean="0">
              <a:latin typeface="+mj-lt"/>
              <a:cs typeface="Aharoni" pitchFamily="2" charset="-79"/>
            </a:endParaRPr>
          </a:p>
          <a:p>
            <a:pPr marL="457200" indent="-457200">
              <a:buAutoNum type="arabicPeriod"/>
            </a:pPr>
            <a:endParaRPr lang="en-US" sz="2400" dirty="0" smtClean="0">
              <a:latin typeface="+mj-lt"/>
              <a:cs typeface="Aharoni" pitchFamily="2" charset="-79"/>
            </a:endParaRPr>
          </a:p>
          <a:p>
            <a:pPr marL="457200" indent="-457200">
              <a:buAutoNum type="arabicPeriod"/>
            </a:pPr>
            <a:endParaRPr lang="en-US" sz="2400" dirty="0" smtClean="0">
              <a:latin typeface="+mj-lt"/>
              <a:cs typeface="Aharoni" pitchFamily="2" charset="-79"/>
            </a:endParaRPr>
          </a:p>
          <a:p>
            <a:pPr marL="457200" indent="-457200">
              <a:buAutoNum type="arabicPeriod"/>
            </a:pPr>
            <a:endParaRPr lang="cs-CZ" sz="2400" dirty="0">
              <a:latin typeface="+mj-lt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2474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116633"/>
            <a:ext cx="7117180" cy="1080120"/>
          </a:xfrm>
        </p:spPr>
        <p:txBody>
          <a:bodyPr/>
          <a:lstStyle/>
          <a:p>
            <a:pPr algn="ctr"/>
            <a:r>
              <a:rPr lang="cs-CZ" u="sng" dirty="0" smtClean="0"/>
              <a:t>Zdroje:</a:t>
            </a:r>
            <a:endParaRPr lang="cs-CZ" u="sng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009442" y="1412776"/>
            <a:ext cx="7117180" cy="4226024"/>
          </a:xfrm>
        </p:spPr>
        <p:txBody>
          <a:bodyPr/>
          <a:lstStyle/>
          <a:p>
            <a:r>
              <a:rPr lang="cs-CZ" dirty="0" smtClean="0"/>
              <a:t>Fotografie a kliparty: </a:t>
            </a:r>
            <a:r>
              <a:rPr lang="cs-CZ" dirty="0" smtClean="0">
                <a:hlinkClick r:id="rId2"/>
              </a:rPr>
              <a:t>http://www.office.microsoft.com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77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106</TotalTime>
  <Words>427</Words>
  <Application>Microsoft Office PowerPoint</Application>
  <PresentationFormat>Předvádění na obrazovce (4:3)</PresentationFormat>
  <Paragraphs>83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Spring</vt:lpstr>
      <vt:lpstr>Prezentace aplikace PowerPoint</vt:lpstr>
      <vt:lpstr>Anotace</vt:lpstr>
      <vt:lpstr>There is/are …..</vt:lpstr>
      <vt:lpstr>There is/are …..</vt:lpstr>
      <vt:lpstr>There is/are …..</vt:lpstr>
      <vt:lpstr>There is/are …..</vt:lpstr>
      <vt:lpstr>There is/are …..</vt:lpstr>
      <vt:lpstr>There is/are …..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ZS SLOVAN</cp:lastModifiedBy>
  <cp:revision>17</cp:revision>
  <dcterms:created xsi:type="dcterms:W3CDTF">2011-10-14T09:00:52Z</dcterms:created>
  <dcterms:modified xsi:type="dcterms:W3CDTF">2012-05-04T18:56:00Z</dcterms:modified>
</cp:coreProperties>
</file>