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8" r:id="rId3"/>
    <p:sldId id="257" r:id="rId4"/>
    <p:sldId id="262" r:id="rId5"/>
    <p:sldId id="259" r:id="rId6"/>
    <p:sldId id="261" r:id="rId7"/>
    <p:sldId id="260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818B4C-3620-4867-81FB-9BE6E0A0084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1D7274-CE94-44CF-9E49-0DA6EC5D5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22769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D7274-CE94-44CF-9E49-0DA6EC5D595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01567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D7274-CE94-44CF-9E49-0DA6EC5D595F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513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66873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932060"/>
            <a:ext cx="7222194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Anglický jazyk</a:t>
            </a:r>
          </a:p>
          <a:p>
            <a:r>
              <a:rPr lang="cs-CZ" dirty="0" smtClean="0"/>
              <a:t>ROČNÍK: VI.</a:t>
            </a:r>
          </a:p>
          <a:p>
            <a:r>
              <a:rPr lang="cs-CZ" dirty="0" smtClean="0"/>
              <a:t>TÉMA: </a:t>
            </a:r>
            <a:r>
              <a:rPr lang="en-US" dirty="0" smtClean="0"/>
              <a:t>To be - grammar</a:t>
            </a:r>
            <a:endParaRPr lang="cs-CZ" dirty="0" smtClean="0"/>
          </a:p>
          <a:p>
            <a:r>
              <a:rPr lang="cs-CZ" dirty="0" smtClean="0"/>
              <a:t>AUTOR:</a:t>
            </a:r>
            <a:r>
              <a:rPr lang="en-US" dirty="0" smtClean="0"/>
              <a:t> </a:t>
            </a:r>
            <a:r>
              <a:rPr lang="cs-CZ" dirty="0" smtClean="0"/>
              <a:t>Mgr. Hana Stavinohová</a:t>
            </a:r>
          </a:p>
          <a:p>
            <a:r>
              <a:rPr lang="cs-CZ" dirty="0" smtClean="0"/>
              <a:t>DATUM VYTVOŘENÍ: 20. 10. 2011</a:t>
            </a: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VY_32_INOVACE_07_HS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16632"/>
            <a:ext cx="7125113" cy="924475"/>
          </a:xfrm>
        </p:spPr>
        <p:txBody>
          <a:bodyPr/>
          <a:lstStyle/>
          <a:p>
            <a:pPr algn="ctr"/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7595003" cy="554461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J"/>
            </a:pPr>
            <a:r>
              <a:rPr lang="cs-CZ" sz="2400" dirty="0"/>
              <a:t>Prezentace vytvořena jako doplněk učiva 6.ročníku – </a:t>
            </a:r>
            <a:r>
              <a:rPr lang="cs-CZ" sz="2400" dirty="0" smtClean="0"/>
              <a:t>sloveso „to </a:t>
            </a:r>
            <a:r>
              <a:rPr lang="cs-CZ" sz="2400" dirty="0" err="1" smtClean="0"/>
              <a:t>be</a:t>
            </a:r>
            <a:r>
              <a:rPr lang="cs-CZ" sz="2400" dirty="0"/>
              <a:t>“. </a:t>
            </a:r>
            <a:r>
              <a:rPr lang="cs-CZ" sz="2400" dirty="0" smtClean="0"/>
              <a:t>Žáci se seznámí s tvořením </a:t>
            </a:r>
            <a:r>
              <a:rPr lang="cs-CZ" sz="2400" dirty="0"/>
              <a:t>kladné věty, záporu, otázky a krátké </a:t>
            </a:r>
            <a:r>
              <a:rPr lang="cs-CZ" sz="2400" dirty="0" smtClean="0"/>
              <a:t>odpovědi</a:t>
            </a:r>
            <a:r>
              <a:rPr lang="cs-CZ" sz="2400" dirty="0"/>
              <a:t> </a:t>
            </a:r>
            <a:r>
              <a:rPr lang="cs-CZ" sz="2400" dirty="0" smtClean="0"/>
              <a:t>ve všech osobách jednotného i množného čísla.</a:t>
            </a:r>
            <a:endParaRPr lang="cs-CZ" sz="2400" dirty="0"/>
          </a:p>
          <a:p>
            <a:pPr>
              <a:buFont typeface="Wingdings" pitchFamily="2" charset="2"/>
              <a:buChar char="J"/>
            </a:pPr>
            <a:r>
              <a:rPr lang="cs-CZ" sz="2400" u="sng" dirty="0" smtClean="0"/>
              <a:t>Pilotáž</a:t>
            </a:r>
            <a:r>
              <a:rPr lang="cs-CZ" sz="2400" u="sng" dirty="0"/>
              <a:t>:</a:t>
            </a:r>
            <a:r>
              <a:rPr lang="cs-CZ" sz="2400" dirty="0"/>
              <a:t> Prezentace byla pilotována v 6. D. Velmi dobře slouží k procvičení a k upevnění </a:t>
            </a:r>
            <a:r>
              <a:rPr lang="cs-CZ" sz="2400" dirty="0" smtClean="0"/>
              <a:t>daných pravidel slovesa „to </a:t>
            </a:r>
            <a:r>
              <a:rPr lang="cs-CZ" sz="2400" dirty="0" err="1" smtClean="0"/>
              <a:t>be</a:t>
            </a:r>
            <a:r>
              <a:rPr lang="cs-CZ" sz="2400" dirty="0" smtClean="0"/>
              <a:t>“. Na závěr si žáci vyzkoušeli přeložit věty do anglického jazyka a sami opravit chyby. Žáci zapomínali překládat do AJ osoby (I, </a:t>
            </a:r>
            <a:r>
              <a:rPr lang="cs-CZ" sz="2400" dirty="0" err="1" smtClean="0"/>
              <a:t>you</a:t>
            </a:r>
            <a:r>
              <a:rPr lang="cs-CZ" sz="2400" dirty="0" smtClean="0"/>
              <a:t>, …).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18383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6827" y="116633"/>
            <a:ext cx="7125113" cy="648071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sz="4000" b="1" dirty="0" smtClean="0">
                <a:latin typeface="Berlin Sans FB Demi" pitchFamily="34" charset="0"/>
              </a:rPr>
              <a:t>To </a:t>
            </a:r>
            <a:r>
              <a:rPr lang="en-US" sz="4000" b="1" dirty="0" smtClean="0">
                <a:latin typeface="Berlin Sans FB Demi" pitchFamily="34" charset="0"/>
              </a:rPr>
              <a:t>be </a:t>
            </a:r>
            <a:r>
              <a:rPr lang="cs-CZ" sz="4000" b="1" dirty="0" smtClean="0">
                <a:latin typeface="Berlin Sans FB Demi" pitchFamily="34" charset="0"/>
              </a:rPr>
              <a:t>(být)</a:t>
            </a:r>
            <a:endParaRPr lang="cs-CZ" sz="4000" b="1" dirty="0">
              <a:latin typeface="Berlin Sans FB Demi" pitchFamily="34" charset="0"/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>
          <a:xfrm>
            <a:off x="1403648" y="836712"/>
            <a:ext cx="3816424" cy="576262"/>
          </a:xfrm>
        </p:spPr>
        <p:txBody>
          <a:bodyPr/>
          <a:lstStyle/>
          <a:p>
            <a:r>
              <a:rPr lang="cs-CZ" u="sng" dirty="0"/>
              <a:t>l</a:t>
            </a:r>
            <a:r>
              <a:rPr lang="en-US" u="sng" dirty="0" err="1" smtClean="0"/>
              <a:t>ong</a:t>
            </a:r>
            <a:r>
              <a:rPr lang="en-US" u="sng" dirty="0" smtClean="0"/>
              <a:t> form (short form)</a:t>
            </a:r>
            <a:endParaRPr lang="cs-CZ" u="sng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1853228" y="1769040"/>
            <a:ext cx="2980431" cy="2880321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en-US" sz="2400" dirty="0" smtClean="0">
                <a:solidFill>
                  <a:schemeClr val="tx1"/>
                </a:solidFill>
              </a:rPr>
              <a:t>I </a:t>
            </a:r>
            <a:r>
              <a:rPr lang="en-US" sz="2400" dirty="0" smtClean="0">
                <a:solidFill>
                  <a:schemeClr val="accent6">
                    <a:lumMod val="50000"/>
                  </a:schemeClr>
                </a:solidFill>
              </a:rPr>
              <a:t>am</a:t>
            </a:r>
            <a:r>
              <a:rPr lang="en-US" sz="2400" dirty="0" smtClean="0">
                <a:solidFill>
                  <a:schemeClr val="tx1"/>
                </a:solidFill>
              </a:rPr>
              <a:t>      (I</a:t>
            </a:r>
            <a:r>
              <a:rPr lang="en-US" sz="2400" dirty="0" smtClean="0">
                <a:solidFill>
                  <a:srgbClr val="7030A0"/>
                </a:solidFill>
              </a:rPr>
              <a:t>’m</a:t>
            </a:r>
            <a:r>
              <a:rPr lang="en-US" sz="2400" dirty="0" smtClean="0">
                <a:solidFill>
                  <a:schemeClr val="tx1"/>
                </a:solidFill>
              </a:rPr>
              <a:t>)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</a:rPr>
              <a:t>y</a:t>
            </a:r>
            <a:r>
              <a:rPr lang="en-US" sz="2400" dirty="0" smtClean="0">
                <a:solidFill>
                  <a:schemeClr val="tx1"/>
                </a:solidFill>
              </a:rPr>
              <a:t>ou </a:t>
            </a:r>
            <a:r>
              <a:rPr lang="en-US" sz="2400" dirty="0" smtClean="0">
                <a:solidFill>
                  <a:schemeClr val="accent6">
                    <a:lumMod val="50000"/>
                  </a:schemeClr>
                </a:solidFill>
              </a:rPr>
              <a:t>are </a:t>
            </a:r>
            <a:r>
              <a:rPr lang="en-US" sz="2400" dirty="0" smtClean="0">
                <a:solidFill>
                  <a:schemeClr val="tx1"/>
                </a:solidFill>
              </a:rPr>
              <a:t> (you</a:t>
            </a:r>
            <a:r>
              <a:rPr lang="en-US" sz="2400" dirty="0" smtClean="0">
                <a:solidFill>
                  <a:srgbClr val="7030A0"/>
                </a:solidFill>
              </a:rPr>
              <a:t>’re</a:t>
            </a:r>
            <a:r>
              <a:rPr lang="en-US" sz="2400" dirty="0" smtClean="0">
                <a:solidFill>
                  <a:schemeClr val="tx1"/>
                </a:solidFill>
              </a:rPr>
              <a:t>)</a:t>
            </a:r>
            <a:endParaRPr lang="en-US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</a:rPr>
              <a:t>h</a:t>
            </a:r>
            <a:r>
              <a:rPr lang="en-US" sz="2400" dirty="0" smtClean="0">
                <a:solidFill>
                  <a:schemeClr val="tx1"/>
                </a:solidFill>
              </a:rPr>
              <a:t>e </a:t>
            </a:r>
            <a:r>
              <a:rPr lang="en-US" sz="2400" dirty="0" smtClean="0">
                <a:solidFill>
                  <a:schemeClr val="accent6">
                    <a:lumMod val="50000"/>
                  </a:schemeClr>
                </a:solidFill>
              </a:rPr>
              <a:t>is</a:t>
            </a:r>
            <a:r>
              <a:rPr lang="en-US" sz="2400" dirty="0" smtClean="0">
                <a:solidFill>
                  <a:schemeClr val="tx1"/>
                </a:solidFill>
              </a:rPr>
              <a:t>      (he</a:t>
            </a:r>
            <a:r>
              <a:rPr lang="en-US" sz="2400" dirty="0" smtClean="0">
                <a:solidFill>
                  <a:srgbClr val="7030A0"/>
                </a:solidFill>
              </a:rPr>
              <a:t>’s</a:t>
            </a:r>
            <a:r>
              <a:rPr lang="en-US" sz="2400" dirty="0" smtClean="0">
                <a:solidFill>
                  <a:schemeClr val="tx1"/>
                </a:solidFill>
              </a:rPr>
              <a:t>)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</a:rPr>
              <a:t>s</a:t>
            </a:r>
            <a:r>
              <a:rPr lang="en-US" sz="2400" dirty="0" smtClean="0">
                <a:solidFill>
                  <a:schemeClr val="tx1"/>
                </a:solidFill>
              </a:rPr>
              <a:t>he </a:t>
            </a:r>
            <a:r>
              <a:rPr lang="en-US" sz="2400" dirty="0" smtClean="0">
                <a:solidFill>
                  <a:srgbClr val="7030A0"/>
                </a:solidFill>
              </a:rPr>
              <a:t>is </a:t>
            </a:r>
            <a:r>
              <a:rPr lang="en-US" sz="2400" dirty="0" smtClean="0">
                <a:solidFill>
                  <a:schemeClr val="tx1"/>
                </a:solidFill>
              </a:rPr>
              <a:t>    (she</a:t>
            </a:r>
            <a:r>
              <a:rPr lang="en-US" sz="2400" dirty="0" smtClean="0">
                <a:solidFill>
                  <a:srgbClr val="7030A0"/>
                </a:solidFill>
              </a:rPr>
              <a:t>’s)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</a:rPr>
              <a:t>i</a:t>
            </a:r>
            <a:r>
              <a:rPr lang="en-US" sz="2400" dirty="0" smtClean="0">
                <a:solidFill>
                  <a:schemeClr val="tx1"/>
                </a:solidFill>
              </a:rPr>
              <a:t>t </a:t>
            </a:r>
            <a:r>
              <a:rPr lang="en-US" sz="2400" dirty="0" smtClean="0">
                <a:solidFill>
                  <a:srgbClr val="7030A0"/>
                </a:solidFill>
              </a:rPr>
              <a:t>is </a:t>
            </a:r>
            <a:r>
              <a:rPr lang="en-US" sz="2400" dirty="0" smtClean="0">
                <a:solidFill>
                  <a:schemeClr val="tx1"/>
                </a:solidFill>
              </a:rPr>
              <a:t>       (it</a:t>
            </a:r>
            <a:r>
              <a:rPr lang="en-US" sz="2400" dirty="0" smtClean="0">
                <a:solidFill>
                  <a:srgbClr val="7030A0"/>
                </a:solidFill>
              </a:rPr>
              <a:t>’s</a:t>
            </a:r>
            <a:r>
              <a:rPr lang="en-US" sz="2400" dirty="0" smtClean="0">
                <a:solidFill>
                  <a:schemeClr val="tx1"/>
                </a:solidFill>
              </a:rPr>
              <a:t>)</a:t>
            </a:r>
          </a:p>
          <a:p>
            <a:pPr marL="0" indent="0">
              <a:buNone/>
            </a:pPr>
            <a:endParaRPr lang="en-US" dirty="0" smtClean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>
          <a:xfrm>
            <a:off x="5868144" y="836712"/>
            <a:ext cx="1296144" cy="576262"/>
          </a:xfrm>
        </p:spPr>
        <p:txBody>
          <a:bodyPr/>
          <a:lstStyle/>
          <a:p>
            <a:r>
              <a:rPr lang="cs-CZ" u="sng" dirty="0" smtClean="0"/>
              <a:t>česky</a:t>
            </a:r>
            <a:endParaRPr lang="cs-CZ" u="sng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5342523" y="1769040"/>
            <a:ext cx="2160240" cy="2880319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(já) jsem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(ty) jsi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(on) je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(ona) je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(to) je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63688" y="5034559"/>
            <a:ext cx="3096345" cy="120032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chemeClr val="tx1"/>
                </a:solidFill>
              </a:rPr>
              <a:t>we </a:t>
            </a:r>
            <a:r>
              <a:rPr lang="en-US" sz="2400" dirty="0" smtClean="0">
                <a:solidFill>
                  <a:srgbClr val="7030A0"/>
                </a:solidFill>
              </a:rPr>
              <a:t>are</a:t>
            </a:r>
            <a:r>
              <a:rPr lang="en-US" sz="2400" dirty="0" smtClean="0">
                <a:solidFill>
                  <a:schemeClr val="tx1"/>
                </a:solidFill>
              </a:rPr>
              <a:t>    (we</a:t>
            </a:r>
            <a:r>
              <a:rPr lang="en-US" sz="2400" dirty="0" smtClean="0">
                <a:solidFill>
                  <a:srgbClr val="7030A0"/>
                </a:solidFill>
              </a:rPr>
              <a:t>’re</a:t>
            </a:r>
            <a:r>
              <a:rPr lang="en-US" sz="2400" dirty="0" smtClean="0">
                <a:solidFill>
                  <a:schemeClr val="tx1"/>
                </a:solidFill>
              </a:rPr>
              <a:t>)</a:t>
            </a:r>
          </a:p>
          <a:p>
            <a:r>
              <a:rPr lang="en-US" sz="2400" dirty="0">
                <a:solidFill>
                  <a:schemeClr val="tx1"/>
                </a:solidFill>
              </a:rPr>
              <a:t>y</a:t>
            </a:r>
            <a:r>
              <a:rPr lang="en-US" sz="2400" dirty="0" smtClean="0">
                <a:solidFill>
                  <a:schemeClr val="tx1"/>
                </a:solidFill>
              </a:rPr>
              <a:t>ou </a:t>
            </a:r>
            <a:r>
              <a:rPr lang="en-US" sz="2400" dirty="0" smtClean="0">
                <a:solidFill>
                  <a:srgbClr val="7030A0"/>
                </a:solidFill>
              </a:rPr>
              <a:t>are</a:t>
            </a:r>
            <a:r>
              <a:rPr lang="en-US" sz="2400" dirty="0" smtClean="0">
                <a:solidFill>
                  <a:schemeClr val="tx1"/>
                </a:solidFill>
              </a:rPr>
              <a:t>   (you</a:t>
            </a:r>
            <a:r>
              <a:rPr lang="en-US" sz="2400" dirty="0" smtClean="0">
                <a:solidFill>
                  <a:srgbClr val="7030A0"/>
                </a:solidFill>
              </a:rPr>
              <a:t>’re</a:t>
            </a:r>
            <a:r>
              <a:rPr lang="en-US" sz="2400" dirty="0" smtClean="0">
                <a:solidFill>
                  <a:schemeClr val="tx1"/>
                </a:solidFill>
              </a:rPr>
              <a:t>)</a:t>
            </a:r>
          </a:p>
          <a:p>
            <a:r>
              <a:rPr lang="en-US" sz="2400" dirty="0">
                <a:solidFill>
                  <a:schemeClr val="tx1"/>
                </a:solidFill>
              </a:rPr>
              <a:t>t</a:t>
            </a:r>
            <a:r>
              <a:rPr lang="en-US" sz="2400" dirty="0" smtClean="0">
                <a:solidFill>
                  <a:schemeClr val="tx1"/>
                </a:solidFill>
              </a:rPr>
              <a:t>hey </a:t>
            </a:r>
            <a:r>
              <a:rPr lang="en-US" sz="2400" dirty="0" smtClean="0">
                <a:solidFill>
                  <a:srgbClr val="7030A0"/>
                </a:solidFill>
              </a:rPr>
              <a:t>are  </a:t>
            </a:r>
            <a:r>
              <a:rPr lang="en-US" sz="2400" dirty="0" smtClean="0">
                <a:solidFill>
                  <a:schemeClr val="tx1"/>
                </a:solidFill>
              </a:rPr>
              <a:t>(they</a:t>
            </a:r>
            <a:r>
              <a:rPr lang="en-US" sz="2400" dirty="0" smtClean="0">
                <a:solidFill>
                  <a:srgbClr val="7030A0"/>
                </a:solidFill>
              </a:rPr>
              <a:t>’re</a:t>
            </a:r>
            <a:r>
              <a:rPr lang="en-US" sz="2400" dirty="0" smtClean="0">
                <a:solidFill>
                  <a:schemeClr val="tx1"/>
                </a:solidFill>
              </a:rPr>
              <a:t>)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77088" y="1399708"/>
            <a:ext cx="1104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singular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12157" y="4665228"/>
            <a:ext cx="834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plural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446809" y="5034560"/>
            <a:ext cx="1944216" cy="12003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(my) jsme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(vy) jste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(oni) jsou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4165" y="6276795"/>
            <a:ext cx="446686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J"/>
            </a:pPr>
            <a:r>
              <a:rPr lang="cs-CZ" sz="2400" dirty="0" smtClean="0"/>
              <a:t>Po „</a:t>
            </a:r>
            <a:r>
              <a:rPr lang="en-US" sz="2400" dirty="0" smtClean="0"/>
              <a:t>this</a:t>
            </a:r>
            <a:r>
              <a:rPr lang="cs-CZ" sz="2400" dirty="0" smtClean="0"/>
              <a:t>“je vždy plný tvar.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9516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16632"/>
            <a:ext cx="7125113" cy="115212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sz="4000" b="1" dirty="0">
                <a:solidFill>
                  <a:prstClr val="black"/>
                </a:solidFill>
                <a:latin typeface="Berlin Sans FB Demi" pitchFamily="34" charset="0"/>
                <a:ea typeface="+mn-ea"/>
                <a:cs typeface="+mn-cs"/>
              </a:rPr>
              <a:t>To </a:t>
            </a:r>
            <a:r>
              <a:rPr lang="en-US" sz="4000" b="1" dirty="0">
                <a:solidFill>
                  <a:prstClr val="black"/>
                </a:solidFill>
                <a:latin typeface="Berlin Sans FB Demi" pitchFamily="34" charset="0"/>
                <a:ea typeface="+mn-ea"/>
                <a:cs typeface="+mn-cs"/>
              </a:rPr>
              <a:t>be </a:t>
            </a:r>
            <a:r>
              <a:rPr lang="cs-CZ" sz="4000" b="1" dirty="0">
                <a:solidFill>
                  <a:prstClr val="black"/>
                </a:solidFill>
                <a:latin typeface="Berlin Sans FB Demi" pitchFamily="34" charset="0"/>
                <a:ea typeface="+mn-ea"/>
                <a:cs typeface="+mn-cs"/>
              </a:rPr>
              <a:t>(být</a:t>
            </a:r>
            <a:r>
              <a:rPr lang="cs-CZ" sz="4000" b="1" dirty="0" smtClean="0">
                <a:solidFill>
                  <a:prstClr val="black"/>
                </a:solidFill>
                <a:latin typeface="Berlin Sans FB Demi" pitchFamily="34" charset="0"/>
                <a:ea typeface="+mn-ea"/>
                <a:cs typeface="+mn-cs"/>
              </a:rPr>
              <a:t>)</a:t>
            </a:r>
            <a:br>
              <a:rPr lang="cs-CZ" sz="4000" b="1" dirty="0" smtClean="0">
                <a:solidFill>
                  <a:prstClr val="black"/>
                </a:solidFill>
                <a:latin typeface="Berlin Sans FB Demi" pitchFamily="34" charset="0"/>
                <a:ea typeface="+mn-ea"/>
                <a:cs typeface="+mn-cs"/>
              </a:rPr>
            </a:br>
            <a:r>
              <a:rPr lang="cs-CZ" sz="3600" b="1" dirty="0" smtClean="0">
                <a:solidFill>
                  <a:prstClr val="black"/>
                </a:solidFill>
                <a:latin typeface="Berlin Sans FB Demi" pitchFamily="34" charset="0"/>
              </a:rPr>
              <a:t>-negative (zápor)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1294771"/>
            <a:ext cx="4013174" cy="472357"/>
          </a:xfrm>
        </p:spPr>
        <p:txBody>
          <a:bodyPr/>
          <a:lstStyle/>
          <a:p>
            <a:pPr lvl="0">
              <a:buClr>
                <a:prstClr val="black">
                  <a:lumMod val="75000"/>
                  <a:lumOff val="25000"/>
                </a:prstClr>
              </a:buClr>
            </a:pPr>
            <a:r>
              <a:rPr lang="cs-CZ" u="sng" dirty="0">
                <a:solidFill>
                  <a:prstClr val="black">
                    <a:lumMod val="75000"/>
                    <a:lumOff val="25000"/>
                  </a:prstClr>
                </a:solidFill>
              </a:rPr>
              <a:t>l</a:t>
            </a:r>
            <a:r>
              <a:rPr lang="en-US" u="sng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ong</a:t>
            </a:r>
            <a:r>
              <a:rPr lang="en-US" u="sng" dirty="0">
                <a:solidFill>
                  <a:prstClr val="black">
                    <a:lumMod val="75000"/>
                    <a:lumOff val="25000"/>
                  </a:prstClr>
                </a:solidFill>
              </a:rPr>
              <a:t> form (short form)</a:t>
            </a:r>
            <a:endParaRPr lang="cs-CZ" u="sng" dirty="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83568" y="2093244"/>
            <a:ext cx="4013175" cy="3024336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 smtClean="0">
                <a:solidFill>
                  <a:schemeClr val="tx1"/>
                </a:solidFill>
              </a:rPr>
              <a:t>I am </a:t>
            </a:r>
            <a:r>
              <a:rPr lang="en-US" sz="2400" dirty="0" smtClean="0">
                <a:solidFill>
                  <a:srgbClr val="7030A0"/>
                </a:solidFill>
              </a:rPr>
              <a:t>not</a:t>
            </a:r>
            <a:r>
              <a:rPr lang="en-US" sz="2400" dirty="0" smtClean="0">
                <a:solidFill>
                  <a:schemeClr val="tx1"/>
                </a:solidFill>
              </a:rPr>
              <a:t>      (I’m </a:t>
            </a:r>
            <a:r>
              <a:rPr lang="en-US" sz="2400" dirty="0" smtClean="0">
                <a:solidFill>
                  <a:srgbClr val="7030A0"/>
                </a:solidFill>
              </a:rPr>
              <a:t>not</a:t>
            </a:r>
            <a:r>
              <a:rPr lang="en-US" sz="2400" dirty="0" smtClean="0">
                <a:solidFill>
                  <a:schemeClr val="tx1"/>
                </a:solidFill>
              </a:rPr>
              <a:t>)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</a:rPr>
              <a:t>y</a:t>
            </a:r>
            <a:r>
              <a:rPr lang="en-US" sz="2400" dirty="0" smtClean="0">
                <a:solidFill>
                  <a:schemeClr val="tx1"/>
                </a:solidFill>
              </a:rPr>
              <a:t>ou are </a:t>
            </a:r>
            <a:r>
              <a:rPr lang="en-US" sz="2400" dirty="0" smtClean="0">
                <a:solidFill>
                  <a:srgbClr val="7030A0"/>
                </a:solidFill>
              </a:rPr>
              <a:t>not</a:t>
            </a:r>
            <a:r>
              <a:rPr lang="en-US" sz="2400" dirty="0" smtClean="0">
                <a:solidFill>
                  <a:schemeClr val="tx1"/>
                </a:solidFill>
              </a:rPr>
              <a:t>  (you </a:t>
            </a:r>
            <a:r>
              <a:rPr lang="en-US" sz="2400" dirty="0" smtClean="0">
                <a:solidFill>
                  <a:srgbClr val="7030A0"/>
                </a:solidFill>
              </a:rPr>
              <a:t>aren’t</a:t>
            </a:r>
            <a:r>
              <a:rPr lang="en-US" sz="2400" dirty="0" smtClean="0">
                <a:solidFill>
                  <a:schemeClr val="tx1"/>
                </a:solidFill>
              </a:rPr>
              <a:t>)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</a:rPr>
              <a:t>h</a:t>
            </a:r>
            <a:r>
              <a:rPr lang="en-US" sz="2400" dirty="0" smtClean="0">
                <a:solidFill>
                  <a:schemeClr val="tx1"/>
                </a:solidFill>
              </a:rPr>
              <a:t>e is </a:t>
            </a:r>
            <a:r>
              <a:rPr lang="en-US" sz="2400" dirty="0" smtClean="0">
                <a:solidFill>
                  <a:srgbClr val="7030A0"/>
                </a:solidFill>
              </a:rPr>
              <a:t>not</a:t>
            </a:r>
            <a:r>
              <a:rPr lang="en-US" sz="2400" dirty="0" smtClean="0">
                <a:solidFill>
                  <a:schemeClr val="tx1"/>
                </a:solidFill>
              </a:rPr>
              <a:t>      (he </a:t>
            </a:r>
            <a:r>
              <a:rPr lang="en-US" sz="2400" dirty="0" smtClean="0">
                <a:solidFill>
                  <a:srgbClr val="7030A0"/>
                </a:solidFill>
              </a:rPr>
              <a:t>isn’t</a:t>
            </a:r>
            <a:r>
              <a:rPr lang="en-US" sz="2400" dirty="0" smtClean="0">
                <a:solidFill>
                  <a:schemeClr val="tx1"/>
                </a:solidFill>
              </a:rPr>
              <a:t>)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</a:rPr>
              <a:t>s</a:t>
            </a:r>
            <a:r>
              <a:rPr lang="en-US" sz="2400" dirty="0" smtClean="0">
                <a:solidFill>
                  <a:schemeClr val="tx1"/>
                </a:solidFill>
              </a:rPr>
              <a:t>he is </a:t>
            </a:r>
            <a:r>
              <a:rPr lang="en-US" sz="2400" dirty="0" smtClean="0">
                <a:solidFill>
                  <a:srgbClr val="7030A0"/>
                </a:solidFill>
              </a:rPr>
              <a:t>not </a:t>
            </a:r>
            <a:r>
              <a:rPr lang="en-US" sz="2400" dirty="0" smtClean="0">
                <a:solidFill>
                  <a:schemeClr val="tx1"/>
                </a:solidFill>
              </a:rPr>
              <a:t>    (she </a:t>
            </a:r>
            <a:r>
              <a:rPr lang="en-US" sz="2400" dirty="0" smtClean="0">
                <a:solidFill>
                  <a:srgbClr val="7030A0"/>
                </a:solidFill>
              </a:rPr>
              <a:t>isn’t</a:t>
            </a:r>
            <a:r>
              <a:rPr lang="en-US" sz="2400" dirty="0" smtClean="0">
                <a:solidFill>
                  <a:schemeClr val="tx1"/>
                </a:solidFill>
              </a:rPr>
              <a:t>)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</a:rPr>
              <a:t>i</a:t>
            </a:r>
            <a:r>
              <a:rPr lang="en-US" sz="2400" dirty="0" smtClean="0">
                <a:solidFill>
                  <a:schemeClr val="tx1"/>
                </a:solidFill>
              </a:rPr>
              <a:t>t is </a:t>
            </a:r>
            <a:r>
              <a:rPr lang="en-US" sz="2400" dirty="0" smtClean="0">
                <a:solidFill>
                  <a:srgbClr val="7030A0"/>
                </a:solidFill>
              </a:rPr>
              <a:t>not </a:t>
            </a:r>
            <a:r>
              <a:rPr lang="en-US" sz="2400" dirty="0" smtClean="0">
                <a:solidFill>
                  <a:schemeClr val="tx1"/>
                </a:solidFill>
              </a:rPr>
              <a:t>       (it </a:t>
            </a:r>
            <a:r>
              <a:rPr lang="en-US" sz="2400" dirty="0" smtClean="0">
                <a:solidFill>
                  <a:srgbClr val="7030A0"/>
                </a:solidFill>
              </a:rPr>
              <a:t>isn’t</a:t>
            </a:r>
            <a:r>
              <a:rPr lang="en-US" sz="2400" dirty="0" smtClean="0">
                <a:solidFill>
                  <a:schemeClr val="tx1"/>
                </a:solidFill>
              </a:rPr>
              <a:t>)</a:t>
            </a:r>
          </a:p>
          <a:p>
            <a:pPr marL="0" indent="0">
              <a:buNone/>
            </a:pP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012160" y="1232817"/>
            <a:ext cx="1512168" cy="504254"/>
          </a:xfrm>
        </p:spPr>
        <p:txBody>
          <a:bodyPr/>
          <a:lstStyle/>
          <a:p>
            <a:r>
              <a:rPr lang="cs-CZ" u="sng" dirty="0" smtClean="0"/>
              <a:t>česky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002439" y="2095235"/>
            <a:ext cx="3471275" cy="2952327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(já) nejsem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(ty) nejsi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(on) není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(ona) není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(to, ono) není</a:t>
            </a:r>
          </a:p>
          <a:p>
            <a:pPr marL="0" indent="0">
              <a:buNone/>
            </a:pP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50044" y="1723912"/>
            <a:ext cx="1104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singular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4031" y="5485874"/>
            <a:ext cx="4174156" cy="12003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sz="2400" dirty="0" err="1">
                <a:solidFill>
                  <a:schemeClr val="tx1"/>
                </a:solidFill>
              </a:rPr>
              <a:t>w</a:t>
            </a:r>
            <a:r>
              <a:rPr lang="cs-CZ" sz="2400" dirty="0" smtClean="0">
                <a:solidFill>
                  <a:schemeClr val="tx1"/>
                </a:solidFill>
              </a:rPr>
              <a:t>e are </a:t>
            </a:r>
            <a:r>
              <a:rPr lang="cs-CZ" sz="2400" dirty="0" smtClean="0">
                <a:solidFill>
                  <a:srgbClr val="7030A0"/>
                </a:solidFill>
              </a:rPr>
              <a:t>not</a:t>
            </a:r>
            <a:r>
              <a:rPr lang="en-US" sz="2400" dirty="0" smtClean="0">
                <a:solidFill>
                  <a:schemeClr val="tx1"/>
                </a:solidFill>
              </a:rPr>
              <a:t>   (we </a:t>
            </a:r>
            <a:r>
              <a:rPr lang="en-US" sz="2400" dirty="0" smtClean="0">
                <a:solidFill>
                  <a:srgbClr val="7030A0"/>
                </a:solidFill>
              </a:rPr>
              <a:t>aren’t</a:t>
            </a:r>
            <a:r>
              <a:rPr lang="en-US" sz="2400" dirty="0" smtClean="0">
                <a:solidFill>
                  <a:schemeClr val="tx1"/>
                </a:solidFill>
              </a:rPr>
              <a:t>)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en-US" sz="2400" dirty="0" err="1" smtClean="0">
                <a:solidFill>
                  <a:schemeClr val="tx1"/>
                </a:solidFill>
              </a:rPr>
              <a:t>y</a:t>
            </a:r>
            <a:r>
              <a:rPr lang="cs-CZ" sz="2400" dirty="0" smtClean="0">
                <a:solidFill>
                  <a:schemeClr val="tx1"/>
                </a:solidFill>
              </a:rPr>
              <a:t>ou are </a:t>
            </a:r>
            <a:r>
              <a:rPr lang="cs-CZ" sz="2400" dirty="0" smtClean="0">
                <a:solidFill>
                  <a:srgbClr val="7030A0"/>
                </a:solidFill>
              </a:rPr>
              <a:t>not</a:t>
            </a:r>
            <a:r>
              <a:rPr lang="en-US" sz="2400" dirty="0" smtClean="0">
                <a:solidFill>
                  <a:schemeClr val="tx1"/>
                </a:solidFill>
              </a:rPr>
              <a:t>  (you </a:t>
            </a:r>
            <a:r>
              <a:rPr lang="en-US" sz="2400" dirty="0" smtClean="0">
                <a:solidFill>
                  <a:srgbClr val="7030A0"/>
                </a:solidFill>
              </a:rPr>
              <a:t>aren’t</a:t>
            </a:r>
            <a:r>
              <a:rPr lang="en-US" sz="2400" dirty="0" smtClean="0">
                <a:solidFill>
                  <a:schemeClr val="tx1"/>
                </a:solidFill>
              </a:rPr>
              <a:t>)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err="1">
                <a:solidFill>
                  <a:schemeClr val="tx1"/>
                </a:solidFill>
              </a:rPr>
              <a:t>t</a:t>
            </a:r>
            <a:r>
              <a:rPr lang="cs-CZ" sz="2400" dirty="0" err="1" smtClean="0">
                <a:solidFill>
                  <a:schemeClr val="tx1"/>
                </a:solidFill>
              </a:rPr>
              <a:t>hey</a:t>
            </a:r>
            <a:r>
              <a:rPr lang="cs-CZ" sz="2400" dirty="0" smtClean="0">
                <a:solidFill>
                  <a:schemeClr val="tx1"/>
                </a:solidFill>
              </a:rPr>
              <a:t> are </a:t>
            </a:r>
            <a:r>
              <a:rPr lang="cs-CZ" sz="2400" dirty="0" smtClean="0">
                <a:solidFill>
                  <a:srgbClr val="7030A0"/>
                </a:solidFill>
              </a:rPr>
              <a:t>not</a:t>
            </a:r>
            <a:r>
              <a:rPr lang="cs-CZ" sz="2400" dirty="0" smtClean="0">
                <a:solidFill>
                  <a:schemeClr val="tx1"/>
                </a:solidFill>
              </a:rPr>
              <a:t> (</a:t>
            </a:r>
            <a:r>
              <a:rPr lang="cs-CZ" sz="2400" dirty="0" err="1" smtClean="0">
                <a:solidFill>
                  <a:schemeClr val="tx1"/>
                </a:solidFill>
              </a:rPr>
              <a:t>they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</a:rPr>
              <a:t>aren</a:t>
            </a:r>
            <a:r>
              <a:rPr lang="en-US" sz="2400" dirty="0" smtClean="0">
                <a:solidFill>
                  <a:srgbClr val="7030A0"/>
                </a:solidFill>
              </a:rPr>
              <a:t>’t</a:t>
            </a:r>
            <a:r>
              <a:rPr lang="en-US" sz="2400" dirty="0" smtClean="0">
                <a:solidFill>
                  <a:schemeClr val="tx1"/>
                </a:solidFill>
              </a:rPr>
              <a:t>)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85113" y="5116542"/>
            <a:ext cx="834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plural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81296" y="5485873"/>
            <a:ext cx="2178994" cy="12003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(my) nejsme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(vy) nejste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(oni) nejsou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0532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16632"/>
            <a:ext cx="7125113" cy="144016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sz="4000" b="1" dirty="0">
                <a:solidFill>
                  <a:prstClr val="black"/>
                </a:solidFill>
                <a:latin typeface="Berlin Sans FB Demi" pitchFamily="34" charset="0"/>
                <a:ea typeface="+mn-ea"/>
                <a:cs typeface="+mn-cs"/>
              </a:rPr>
              <a:t>To </a:t>
            </a:r>
            <a:r>
              <a:rPr lang="en-US" sz="4000" b="1" dirty="0">
                <a:solidFill>
                  <a:prstClr val="black"/>
                </a:solidFill>
                <a:latin typeface="Berlin Sans FB Demi" pitchFamily="34" charset="0"/>
                <a:ea typeface="+mn-ea"/>
                <a:cs typeface="+mn-cs"/>
              </a:rPr>
              <a:t>be </a:t>
            </a:r>
            <a:r>
              <a:rPr lang="cs-CZ" sz="4000" b="1" dirty="0">
                <a:solidFill>
                  <a:prstClr val="black"/>
                </a:solidFill>
                <a:latin typeface="Berlin Sans FB Demi" pitchFamily="34" charset="0"/>
                <a:ea typeface="+mn-ea"/>
                <a:cs typeface="+mn-cs"/>
              </a:rPr>
              <a:t>(být</a:t>
            </a:r>
            <a:r>
              <a:rPr lang="cs-CZ" sz="4000" b="1" dirty="0" smtClean="0">
                <a:solidFill>
                  <a:prstClr val="black"/>
                </a:solidFill>
                <a:latin typeface="Berlin Sans FB Demi" pitchFamily="34" charset="0"/>
                <a:ea typeface="+mn-ea"/>
                <a:cs typeface="+mn-cs"/>
              </a:rPr>
              <a:t>)</a:t>
            </a:r>
            <a:br>
              <a:rPr lang="cs-CZ" sz="4000" b="1" dirty="0" smtClean="0">
                <a:solidFill>
                  <a:prstClr val="black"/>
                </a:solidFill>
                <a:latin typeface="Berlin Sans FB Demi" pitchFamily="34" charset="0"/>
                <a:ea typeface="+mn-ea"/>
                <a:cs typeface="+mn-cs"/>
              </a:rPr>
            </a:br>
            <a:r>
              <a:rPr lang="cs-CZ" sz="3600" b="1" dirty="0" smtClean="0">
                <a:solidFill>
                  <a:prstClr val="black"/>
                </a:solidFill>
                <a:latin typeface="Berlin Sans FB Demi" pitchFamily="34" charset="0"/>
              </a:rPr>
              <a:t>-</a:t>
            </a:r>
            <a:r>
              <a:rPr lang="cs-CZ" sz="3600" b="1" dirty="0" err="1" smtClean="0">
                <a:solidFill>
                  <a:prstClr val="black"/>
                </a:solidFill>
                <a:latin typeface="Berlin Sans FB Demi" pitchFamily="34" charset="0"/>
              </a:rPr>
              <a:t>question</a:t>
            </a:r>
            <a:r>
              <a:rPr lang="cs-CZ" sz="3600" b="1" dirty="0" smtClean="0">
                <a:solidFill>
                  <a:prstClr val="black"/>
                </a:solidFill>
                <a:latin typeface="Berlin Sans FB Demi" pitchFamily="34" charset="0"/>
              </a:rPr>
              <a:t> (otázka)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98051" y="1556792"/>
            <a:ext cx="1726938" cy="360238"/>
          </a:xfrm>
        </p:spPr>
        <p:txBody>
          <a:bodyPr/>
          <a:lstStyle/>
          <a:p>
            <a:r>
              <a:rPr lang="cs-CZ" sz="1800" dirty="0" err="1" smtClean="0">
                <a:solidFill>
                  <a:schemeClr val="tx1"/>
                </a:solidFill>
              </a:rPr>
              <a:t>singular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123728" y="1844824"/>
            <a:ext cx="2194406" cy="2840011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en-US" sz="2400" dirty="0" smtClean="0">
                <a:solidFill>
                  <a:schemeClr val="accent6">
                    <a:lumMod val="50000"/>
                  </a:schemeClr>
                </a:solidFill>
              </a:rPr>
              <a:t>Am</a:t>
            </a:r>
            <a:r>
              <a:rPr lang="en-US" sz="2400" dirty="0" smtClean="0">
                <a:solidFill>
                  <a:schemeClr val="tx1"/>
                </a:solidFill>
              </a:rPr>
              <a:t> I ?</a:t>
            </a:r>
          </a:p>
          <a:p>
            <a:pPr marL="0" indent="0">
              <a:buNone/>
            </a:pPr>
            <a:r>
              <a:rPr lang="en-US" sz="2400" dirty="0" smtClean="0">
                <a:solidFill>
                  <a:srgbClr val="7030A0"/>
                </a:solidFill>
              </a:rPr>
              <a:t>Are</a:t>
            </a:r>
            <a:r>
              <a:rPr lang="en-US" sz="2400" dirty="0" smtClean="0">
                <a:solidFill>
                  <a:schemeClr val="tx1"/>
                </a:solidFill>
              </a:rPr>
              <a:t> you?</a:t>
            </a:r>
          </a:p>
          <a:p>
            <a:pPr marL="0" indent="0">
              <a:buNone/>
            </a:pPr>
            <a:r>
              <a:rPr lang="en-US" sz="2400" dirty="0" smtClean="0">
                <a:solidFill>
                  <a:srgbClr val="7030A0"/>
                </a:solidFill>
              </a:rPr>
              <a:t>Is </a:t>
            </a:r>
            <a:r>
              <a:rPr lang="en-US" sz="2400" dirty="0" smtClean="0">
                <a:solidFill>
                  <a:schemeClr val="tx1"/>
                </a:solidFill>
              </a:rPr>
              <a:t>he?</a:t>
            </a:r>
          </a:p>
          <a:p>
            <a:pPr marL="0" indent="0">
              <a:buNone/>
            </a:pPr>
            <a:r>
              <a:rPr lang="en-US" sz="2400" dirty="0" smtClean="0">
                <a:solidFill>
                  <a:srgbClr val="7030A0"/>
                </a:solidFill>
              </a:rPr>
              <a:t>Is</a:t>
            </a:r>
            <a:r>
              <a:rPr lang="en-US" sz="2400" dirty="0" smtClean="0">
                <a:solidFill>
                  <a:schemeClr val="tx1"/>
                </a:solidFill>
              </a:rPr>
              <a:t> she?</a:t>
            </a:r>
          </a:p>
          <a:p>
            <a:pPr marL="0" indent="0">
              <a:buNone/>
            </a:pPr>
            <a:r>
              <a:rPr lang="en-US" sz="2400" dirty="0" smtClean="0">
                <a:solidFill>
                  <a:srgbClr val="7030A0"/>
                </a:solidFill>
              </a:rPr>
              <a:t>Is</a:t>
            </a:r>
            <a:r>
              <a:rPr lang="en-US" sz="2400" dirty="0" smtClean="0">
                <a:solidFill>
                  <a:schemeClr val="tx1"/>
                </a:solidFill>
              </a:rPr>
              <a:t> it?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2411760" y="4653136"/>
            <a:ext cx="1512168" cy="360238"/>
          </a:xfrm>
        </p:spPr>
        <p:txBody>
          <a:bodyPr/>
          <a:lstStyle/>
          <a:p>
            <a:r>
              <a:rPr lang="en-US" sz="1800" dirty="0" smtClean="0">
                <a:solidFill>
                  <a:schemeClr val="tx1"/>
                </a:solidFill>
              </a:rPr>
              <a:t>plural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48064" y="2079668"/>
            <a:ext cx="3471275" cy="3471861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J"/>
            </a:pPr>
            <a:r>
              <a:rPr lang="cs-CZ" sz="2400" dirty="0" smtClean="0"/>
              <a:t>V otázce stojí tvar slovesa před podmětem.</a:t>
            </a:r>
          </a:p>
          <a:p>
            <a:pPr>
              <a:buFont typeface="Wingdings" pitchFamily="2" charset="2"/>
              <a:buChar char="J"/>
            </a:pPr>
            <a:r>
              <a:rPr lang="cs-CZ" sz="2400" dirty="0" smtClean="0"/>
              <a:t>V otázce používáme vždy plné tvary, nikoli zkrácené.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4941168"/>
            <a:ext cx="1669047" cy="12003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7030A0"/>
                </a:solidFill>
              </a:rPr>
              <a:t>Are</a:t>
            </a:r>
            <a:r>
              <a:rPr lang="en-US" sz="2400" dirty="0" smtClean="0">
                <a:solidFill>
                  <a:schemeClr val="tx1"/>
                </a:solidFill>
              </a:rPr>
              <a:t> we?</a:t>
            </a:r>
          </a:p>
          <a:p>
            <a:r>
              <a:rPr lang="en-US" sz="2400" dirty="0" smtClean="0">
                <a:solidFill>
                  <a:srgbClr val="7030A0"/>
                </a:solidFill>
              </a:rPr>
              <a:t>Are</a:t>
            </a:r>
            <a:r>
              <a:rPr lang="en-US" sz="2400" dirty="0" smtClean="0">
                <a:solidFill>
                  <a:schemeClr val="tx1"/>
                </a:solidFill>
              </a:rPr>
              <a:t> you</a:t>
            </a:r>
          </a:p>
          <a:p>
            <a:r>
              <a:rPr lang="en-US" sz="2400" dirty="0" smtClean="0">
                <a:solidFill>
                  <a:srgbClr val="7030A0"/>
                </a:solidFill>
              </a:rPr>
              <a:t>Are </a:t>
            </a:r>
            <a:r>
              <a:rPr lang="en-US" sz="2400" dirty="0" smtClean="0">
                <a:solidFill>
                  <a:schemeClr val="tx1"/>
                </a:solidFill>
              </a:rPr>
              <a:t>they?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014691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16632"/>
            <a:ext cx="7125113" cy="108012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sz="4000" b="1" dirty="0">
                <a:solidFill>
                  <a:prstClr val="black"/>
                </a:solidFill>
                <a:latin typeface="Berlin Sans FB Demi" pitchFamily="34" charset="0"/>
                <a:ea typeface="+mn-ea"/>
                <a:cs typeface="+mn-cs"/>
              </a:rPr>
              <a:t>To </a:t>
            </a:r>
            <a:r>
              <a:rPr lang="en-US" sz="4000" b="1" dirty="0">
                <a:solidFill>
                  <a:prstClr val="black"/>
                </a:solidFill>
                <a:latin typeface="Berlin Sans FB Demi" pitchFamily="34" charset="0"/>
                <a:ea typeface="+mn-ea"/>
                <a:cs typeface="+mn-cs"/>
              </a:rPr>
              <a:t>be </a:t>
            </a:r>
            <a:r>
              <a:rPr lang="cs-CZ" sz="4000" b="1" dirty="0">
                <a:solidFill>
                  <a:prstClr val="black"/>
                </a:solidFill>
                <a:latin typeface="Berlin Sans FB Demi" pitchFamily="34" charset="0"/>
                <a:ea typeface="+mn-ea"/>
                <a:cs typeface="+mn-cs"/>
              </a:rPr>
              <a:t>(být</a:t>
            </a:r>
            <a:r>
              <a:rPr lang="cs-CZ" sz="4000" b="1" dirty="0" smtClean="0">
                <a:solidFill>
                  <a:prstClr val="black"/>
                </a:solidFill>
                <a:latin typeface="Berlin Sans FB Demi" pitchFamily="34" charset="0"/>
                <a:ea typeface="+mn-ea"/>
                <a:cs typeface="+mn-cs"/>
              </a:rPr>
              <a:t>)</a:t>
            </a:r>
            <a:br>
              <a:rPr lang="cs-CZ" sz="4000" b="1" dirty="0" smtClean="0">
                <a:solidFill>
                  <a:prstClr val="black"/>
                </a:solidFill>
                <a:latin typeface="Berlin Sans FB Demi" pitchFamily="34" charset="0"/>
                <a:ea typeface="+mn-ea"/>
                <a:cs typeface="+mn-cs"/>
              </a:rPr>
            </a:br>
            <a:r>
              <a:rPr lang="en-US" b="1" dirty="0" smtClean="0">
                <a:solidFill>
                  <a:prstClr val="black"/>
                </a:solidFill>
                <a:latin typeface="Berlin Sans FB Demi" pitchFamily="34" charset="0"/>
              </a:rPr>
              <a:t>-short answer</a:t>
            </a:r>
            <a:r>
              <a:rPr lang="cs-CZ" b="1" dirty="0" smtClean="0">
                <a:solidFill>
                  <a:prstClr val="black"/>
                </a:solidFill>
                <a:latin typeface="Berlin Sans FB Demi" pitchFamily="34" charset="0"/>
              </a:rPr>
              <a:t> (krátká odpověď)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403648" y="4581128"/>
            <a:ext cx="6120680" cy="202823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342900" indent="-342900">
              <a:buFont typeface="Wingdings" pitchFamily="2" charset="2"/>
              <a:buChar char="J"/>
            </a:pPr>
            <a:r>
              <a:rPr lang="en-US" dirty="0" smtClean="0"/>
              <a:t>V </a:t>
            </a:r>
            <a:r>
              <a:rPr lang="cs-CZ" dirty="0" smtClean="0"/>
              <a:t>krátkých </a:t>
            </a:r>
            <a:r>
              <a:rPr lang="cs-CZ" u="sng" dirty="0" smtClean="0"/>
              <a:t>kladných</a:t>
            </a:r>
            <a:r>
              <a:rPr lang="cs-CZ" dirty="0" smtClean="0"/>
              <a:t> odpovědích používáme </a:t>
            </a:r>
            <a:r>
              <a:rPr lang="cs-CZ" u="sng" dirty="0" smtClean="0"/>
              <a:t>jen</a:t>
            </a:r>
            <a:r>
              <a:rPr lang="cs-CZ" dirty="0" smtClean="0"/>
              <a:t> plné tvary.</a:t>
            </a:r>
          </a:p>
          <a:p>
            <a:pPr marL="342900" indent="-342900">
              <a:buFont typeface="Wingdings" pitchFamily="2" charset="2"/>
              <a:buChar char="J"/>
            </a:pPr>
            <a:r>
              <a:rPr lang="cs-CZ" dirty="0" smtClean="0"/>
              <a:t>V krátkých záporných odpovědích můžeme použít i zkrácené tvary.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1484784"/>
            <a:ext cx="7632848" cy="3024335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Are </a:t>
            </a:r>
            <a:r>
              <a:rPr lang="en-US" sz="2400" dirty="0" smtClean="0"/>
              <a:t>you at home?  </a:t>
            </a:r>
            <a:r>
              <a:rPr lang="en-US" sz="2400" dirty="0" smtClean="0">
                <a:solidFill>
                  <a:srgbClr val="C00000"/>
                </a:solidFill>
              </a:rPr>
              <a:t>Yes, I am.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en-US" sz="2400" dirty="0" smtClean="0">
                <a:solidFill>
                  <a:srgbClr val="C00000"/>
                </a:solidFill>
              </a:rPr>
              <a:t>Yes, I’m.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C00000"/>
                </a:solidFill>
              </a:rPr>
              <a:t> </a:t>
            </a:r>
            <a:r>
              <a:rPr lang="en-US" sz="2400" dirty="0" smtClean="0">
                <a:solidFill>
                  <a:srgbClr val="C00000"/>
                </a:solidFill>
              </a:rPr>
              <a:t>                          No, I am not.(No, I’m not.)</a:t>
            </a:r>
          </a:p>
          <a:p>
            <a:pPr marL="0" indent="0">
              <a:buNone/>
            </a:pPr>
            <a:r>
              <a:rPr lang="en-US" sz="2400" dirty="0" smtClean="0"/>
              <a:t>Is she at home? </a:t>
            </a:r>
            <a:r>
              <a:rPr lang="en-US" sz="2400" dirty="0" smtClean="0">
                <a:solidFill>
                  <a:srgbClr val="C00000"/>
                </a:solidFill>
              </a:rPr>
              <a:t>Yes, she is. Yes, she’s.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C00000"/>
                </a:solidFill>
              </a:rPr>
              <a:t> </a:t>
            </a:r>
            <a:r>
              <a:rPr lang="en-US" sz="2400" dirty="0" smtClean="0">
                <a:solidFill>
                  <a:srgbClr val="C00000"/>
                </a:solidFill>
              </a:rPr>
              <a:t>                      No, she is not. (No, she isn’t.)</a:t>
            </a:r>
            <a:endParaRPr lang="en-US" sz="24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 flipH="1">
            <a:off x="8134554" y="1812927"/>
            <a:ext cx="541902" cy="57626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7956376" y="2389189"/>
            <a:ext cx="178179" cy="3471861"/>
          </a:xfrm>
        </p:spPr>
        <p:txBody>
          <a:bodyPr/>
          <a:lstStyle/>
          <a:p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5724128" y="1824755"/>
            <a:ext cx="504056" cy="308101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770984" y="2852936"/>
            <a:ext cx="745232" cy="372616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6332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116632"/>
            <a:ext cx="7117180" cy="77231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>
                <a:solidFill>
                  <a:prstClr val="black"/>
                </a:solidFill>
                <a:latin typeface="Berlin Sans FB Demi" pitchFamily="34" charset="0"/>
              </a:rPr>
              <a:t>To </a:t>
            </a:r>
            <a:r>
              <a:rPr lang="en-US" b="1" dirty="0">
                <a:solidFill>
                  <a:prstClr val="black"/>
                </a:solidFill>
                <a:latin typeface="Berlin Sans FB Demi" pitchFamily="34" charset="0"/>
              </a:rPr>
              <a:t>be </a:t>
            </a:r>
            <a:r>
              <a:rPr lang="cs-CZ" b="1" dirty="0">
                <a:solidFill>
                  <a:prstClr val="black"/>
                </a:solidFill>
                <a:latin typeface="Berlin Sans FB Demi" pitchFamily="34" charset="0"/>
              </a:rPr>
              <a:t>(být)</a:t>
            </a: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1009442" y="980728"/>
            <a:ext cx="7117180" cy="5760640"/>
          </a:xfrm>
        </p:spPr>
        <p:txBody>
          <a:bodyPr/>
          <a:lstStyle/>
          <a:p>
            <a:r>
              <a:rPr lang="en-US" u="sng" dirty="0" smtClean="0">
                <a:solidFill>
                  <a:srgbClr val="C00000"/>
                </a:solidFill>
              </a:rPr>
              <a:t>Translate into English: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Jsem ve škole.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Není doma. (</a:t>
            </a:r>
            <a:r>
              <a:rPr lang="en-US" sz="2400" dirty="0" smtClean="0">
                <a:solidFill>
                  <a:schemeClr val="tx1"/>
                </a:solidFill>
              </a:rPr>
              <a:t>on</a:t>
            </a:r>
            <a:r>
              <a:rPr lang="cs-CZ" sz="2400" dirty="0" smtClean="0">
                <a:solidFill>
                  <a:schemeClr val="tx1"/>
                </a:solidFill>
              </a:rPr>
              <a:t>)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Jsi v kuchyni?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Ano, jsem.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Můj tatínek je v koupelně.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Jsme v Itálii.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Nejsou z Francie.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Jsou v Německu?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Ne, nejsou.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Toto je jeho pes.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9266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116632"/>
            <a:ext cx="7125113" cy="780459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sz="4000" b="1" dirty="0">
                <a:solidFill>
                  <a:prstClr val="black"/>
                </a:solidFill>
                <a:latin typeface="Berlin Sans FB Demi" pitchFamily="34" charset="0"/>
                <a:ea typeface="+mn-ea"/>
                <a:cs typeface="+mn-cs"/>
              </a:rPr>
              <a:t>To </a:t>
            </a:r>
            <a:r>
              <a:rPr lang="en-US" sz="4000" b="1" dirty="0">
                <a:solidFill>
                  <a:prstClr val="black"/>
                </a:solidFill>
                <a:latin typeface="Berlin Sans FB Demi" pitchFamily="34" charset="0"/>
                <a:ea typeface="+mn-ea"/>
                <a:cs typeface="+mn-cs"/>
              </a:rPr>
              <a:t>be </a:t>
            </a:r>
            <a:r>
              <a:rPr lang="cs-CZ" sz="4000" b="1" dirty="0">
                <a:solidFill>
                  <a:prstClr val="black"/>
                </a:solidFill>
                <a:latin typeface="Berlin Sans FB Demi" pitchFamily="34" charset="0"/>
                <a:ea typeface="+mn-ea"/>
                <a:cs typeface="+mn-cs"/>
              </a:rPr>
              <a:t>(být)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052736"/>
            <a:ext cx="7090947" cy="5688631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en-US" sz="2000" u="sng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en-US" sz="2000" u="sng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3600" u="sng" dirty="0" smtClean="0">
                <a:solidFill>
                  <a:srgbClr val="C00000"/>
                </a:solidFill>
              </a:rPr>
              <a:t>Pro kontrolu</a:t>
            </a:r>
            <a:endParaRPr lang="en-US" sz="3600" u="sng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3600" u="sng" dirty="0" smtClean="0">
              <a:solidFill>
                <a:srgbClr val="C00000"/>
              </a:solidFill>
            </a:endParaRPr>
          </a:p>
          <a:p>
            <a:pPr marL="742950" indent="-742950">
              <a:buFont typeface="+mj-lt"/>
              <a:buAutoNum type="arabicPeriod"/>
            </a:pPr>
            <a:r>
              <a:rPr lang="en-US" sz="5100" dirty="0" smtClean="0">
                <a:solidFill>
                  <a:schemeClr val="tx1"/>
                </a:solidFill>
              </a:rPr>
              <a:t>I am at school.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5100" dirty="0" smtClean="0">
                <a:solidFill>
                  <a:schemeClr val="tx1"/>
                </a:solidFill>
              </a:rPr>
              <a:t>He isn’t at home.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5100" dirty="0" smtClean="0">
                <a:solidFill>
                  <a:schemeClr val="tx1"/>
                </a:solidFill>
              </a:rPr>
              <a:t>Are you in the kitchen?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5100" dirty="0" smtClean="0">
                <a:solidFill>
                  <a:schemeClr val="tx1"/>
                </a:solidFill>
              </a:rPr>
              <a:t>Yes, I am.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5100" dirty="0" smtClean="0">
                <a:solidFill>
                  <a:schemeClr val="tx1"/>
                </a:solidFill>
              </a:rPr>
              <a:t>My father is in the bathroom.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5100" dirty="0" smtClean="0">
                <a:solidFill>
                  <a:schemeClr val="tx1"/>
                </a:solidFill>
              </a:rPr>
              <a:t>We are in Italy.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5100" dirty="0" smtClean="0">
                <a:solidFill>
                  <a:schemeClr val="tx1"/>
                </a:solidFill>
              </a:rPr>
              <a:t>They aren’t from France.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5100" dirty="0" smtClean="0">
                <a:solidFill>
                  <a:schemeClr val="tx1"/>
                </a:solidFill>
              </a:rPr>
              <a:t>Are they in Germany?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5100" dirty="0" smtClean="0">
                <a:solidFill>
                  <a:schemeClr val="tx1"/>
                </a:solidFill>
              </a:rPr>
              <a:t>No, they aren’t.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5100" dirty="0" smtClean="0">
                <a:solidFill>
                  <a:schemeClr val="tx1"/>
                </a:solidFill>
              </a:rPr>
              <a:t>This is his dog.</a:t>
            </a:r>
          </a:p>
          <a:p>
            <a:pPr marL="457200" indent="-457200">
              <a:buFont typeface="+mj-lt"/>
              <a:buAutoNum type="arabicPeriod"/>
            </a:pPr>
            <a:endParaRPr lang="en-US" sz="4400" dirty="0" smtClean="0">
              <a:solidFill>
                <a:schemeClr val="tx1"/>
              </a:solidFill>
            </a:endParaRPr>
          </a:p>
          <a:p>
            <a:pPr marL="457200" indent="-457200">
              <a:buAutoNum type="arabicPeriod"/>
            </a:pPr>
            <a:endParaRPr lang="en-US" sz="2000" dirty="0" smtClean="0">
              <a:solidFill>
                <a:schemeClr val="tx1"/>
              </a:solidFill>
            </a:endParaRPr>
          </a:p>
          <a:p>
            <a:pPr marL="457200" indent="-457200">
              <a:buAutoNum type="arabicPeriod"/>
            </a:pPr>
            <a:endParaRPr lang="en-US" sz="2000" dirty="0" smtClean="0">
              <a:solidFill>
                <a:schemeClr val="tx1"/>
              </a:solidFill>
            </a:endParaRPr>
          </a:p>
          <a:p>
            <a:pPr marL="457200" indent="-457200">
              <a:buAutoNum type="arabicPeriod"/>
            </a:pP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048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Zdroje:</a:t>
            </a:r>
            <a:endParaRPr lang="cs-CZ" u="sng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Vlastní tvorba.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857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191</TotalTime>
  <Words>600</Words>
  <Application>Microsoft Office PowerPoint</Application>
  <PresentationFormat>Předvádění na obrazovce (4:3)</PresentationFormat>
  <Paragraphs>125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Spring</vt:lpstr>
      <vt:lpstr>Prezentace aplikace PowerPoint</vt:lpstr>
      <vt:lpstr>Anotace:</vt:lpstr>
      <vt:lpstr>To be (být)</vt:lpstr>
      <vt:lpstr>To be (být) -negative (zápor)</vt:lpstr>
      <vt:lpstr>To be (být) -question (otázka)</vt:lpstr>
      <vt:lpstr>To be (být) -short answer (krátká odpověď)</vt:lpstr>
      <vt:lpstr>To be (být)</vt:lpstr>
      <vt:lpstr>To be (být)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/>
  <cp:lastModifiedBy>ZS SLOVAN</cp:lastModifiedBy>
  <cp:revision>27</cp:revision>
  <dcterms:created xsi:type="dcterms:W3CDTF">2011-10-14T09:00:52Z</dcterms:created>
  <dcterms:modified xsi:type="dcterms:W3CDTF">2012-05-04T19:20:43Z</dcterms:modified>
</cp:coreProperties>
</file>