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1199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7170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38993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765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23452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59327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4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57363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5761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04291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10180-F17C-48CC-8226-3B7AD717F00C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48207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A10180-F17C-48CC-8226-3B7AD717F00C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E6F166-3820-41F3-825B-D513C3692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437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476673"/>
            <a:ext cx="6480720" cy="122413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628800"/>
            <a:ext cx="7776864" cy="4968552"/>
          </a:xfrm>
        </p:spPr>
        <p:txBody>
          <a:bodyPr>
            <a:normAutofit lnSpcReduction="10000"/>
          </a:bodyPr>
          <a:lstStyle/>
          <a:p>
            <a:pPr lvl="0">
              <a:spcBef>
                <a:spcPts val="0"/>
              </a:spcBef>
            </a:pPr>
            <a:r>
              <a:rPr lang="cs-CZ" sz="1800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lvl="0">
              <a:spcBef>
                <a:spcPts val="0"/>
              </a:spcBef>
            </a:pPr>
            <a:r>
              <a:rPr lang="cs-CZ" sz="1800" b="1" dirty="0">
                <a:solidFill>
                  <a:srgbClr val="00B050"/>
                </a:solidFill>
              </a:rPr>
              <a:t>ZEYEROVA 3354, 767 01 KROMĚŘÍŽ</a:t>
            </a:r>
          </a:p>
          <a:p>
            <a:pPr lvl="0">
              <a:spcBef>
                <a:spcPts val="0"/>
              </a:spcBef>
            </a:pPr>
            <a:endParaRPr lang="cs-CZ" sz="1800" b="1" dirty="0">
              <a:solidFill>
                <a:srgbClr val="00B050"/>
              </a:solidFill>
            </a:endParaRPr>
          </a:p>
          <a:p>
            <a:pPr lvl="0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projekt v rámci vzdělávacího programu</a:t>
            </a:r>
          </a:p>
          <a:p>
            <a:pPr lvl="0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VZDĚLÁNÍ PRO KONKURENCESCHOPNOST</a:t>
            </a:r>
          </a:p>
          <a:p>
            <a:pPr lvl="0" algn="l">
              <a:spcBef>
                <a:spcPts val="0"/>
              </a:spcBef>
            </a:pPr>
            <a:endParaRPr lang="cs-CZ" sz="1800" dirty="0">
              <a:solidFill>
                <a:prstClr val="black"/>
              </a:solidFill>
            </a:endParaRPr>
          </a:p>
          <a:p>
            <a:pPr lvl="0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ŠABLONA ČÍSLO: III/2</a:t>
            </a:r>
          </a:p>
          <a:p>
            <a:pPr lvl="0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NÁZEV:  INOVACE A ZKVALITNĚNÍ VÝUKY PROSTŘEDNICTVÍM ICT</a:t>
            </a:r>
          </a:p>
          <a:p>
            <a:pPr lvl="0" algn="l">
              <a:spcBef>
                <a:spcPts val="0"/>
              </a:spcBef>
            </a:pP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PŘEDMĚT: </a:t>
            </a:r>
            <a:r>
              <a:rPr lang="cs-CZ" sz="1800" dirty="0" smtClean="0">
                <a:solidFill>
                  <a:prstClr val="black"/>
                </a:solidFill>
              </a:rPr>
              <a:t>Anglický jazyk</a:t>
            </a: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ROČNÍK</a:t>
            </a:r>
            <a:r>
              <a:rPr lang="cs-CZ" sz="1800" dirty="0" smtClean="0">
                <a:solidFill>
                  <a:prstClr val="black"/>
                </a:solidFill>
              </a:rPr>
              <a:t>: VI.</a:t>
            </a: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TÉMA</a:t>
            </a:r>
            <a:r>
              <a:rPr lang="cs-CZ" sz="1800" dirty="0" smtClean="0">
                <a:solidFill>
                  <a:prstClr val="black"/>
                </a:solidFill>
              </a:rPr>
              <a:t>: </a:t>
            </a:r>
            <a:r>
              <a:rPr lang="en-US" sz="1800" dirty="0" smtClean="0">
                <a:solidFill>
                  <a:prstClr val="black"/>
                </a:solidFill>
              </a:rPr>
              <a:t>Possessive ‘s </a:t>
            </a: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AUTOR</a:t>
            </a:r>
            <a:r>
              <a:rPr lang="cs-CZ" sz="1800" dirty="0" smtClean="0">
                <a:solidFill>
                  <a:prstClr val="black"/>
                </a:solidFill>
              </a:rPr>
              <a:t>: Mgr. Hana Stavinohová</a:t>
            </a: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</a:rPr>
              <a:t>DATUM VYTVOŘENÍ</a:t>
            </a:r>
            <a:r>
              <a:rPr lang="cs-CZ" sz="1800" dirty="0" smtClean="0">
                <a:solidFill>
                  <a:prstClr val="black"/>
                </a:solidFill>
              </a:rPr>
              <a:t>: 5. 11. 2011</a:t>
            </a: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endParaRPr lang="cs-CZ" sz="1800" dirty="0">
              <a:solidFill>
                <a:prstClr val="black"/>
              </a:solidFill>
            </a:endParaRPr>
          </a:p>
          <a:p>
            <a:pPr lvl="0">
              <a:spcBef>
                <a:spcPts val="0"/>
              </a:spcBef>
            </a:pPr>
            <a:r>
              <a:rPr lang="cs-CZ" sz="2800" b="1" dirty="0" smtClean="0">
                <a:solidFill>
                  <a:srgbClr val="C00000"/>
                </a:solidFill>
              </a:rPr>
              <a:t>VY_32_INOVACE_11_HS</a:t>
            </a:r>
            <a:endParaRPr lang="cs-CZ" sz="2800" b="1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60648"/>
            <a:ext cx="4824536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2096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1"/>
            <a:ext cx="7772400" cy="1008111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1268760"/>
            <a:ext cx="7776864" cy="5328592"/>
          </a:xfrm>
        </p:spPr>
        <p:txBody>
          <a:bodyPr>
            <a:normAutofit/>
          </a:bodyPr>
          <a:lstStyle/>
          <a:p>
            <a:pPr marL="457200" indent="-457200" algn="l">
              <a:buFont typeface="Courier New" pitchFamily="49" charset="0"/>
              <a:buChar char="o"/>
            </a:pPr>
            <a:r>
              <a:rPr lang="cs-CZ" dirty="0">
                <a:solidFill>
                  <a:schemeClr val="tx1"/>
                </a:solidFill>
              </a:rPr>
              <a:t>Prezentace vytvořena jako doplněk k učivu 6.ročníku </a:t>
            </a:r>
            <a:r>
              <a:rPr lang="en-US" dirty="0">
                <a:solidFill>
                  <a:schemeClr val="tx1"/>
                </a:solidFill>
              </a:rPr>
              <a:t>Possessive ‘s</a:t>
            </a:r>
            <a:r>
              <a:rPr lang="cs-CZ" dirty="0">
                <a:solidFill>
                  <a:schemeClr val="tx1"/>
                </a:solidFill>
              </a:rPr>
              <a:t> –přivlastňování věcí</a:t>
            </a:r>
            <a:r>
              <a:rPr lang="cs-CZ" dirty="0" smtClean="0">
                <a:solidFill>
                  <a:schemeClr val="tx1"/>
                </a:solidFill>
              </a:rPr>
              <a:t>. Žáci se seznámí s pravidly přivlastňováním věcí v jednotném i v množném čísle.</a:t>
            </a:r>
            <a:endParaRPr lang="cs-CZ" dirty="0">
              <a:solidFill>
                <a:schemeClr val="tx1"/>
              </a:solidFill>
            </a:endParaRPr>
          </a:p>
          <a:p>
            <a:pPr marL="457200" indent="-457200" algn="l">
              <a:buFont typeface="Courier New" pitchFamily="49" charset="0"/>
              <a:buChar char="o"/>
            </a:pPr>
            <a:r>
              <a:rPr lang="cs-CZ" u="sng" dirty="0">
                <a:solidFill>
                  <a:schemeClr val="tx1"/>
                </a:solidFill>
              </a:rPr>
              <a:t>Pilotáž: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prezentace byla </a:t>
            </a:r>
            <a:r>
              <a:rPr lang="cs-CZ" dirty="0">
                <a:solidFill>
                  <a:schemeClr val="tx1"/>
                </a:solidFill>
              </a:rPr>
              <a:t>pilotována v 6.D. </a:t>
            </a:r>
            <a:r>
              <a:rPr lang="cs-CZ" dirty="0" smtClean="0">
                <a:solidFill>
                  <a:schemeClr val="tx1"/>
                </a:solidFill>
              </a:rPr>
              <a:t>Žáci si ověřili, jak danému učivu rozumí, doplnili si vědomosti a ocenili přehlednost zápisu.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81410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u="sng" dirty="0" smtClean="0">
                <a:solidFill>
                  <a:srgbClr val="FF0000"/>
                </a:solidFill>
                <a:latin typeface="Baskerville Old Face" pitchFamily="18" charset="0"/>
              </a:rPr>
              <a:t>Possessive ‘s</a:t>
            </a:r>
            <a:br>
              <a:rPr lang="en-US" b="1" u="sng" dirty="0" smtClean="0">
                <a:solidFill>
                  <a:srgbClr val="FF0000"/>
                </a:solidFill>
                <a:latin typeface="Baskerville Old Face" pitchFamily="18" charset="0"/>
              </a:rPr>
            </a:br>
            <a:r>
              <a:rPr lang="en-US" b="1" u="sng" dirty="0" smtClean="0">
                <a:solidFill>
                  <a:srgbClr val="FF0000"/>
                </a:solidFill>
                <a:latin typeface="Baskerville Old Face" pitchFamily="18" charset="0"/>
              </a:rPr>
              <a:t>-</a:t>
            </a:r>
            <a:r>
              <a:rPr lang="cs-CZ" b="1" u="sng" dirty="0" smtClean="0">
                <a:solidFill>
                  <a:srgbClr val="FF0000"/>
                </a:solidFill>
                <a:latin typeface="Baskerville Old Face" pitchFamily="18" charset="0"/>
              </a:rPr>
              <a:t>přivlastňování</a:t>
            </a:r>
            <a:endParaRPr lang="cs-CZ" b="1" u="sng" dirty="0">
              <a:solidFill>
                <a:srgbClr val="FF0000"/>
              </a:solidFill>
              <a:latin typeface="Baskerville Old Fac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J"/>
            </a:pPr>
            <a:r>
              <a:rPr lang="cs-CZ" sz="3600" dirty="0" smtClean="0"/>
              <a:t>tvoří se pomocí „apostrofu“ a „s“ </a:t>
            </a:r>
            <a:r>
              <a:rPr lang="cs-CZ" sz="3600" dirty="0" smtClean="0">
                <a:sym typeface="Wingdings"/>
              </a:rPr>
              <a:t> v jednotném čísle 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sym typeface="Wingdings"/>
              </a:rPr>
              <a:t></a:t>
            </a:r>
            <a:r>
              <a:rPr lang="cs-CZ" sz="3600" dirty="0" smtClean="0">
                <a:sym typeface="Wingdings"/>
              </a:rPr>
              <a:t> </a:t>
            </a:r>
            <a:r>
              <a:rPr lang="cs-CZ" sz="3600" dirty="0" smtClean="0">
                <a:latin typeface="Aharoni" pitchFamily="2" charset="-79"/>
                <a:cs typeface="Aharoni" pitchFamily="2" charset="-79"/>
                <a:sym typeface="Wingdings"/>
              </a:rPr>
              <a:t>my </a:t>
            </a:r>
            <a:r>
              <a:rPr lang="en-US" sz="3600" dirty="0" smtClean="0">
                <a:latin typeface="Aharoni" pitchFamily="2" charset="-79"/>
                <a:cs typeface="Aharoni" pitchFamily="2" charset="-79"/>
                <a:sym typeface="Wingdings"/>
              </a:rPr>
              <a:t>friend</a:t>
            </a:r>
            <a:r>
              <a:rPr lang="en-US" sz="3600" dirty="0" smtClean="0">
                <a:solidFill>
                  <a:srgbClr val="00B050"/>
                </a:solidFill>
                <a:latin typeface="Aharoni" pitchFamily="2" charset="-79"/>
                <a:cs typeface="Aharoni" pitchFamily="2" charset="-79"/>
                <a:sym typeface="Wingdings"/>
              </a:rPr>
              <a:t>’s</a:t>
            </a:r>
            <a:r>
              <a:rPr lang="en-US" sz="3600" dirty="0" smtClean="0">
                <a:latin typeface="Aharoni" pitchFamily="2" charset="-79"/>
                <a:cs typeface="Aharoni" pitchFamily="2" charset="-79"/>
                <a:sym typeface="Wingdings"/>
              </a:rPr>
              <a:t>  name </a:t>
            </a:r>
            <a:r>
              <a:rPr lang="cs-CZ" sz="3600" dirty="0" smtClean="0">
                <a:sym typeface="Wingdings"/>
              </a:rPr>
              <a:t>(jméno mého přítele)</a:t>
            </a:r>
          </a:p>
          <a:p>
            <a:pPr>
              <a:buFont typeface="Wingdings" pitchFamily="2" charset="2"/>
              <a:buChar char="J"/>
            </a:pPr>
            <a:r>
              <a:rPr lang="cs-CZ" sz="3600" dirty="0">
                <a:sym typeface="Wingdings"/>
              </a:rPr>
              <a:t>v</a:t>
            </a:r>
            <a:r>
              <a:rPr lang="cs-CZ" sz="3600" dirty="0" smtClean="0">
                <a:sym typeface="Wingdings"/>
              </a:rPr>
              <a:t> množném čísle končícím na „-s“ přidáme pouze „apostrof“ </a:t>
            </a:r>
            <a:r>
              <a:rPr lang="cs-CZ" sz="3600" b="1" dirty="0" smtClean="0">
                <a:solidFill>
                  <a:srgbClr val="FF0000"/>
                </a:solidFill>
                <a:sym typeface="Wingdings"/>
              </a:rPr>
              <a:t></a:t>
            </a:r>
            <a:r>
              <a:rPr lang="cs-CZ" sz="3600" dirty="0" smtClean="0">
                <a:sym typeface="Wingdings"/>
              </a:rPr>
              <a:t> </a:t>
            </a:r>
            <a:r>
              <a:rPr lang="cs-CZ" sz="3600" dirty="0" smtClean="0">
                <a:latin typeface="Aharoni" pitchFamily="2" charset="-79"/>
                <a:cs typeface="Aharoni" pitchFamily="2" charset="-79"/>
                <a:sym typeface="Wingdings"/>
              </a:rPr>
              <a:t>my </a:t>
            </a:r>
            <a:r>
              <a:rPr lang="en-US" sz="3600" dirty="0" smtClean="0">
                <a:latin typeface="Aharoni" pitchFamily="2" charset="-79"/>
                <a:cs typeface="Aharoni" pitchFamily="2" charset="-79"/>
                <a:sym typeface="Wingdings"/>
              </a:rPr>
              <a:t>friends</a:t>
            </a:r>
            <a:r>
              <a:rPr lang="en-US" sz="3600" dirty="0" smtClean="0">
                <a:solidFill>
                  <a:srgbClr val="00B050"/>
                </a:solidFill>
                <a:latin typeface="Aharoni" pitchFamily="2" charset="-79"/>
                <a:cs typeface="Aharoni" pitchFamily="2" charset="-79"/>
                <a:sym typeface="Wingdings"/>
              </a:rPr>
              <a:t>’</a:t>
            </a:r>
            <a:r>
              <a:rPr lang="en-US" sz="3600" dirty="0" smtClean="0">
                <a:latin typeface="Aharoni" pitchFamily="2" charset="-79"/>
                <a:cs typeface="Aharoni" pitchFamily="2" charset="-79"/>
                <a:sym typeface="Wingdings"/>
              </a:rPr>
              <a:t> names</a:t>
            </a:r>
            <a:r>
              <a:rPr lang="en-US" sz="3600" dirty="0" smtClean="0">
                <a:sym typeface="Wingdings"/>
              </a:rPr>
              <a:t> </a:t>
            </a:r>
            <a:r>
              <a:rPr lang="cs-CZ" sz="3600" dirty="0" smtClean="0">
                <a:sym typeface="Wingdings"/>
              </a:rPr>
              <a:t>(jména mých přátel)</a:t>
            </a:r>
          </a:p>
          <a:p>
            <a:pPr marL="0" indent="0">
              <a:buNone/>
            </a:pPr>
            <a:endParaRPr lang="cs-CZ" dirty="0" smtClean="0">
              <a:sym typeface="Wingdings"/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J"/>
            </a:pP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5229200"/>
            <a:ext cx="2160240" cy="12107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31560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u="sng" dirty="0">
                <a:solidFill>
                  <a:srgbClr val="FF0000"/>
                </a:solidFill>
                <a:latin typeface="Baskerville Old Face" pitchFamily="18" charset="0"/>
              </a:rPr>
              <a:t>Possessive ‘s</a:t>
            </a:r>
            <a:br>
              <a:rPr lang="en-US" b="1" u="sng" dirty="0">
                <a:solidFill>
                  <a:srgbClr val="FF0000"/>
                </a:solidFill>
                <a:latin typeface="Baskerville Old Face" pitchFamily="18" charset="0"/>
              </a:rPr>
            </a:br>
            <a:r>
              <a:rPr lang="en-US" b="1" u="sng" dirty="0">
                <a:solidFill>
                  <a:srgbClr val="FF0000"/>
                </a:solidFill>
                <a:latin typeface="Baskerville Old Face" pitchFamily="18" charset="0"/>
              </a:rPr>
              <a:t>-</a:t>
            </a:r>
            <a:r>
              <a:rPr lang="cs-CZ" b="1" u="sng" dirty="0">
                <a:solidFill>
                  <a:srgbClr val="FF0000"/>
                </a:solidFill>
                <a:latin typeface="Baskerville Old Face" pitchFamily="18" charset="0"/>
              </a:rPr>
              <a:t>přivlastňování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J"/>
            </a:pPr>
            <a:r>
              <a:rPr lang="cs-CZ" sz="3600" dirty="0">
                <a:sym typeface="Wingdings"/>
              </a:rPr>
              <a:t>u nepravidelného množného čísla se přidá „apostrof“ i „s“ </a:t>
            </a:r>
            <a:r>
              <a:rPr lang="cs-CZ" sz="3600" b="1" dirty="0" smtClean="0">
                <a:solidFill>
                  <a:srgbClr val="FF0000"/>
                </a:solidFill>
                <a:sym typeface="Wingdings"/>
              </a:rPr>
              <a:t></a:t>
            </a:r>
            <a:r>
              <a:rPr lang="en-US" sz="3600" dirty="0">
                <a:sym typeface="Wingdings"/>
              </a:rPr>
              <a:t> </a:t>
            </a:r>
            <a:r>
              <a:rPr lang="en-US" sz="3600" dirty="0" smtClean="0">
                <a:latin typeface="Aharoni" pitchFamily="2" charset="-79"/>
                <a:cs typeface="Aharoni" pitchFamily="2" charset="-79"/>
                <a:sym typeface="Wingdings"/>
              </a:rPr>
              <a:t>women</a:t>
            </a:r>
            <a:r>
              <a:rPr lang="en-US" sz="3600" dirty="0" smtClean="0">
                <a:solidFill>
                  <a:srgbClr val="00B050"/>
                </a:solidFill>
                <a:latin typeface="Aharoni" pitchFamily="2" charset="-79"/>
                <a:cs typeface="Aharoni" pitchFamily="2" charset="-79"/>
                <a:sym typeface="Wingdings"/>
              </a:rPr>
              <a:t>’s</a:t>
            </a:r>
            <a:r>
              <a:rPr lang="en-US" sz="3600" dirty="0" smtClean="0">
                <a:latin typeface="Aharoni" pitchFamily="2" charset="-79"/>
                <a:cs typeface="Aharoni" pitchFamily="2" charset="-79"/>
                <a:sym typeface="Wingdings"/>
              </a:rPr>
              <a:t> work </a:t>
            </a:r>
            <a:r>
              <a:rPr lang="cs-CZ" sz="3600" dirty="0" smtClean="0">
                <a:cs typeface="Aharoni" pitchFamily="2" charset="-79"/>
                <a:sym typeface="Wingdings"/>
              </a:rPr>
              <a:t>(práce žen)</a:t>
            </a:r>
          </a:p>
          <a:p>
            <a:pPr>
              <a:buFont typeface="Wingdings" pitchFamily="2" charset="2"/>
              <a:buChar char="J"/>
            </a:pPr>
            <a:r>
              <a:rPr lang="cs-CZ" sz="3600" dirty="0">
                <a:cs typeface="Aharoni" pitchFamily="2" charset="-79"/>
                <a:sym typeface="Wingdings"/>
              </a:rPr>
              <a:t>p</a:t>
            </a:r>
            <a:r>
              <a:rPr lang="cs-CZ" sz="3600" dirty="0" smtClean="0">
                <a:cs typeface="Aharoni" pitchFamily="2" charset="-79"/>
                <a:sym typeface="Wingdings"/>
              </a:rPr>
              <a:t>okud věc patří více osobám, přidáme „apostrof“ a „s“ za poslední osobu </a:t>
            </a:r>
            <a:endParaRPr lang="cs-CZ" sz="3600" dirty="0">
              <a:cs typeface="Aharoni" pitchFamily="2" charset="-79"/>
              <a:sym typeface="Wingdings"/>
            </a:endParaRP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b="1" dirty="0" smtClean="0">
                <a:solidFill>
                  <a:srgbClr val="FF0000"/>
                </a:solidFill>
                <a:sym typeface="Wingdings"/>
              </a:rPr>
              <a:t></a:t>
            </a:r>
            <a:r>
              <a:rPr lang="cs-CZ" dirty="0" smtClean="0">
                <a:sym typeface="Wingdings"/>
              </a:rPr>
              <a:t> </a:t>
            </a:r>
            <a:r>
              <a:rPr lang="cs-CZ" dirty="0" smtClean="0">
                <a:latin typeface="Aharoni" pitchFamily="2" charset="-79"/>
                <a:cs typeface="Aharoni" pitchFamily="2" charset="-79"/>
                <a:sym typeface="Wingdings"/>
              </a:rPr>
              <a:t>Paul and Mary</a:t>
            </a:r>
            <a:r>
              <a:rPr lang="en-US" dirty="0" smtClean="0">
                <a:solidFill>
                  <a:srgbClr val="00B050"/>
                </a:solidFill>
                <a:latin typeface="Aharoni" pitchFamily="2" charset="-79"/>
                <a:cs typeface="Aharoni" pitchFamily="2" charset="-79"/>
                <a:sym typeface="Wingdings"/>
              </a:rPr>
              <a:t>’s</a:t>
            </a:r>
            <a:r>
              <a:rPr lang="en-US" dirty="0" smtClean="0">
                <a:latin typeface="Aharoni" pitchFamily="2" charset="-79"/>
                <a:cs typeface="Aharoni" pitchFamily="2" charset="-79"/>
                <a:sym typeface="Wingdings"/>
              </a:rPr>
              <a:t> house </a:t>
            </a:r>
            <a:r>
              <a:rPr lang="cs-CZ" dirty="0" smtClean="0">
                <a:sym typeface="Wingdings"/>
              </a:rPr>
              <a:t>(dům Paula a  </a:t>
            </a:r>
          </a:p>
          <a:p>
            <a:pPr marL="0" indent="0">
              <a:buNone/>
            </a:pPr>
            <a:r>
              <a:rPr lang="cs-CZ" dirty="0">
                <a:sym typeface="Wingdings"/>
              </a:rPr>
              <a:t> </a:t>
            </a:r>
            <a:r>
              <a:rPr lang="cs-CZ" dirty="0" smtClean="0">
                <a:sym typeface="Wingdings"/>
              </a:rPr>
              <a:t>    Mary)                             </a:t>
            </a:r>
            <a:endParaRPr lang="cs-CZ" dirty="0"/>
          </a:p>
        </p:txBody>
      </p:sp>
      <p:pic>
        <p:nvPicPr>
          <p:cNvPr id="1026" name="Picture 2" descr="C:\Users\ZS SLOVAN\AppData\Local\Microsoft\Windows\Temporary Internet Files\Content.IE5\G2ZX57I1\MC90044173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797152"/>
            <a:ext cx="194421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2101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u="sng" dirty="0">
                <a:solidFill>
                  <a:srgbClr val="FF0000"/>
                </a:solidFill>
                <a:latin typeface="Baskerville Old Face" pitchFamily="18" charset="0"/>
              </a:rPr>
              <a:t>Possessive ‘s</a:t>
            </a:r>
            <a:br>
              <a:rPr lang="en-US" b="1" u="sng" dirty="0">
                <a:solidFill>
                  <a:srgbClr val="FF0000"/>
                </a:solidFill>
                <a:latin typeface="Baskerville Old Face" pitchFamily="18" charset="0"/>
              </a:rPr>
            </a:br>
            <a:r>
              <a:rPr lang="en-US" b="1" u="sng" dirty="0">
                <a:solidFill>
                  <a:srgbClr val="FF0000"/>
                </a:solidFill>
                <a:latin typeface="Baskerville Old Face" pitchFamily="18" charset="0"/>
              </a:rPr>
              <a:t>-</a:t>
            </a:r>
            <a:r>
              <a:rPr lang="cs-CZ" b="1" u="sng" dirty="0">
                <a:solidFill>
                  <a:srgbClr val="FF0000"/>
                </a:solidFill>
                <a:latin typeface="Baskerville Old Face" pitchFamily="18" charset="0"/>
              </a:rPr>
              <a:t>přivlastňování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J"/>
            </a:pPr>
            <a:r>
              <a:rPr lang="cs-CZ" dirty="0" err="1" smtClean="0">
                <a:solidFill>
                  <a:srgbClr val="00B050"/>
                </a:solidFill>
                <a:latin typeface="Arial Black" pitchFamily="34" charset="0"/>
              </a:rPr>
              <a:t>Translate</a:t>
            </a:r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a</a:t>
            </a:r>
            <a:r>
              <a:rPr lang="cs-CZ" dirty="0" smtClean="0"/>
              <a:t>uto mého tatínka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Tomova sestra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z</a:t>
            </a:r>
            <a:r>
              <a:rPr lang="cs-CZ" dirty="0" smtClean="0"/>
              <a:t>námky pana Nováka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Petrův nový počítač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t</a:t>
            </a:r>
            <a:r>
              <a:rPr lang="cs-CZ" dirty="0" smtClean="0"/>
              <a:t>užky dětí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b</a:t>
            </a:r>
            <a:r>
              <a:rPr lang="cs-CZ" dirty="0" smtClean="0"/>
              <a:t>alón mých bratrů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717032"/>
            <a:ext cx="2792051" cy="25372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6617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u="sng" dirty="0">
                <a:solidFill>
                  <a:srgbClr val="FF0000"/>
                </a:solidFill>
                <a:latin typeface="Baskerville Old Face" pitchFamily="18" charset="0"/>
              </a:rPr>
              <a:t>Possessive ‘s</a:t>
            </a:r>
            <a:br>
              <a:rPr lang="en-US" b="1" u="sng" dirty="0">
                <a:solidFill>
                  <a:srgbClr val="FF0000"/>
                </a:solidFill>
                <a:latin typeface="Baskerville Old Face" pitchFamily="18" charset="0"/>
              </a:rPr>
            </a:br>
            <a:r>
              <a:rPr lang="en-US" b="1" u="sng" dirty="0">
                <a:solidFill>
                  <a:srgbClr val="FF0000"/>
                </a:solidFill>
                <a:latin typeface="Baskerville Old Face" pitchFamily="18" charset="0"/>
              </a:rPr>
              <a:t>-</a:t>
            </a:r>
            <a:r>
              <a:rPr lang="cs-CZ" b="1" u="sng" dirty="0">
                <a:solidFill>
                  <a:srgbClr val="FF0000"/>
                </a:solidFill>
                <a:latin typeface="Baskerville Old Face" pitchFamily="18" charset="0"/>
              </a:rPr>
              <a:t>přivlastňování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J"/>
            </a:pPr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 pro kontrolu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m</a:t>
            </a:r>
            <a:r>
              <a:rPr lang="cs-CZ" dirty="0" smtClean="0"/>
              <a:t>y</a:t>
            </a:r>
            <a:r>
              <a:rPr lang="en-US" dirty="0" smtClean="0"/>
              <a:t> dad’s car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Tom’s sister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err="1" smtClean="0"/>
              <a:t>Mr</a:t>
            </a:r>
            <a:r>
              <a:rPr lang="en-US" dirty="0" smtClean="0"/>
              <a:t> Novak’s stamps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Peter’s new computer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c</a:t>
            </a:r>
            <a:r>
              <a:rPr lang="en-US" dirty="0" smtClean="0"/>
              <a:t>hildren’s pencils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m</a:t>
            </a:r>
            <a:r>
              <a:rPr lang="en-US" dirty="0" smtClean="0"/>
              <a:t>y brothers’ ball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556792"/>
            <a:ext cx="2569625" cy="20534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5821" y="3789041"/>
            <a:ext cx="1467826" cy="14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797152"/>
            <a:ext cx="1962310" cy="1569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1029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Zdroje: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 smtClean="0"/>
              <a:t>Fotografie a kliparty: </a:t>
            </a:r>
            <a:r>
              <a:rPr lang="cs-CZ" sz="2400" dirty="0" smtClean="0">
                <a:hlinkClick r:id="rId2"/>
              </a:rPr>
              <a:t>http://www.office.microsoft.com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700283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126</TotalTime>
  <Words>273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Anotace:</vt:lpstr>
      <vt:lpstr>Possessive ‘s -přivlastňování</vt:lpstr>
      <vt:lpstr>Possessive ‘s -přivlastňování</vt:lpstr>
      <vt:lpstr>Possessive ‘s -přivlastňování</vt:lpstr>
      <vt:lpstr>Possessive ‘s -přivlastňování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21</cp:revision>
  <dcterms:created xsi:type="dcterms:W3CDTF">2012-01-22T13:29:24Z</dcterms:created>
  <dcterms:modified xsi:type="dcterms:W3CDTF">2012-05-09T16:09:31Z</dcterms:modified>
</cp:coreProperties>
</file>