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66" r:id="rId11"/>
    <p:sldId id="267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66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902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98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58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48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171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36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242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835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446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12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460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e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VI.</a:t>
            </a:r>
          </a:p>
          <a:p>
            <a:r>
              <a:rPr lang="cs-CZ" dirty="0" smtClean="0"/>
              <a:t>TÉMA: Great </a:t>
            </a:r>
            <a:r>
              <a:rPr lang="en-US" dirty="0" smtClean="0"/>
              <a:t>Britain</a:t>
            </a:r>
            <a:r>
              <a:rPr lang="cs-CZ" dirty="0" smtClean="0"/>
              <a:t> – základní údaje</a:t>
            </a:r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6. </a:t>
            </a:r>
            <a:r>
              <a:rPr lang="cs-CZ" dirty="0" smtClean="0"/>
              <a:t>12. </a:t>
            </a:r>
            <a:r>
              <a:rPr lang="cs-CZ" dirty="0" smtClean="0"/>
              <a:t>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VY_32_INOVACE_14_HS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Prezentace vytvořena jako doplněk k učivu </a:t>
            </a:r>
            <a:r>
              <a:rPr lang="cs-CZ" dirty="0" smtClean="0"/>
              <a:t>6.ročníku</a:t>
            </a:r>
            <a:r>
              <a:rPr lang="en-US" dirty="0"/>
              <a:t> </a:t>
            </a:r>
            <a:r>
              <a:rPr lang="en-US" dirty="0" smtClean="0"/>
              <a:t>Great Britain</a:t>
            </a:r>
            <a:r>
              <a:rPr lang="cs-CZ" dirty="0" smtClean="0"/>
              <a:t> – základní údaje. 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/>
              <a:t>Klíčová slova:</a:t>
            </a:r>
            <a:r>
              <a:rPr lang="cs-CZ" dirty="0" smtClean="0"/>
              <a:t> </a:t>
            </a:r>
            <a:r>
              <a:rPr lang="cs-CZ" dirty="0" err="1"/>
              <a:t>E</a:t>
            </a:r>
            <a:r>
              <a:rPr lang="cs-CZ" dirty="0" err="1" smtClean="0"/>
              <a:t>ngland</a:t>
            </a:r>
            <a:r>
              <a:rPr lang="cs-CZ" dirty="0" smtClean="0"/>
              <a:t>, Scotland, Wales, </a:t>
            </a:r>
            <a:r>
              <a:rPr lang="cs-CZ" dirty="0" err="1" smtClean="0"/>
              <a:t>Northern</a:t>
            </a:r>
            <a:r>
              <a:rPr lang="cs-CZ" dirty="0" smtClean="0"/>
              <a:t> </a:t>
            </a:r>
            <a:r>
              <a:rPr lang="cs-CZ" dirty="0" err="1" smtClean="0"/>
              <a:t>Ireland</a:t>
            </a:r>
            <a:r>
              <a:rPr lang="cs-CZ" dirty="0" smtClean="0"/>
              <a:t>,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map,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flags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u="sng" dirty="0" smtClean="0"/>
              <a:t>Pilotáž</a:t>
            </a:r>
            <a:r>
              <a:rPr lang="cs-CZ" u="sng" dirty="0"/>
              <a:t>:</a:t>
            </a:r>
            <a:r>
              <a:rPr lang="cs-CZ" dirty="0"/>
              <a:t> Prezentace pilotována v 6. D</a:t>
            </a:r>
            <a:r>
              <a:rPr lang="cs-CZ" dirty="0" smtClean="0"/>
              <a:t>. Žáci si dobře upevnili základní informace o Velké Británii. Na konci prezentace jsou kontrolní otázky, na které žáci byli schopni odpovědět.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6797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9600" b="1" dirty="0">
                <a:solidFill>
                  <a:srgbClr val="604A7B"/>
                </a:solidFill>
                <a:effectLst>
                  <a:outerShdw dist="22998" dir="7020175">
                    <a:srgbClr val="000000"/>
                  </a:outerShdw>
                </a:effectLst>
                <a:latin typeface="Brush Script MT" pitchFamily="66"/>
              </a:rPr>
              <a:t>Great </a:t>
            </a:r>
            <a:r>
              <a:rPr lang="cs-CZ" sz="9600" b="1" dirty="0" err="1">
                <a:solidFill>
                  <a:srgbClr val="604A7B"/>
                </a:solidFill>
                <a:effectLst>
                  <a:outerShdw dist="22998" dir="7020175">
                    <a:srgbClr val="000000"/>
                  </a:outerShdw>
                </a:effectLst>
                <a:latin typeface="Brush Script MT" pitchFamily="66"/>
              </a:rPr>
              <a:t>Britain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941168"/>
            <a:ext cx="8229600" cy="1184995"/>
          </a:xfrm>
        </p:spPr>
        <p:txBody>
          <a:bodyPr>
            <a:normAutofit lnSpcReduction="10000"/>
          </a:bodyPr>
          <a:lstStyle/>
          <a:p>
            <a:pPr marL="0" lvl="0" indent="0" algn="ctr">
              <a:spcBef>
                <a:spcPts val="1700"/>
              </a:spcBef>
              <a:buSzPct val="100000"/>
              <a:buNone/>
            </a:pPr>
            <a:r>
              <a:rPr lang="cs-CZ" sz="7200" b="1" dirty="0">
                <a:solidFill>
                  <a:srgbClr val="FF0000"/>
                </a:solidFill>
                <a:effectLst>
                  <a:outerShdw dist="22998" dir="7020175">
                    <a:srgbClr val="000000"/>
                  </a:outerShdw>
                </a:effectLst>
                <a:latin typeface="Brush Script MT" pitchFamily="66"/>
              </a:rPr>
              <a:t>Velká Británie</a:t>
            </a:r>
          </a:p>
          <a:p>
            <a:endParaRPr lang="cs-CZ" dirty="0"/>
          </a:p>
        </p:txBody>
      </p:sp>
      <p:pic>
        <p:nvPicPr>
          <p:cNvPr id="1026" name="Picture 2" descr="C:\Users\ZS SLOVAN\Desktop\obrázky\MP90036285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940" y="1484784"/>
            <a:ext cx="492514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9144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>
            <a:noAutofit/>
          </a:bodyPr>
          <a:lstStyle/>
          <a:p>
            <a:r>
              <a:rPr lang="cs-CZ" u="sng" dirty="0" err="1">
                <a:solidFill>
                  <a:srgbClr val="9537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The</a:t>
            </a:r>
            <a:r>
              <a:rPr lang="cs-CZ" u="sng" dirty="0">
                <a:solidFill>
                  <a:srgbClr val="9537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 United </a:t>
            </a:r>
            <a:r>
              <a:rPr lang="cs-CZ" u="sng" dirty="0" err="1">
                <a:solidFill>
                  <a:srgbClr val="9537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Kingdom</a:t>
            </a:r>
            <a:r>
              <a:rPr lang="cs-CZ" u="sng" dirty="0">
                <a:solidFill>
                  <a:srgbClr val="9537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 </a:t>
            </a:r>
            <a:r>
              <a:rPr lang="cs-CZ" u="sng" dirty="0" err="1">
                <a:solidFill>
                  <a:srgbClr val="9537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of</a:t>
            </a:r>
            <a:r>
              <a:rPr lang="cs-CZ" u="sng" dirty="0">
                <a:solidFill>
                  <a:srgbClr val="9537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 Great </a:t>
            </a:r>
            <a:r>
              <a:rPr lang="cs-CZ" u="sng" dirty="0" err="1">
                <a:solidFill>
                  <a:srgbClr val="9537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Britain</a:t>
            </a:r>
            <a:r>
              <a:rPr lang="cs-CZ" u="sng" dirty="0">
                <a:solidFill>
                  <a:srgbClr val="9537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 and </a:t>
            </a:r>
            <a:r>
              <a:rPr lang="cs-CZ" u="sng" dirty="0" err="1">
                <a:solidFill>
                  <a:srgbClr val="9537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Northern</a:t>
            </a:r>
            <a:r>
              <a:rPr lang="cs-CZ" u="sng" dirty="0">
                <a:solidFill>
                  <a:srgbClr val="9537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 </a:t>
            </a:r>
            <a:r>
              <a:rPr lang="cs-CZ" u="sng" dirty="0" err="1">
                <a:solidFill>
                  <a:srgbClr val="9537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Ireland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dirty="0" smtClean="0">
              <a:solidFill>
                <a:srgbClr val="254061"/>
              </a:solidFill>
            </a:endParaRP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dirty="0">
              <a:solidFill>
                <a:srgbClr val="254061"/>
              </a:solidFill>
            </a:endParaRP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dirty="0" smtClean="0">
              <a:solidFill>
                <a:srgbClr val="254061"/>
              </a:solidFill>
            </a:endParaRP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 smtClean="0">
                <a:solidFill>
                  <a:srgbClr val="254061"/>
                </a:solidFill>
              </a:rPr>
              <a:t>SPOJENÉ </a:t>
            </a:r>
            <a:r>
              <a:rPr lang="cs-CZ" sz="2400" dirty="0">
                <a:solidFill>
                  <a:srgbClr val="254061"/>
                </a:solidFill>
              </a:rPr>
              <a:t>KRÁLOVSTVÍ 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254061"/>
                </a:solidFill>
              </a:rPr>
              <a:t>VELKÉ BRITÁNIE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254061"/>
                </a:solidFill>
              </a:rPr>
              <a:t>A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dirty="0">
                <a:solidFill>
                  <a:srgbClr val="254061"/>
                </a:solidFill>
              </a:rPr>
              <a:t>SEVERNÍHO IRSKA  (oficiální název)</a:t>
            </a:r>
          </a:p>
          <a:p>
            <a:endParaRPr lang="cs-CZ" dirty="0"/>
          </a:p>
        </p:txBody>
      </p:sp>
      <p:pic>
        <p:nvPicPr>
          <p:cNvPr id="2051" name="Picture 3" descr="C:\Users\ZS SLOVAN\Desktop\mapa Británie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28800"/>
            <a:ext cx="3960440" cy="52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502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714202"/>
          </a:xfrm>
        </p:spPr>
        <p:txBody>
          <a:bodyPr>
            <a:normAutofit fontScale="90000"/>
          </a:bodyPr>
          <a:lstStyle/>
          <a:p>
            <a:r>
              <a:rPr lang="cs-CZ" sz="5400" dirty="0" err="1">
                <a:solidFill>
                  <a:srgbClr val="C00000"/>
                </a:solidFill>
                <a:latin typeface="Comic Sans MS" pitchFamily="66" charset="0"/>
                <a:cs typeface="Calibri" pitchFamily="34"/>
              </a:rPr>
              <a:t>The</a:t>
            </a:r>
            <a:r>
              <a:rPr lang="cs-CZ" sz="5400" dirty="0">
                <a:solidFill>
                  <a:srgbClr val="C00000"/>
                </a:solidFill>
                <a:latin typeface="Comic Sans MS" pitchFamily="66" charset="0"/>
                <a:cs typeface="Calibri" pitchFamily="34"/>
              </a:rPr>
              <a:t> UK has </a:t>
            </a:r>
            <a:r>
              <a:rPr lang="cs-CZ" sz="5400" dirty="0" err="1">
                <a:solidFill>
                  <a:srgbClr val="C00000"/>
                </a:solidFill>
                <a:latin typeface="Comic Sans MS" pitchFamily="66" charset="0"/>
                <a:cs typeface="Calibri" pitchFamily="34"/>
              </a:rPr>
              <a:t>got</a:t>
            </a:r>
            <a:r>
              <a:rPr lang="cs-CZ" sz="5400" dirty="0">
                <a:solidFill>
                  <a:srgbClr val="C00000"/>
                </a:solidFill>
                <a:latin typeface="Comic Sans MS" pitchFamily="66" charset="0"/>
                <a:cs typeface="Calibri" pitchFamily="34"/>
              </a:rPr>
              <a:t> </a:t>
            </a:r>
            <a:r>
              <a:rPr lang="cs-CZ" sz="5400" dirty="0" err="1">
                <a:solidFill>
                  <a:srgbClr val="C00000"/>
                </a:solidFill>
                <a:latin typeface="Comic Sans MS" pitchFamily="66" charset="0"/>
                <a:cs typeface="Calibri" pitchFamily="34"/>
              </a:rPr>
              <a:t>four</a:t>
            </a:r>
            <a:r>
              <a:rPr lang="cs-CZ" sz="5400" dirty="0">
                <a:solidFill>
                  <a:srgbClr val="C00000"/>
                </a:solidFill>
                <a:latin typeface="Comic Sans MS" pitchFamily="66" charset="0"/>
                <a:cs typeface="Calibri" pitchFamily="34"/>
              </a:rPr>
              <a:t> </a:t>
            </a:r>
            <a:r>
              <a:rPr lang="cs-CZ" sz="5400" dirty="0" err="1">
                <a:solidFill>
                  <a:srgbClr val="C00000"/>
                </a:solidFill>
                <a:latin typeface="Comic Sans MS" pitchFamily="66" charset="0"/>
                <a:cs typeface="Calibri" pitchFamily="34"/>
              </a:rPr>
              <a:t>countries</a:t>
            </a:r>
            <a:r>
              <a:rPr lang="cs-CZ" sz="5400" dirty="0">
                <a:solidFill>
                  <a:srgbClr val="C00000"/>
                </a:solidFill>
                <a:latin typeface="Comic Sans MS" pitchFamily="66" charset="0"/>
              </a:rPr>
              <a:t>: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/>
          <a:lstStyle/>
          <a:p>
            <a:pPr lvl="0">
              <a:spcBef>
                <a:spcPts val="700"/>
              </a:spcBef>
              <a:buSzPct val="100000"/>
              <a:buFont typeface="Wingdings" pitchFamily="2" charset="2"/>
              <a:buChar char="ü"/>
            </a:pPr>
            <a:endParaRPr lang="en-US" sz="5400" dirty="0" smtClean="0">
              <a:solidFill>
                <a:srgbClr val="403152"/>
              </a:solidFill>
              <a:effectLst>
                <a:outerShdw dist="38096" dir="2700000">
                  <a:srgbClr val="000000"/>
                </a:outerShdw>
              </a:effectLst>
            </a:endParaRPr>
          </a:p>
          <a:p>
            <a:pPr lvl="0">
              <a:spcBef>
                <a:spcPts val="700"/>
              </a:spcBef>
              <a:buSzPct val="100000"/>
              <a:buFont typeface="Wingdings" pitchFamily="2" charset="2"/>
              <a:buChar char="ü"/>
            </a:pPr>
            <a:r>
              <a:rPr lang="cs-CZ" sz="5400" dirty="0" smtClean="0">
                <a:solidFill>
                  <a:srgbClr val="403152"/>
                </a:solidFill>
                <a:effectLst>
                  <a:outerShdw dist="38096" dir="2700000">
                    <a:srgbClr val="000000"/>
                  </a:outerShdw>
                </a:effectLst>
              </a:rPr>
              <a:t>1</a:t>
            </a:r>
            <a:r>
              <a:rPr lang="cs-CZ" sz="5400" dirty="0">
                <a:solidFill>
                  <a:srgbClr val="403152"/>
                </a:solidFill>
                <a:effectLst>
                  <a:outerShdw dist="38096" dir="2700000">
                    <a:srgbClr val="000000"/>
                  </a:outerShdw>
                </a:effectLst>
              </a:rPr>
              <a:t>. </a:t>
            </a:r>
            <a:r>
              <a:rPr lang="cs-CZ" sz="5400" dirty="0" err="1">
                <a:solidFill>
                  <a:srgbClr val="403152"/>
                </a:solidFill>
                <a:effectLst>
                  <a:outerShdw dist="38096" dir="2700000">
                    <a:srgbClr val="000000"/>
                  </a:outerShdw>
                </a:effectLst>
              </a:rPr>
              <a:t>England</a:t>
            </a:r>
            <a:endParaRPr lang="cs-CZ" sz="5400" dirty="0">
              <a:solidFill>
                <a:srgbClr val="403152"/>
              </a:solidFill>
              <a:effectLst>
                <a:outerShdw dist="38096" dir="2700000">
                  <a:srgbClr val="000000"/>
                </a:outerShdw>
              </a:effectLst>
            </a:endParaRPr>
          </a:p>
          <a:p>
            <a:pPr lvl="0">
              <a:spcBef>
                <a:spcPts val="700"/>
              </a:spcBef>
              <a:buSzPct val="100000"/>
              <a:buFont typeface="Wingdings" pitchFamily="2" charset="2"/>
              <a:buChar char="ü"/>
            </a:pPr>
            <a:r>
              <a:rPr lang="cs-CZ" sz="5400" dirty="0">
                <a:solidFill>
                  <a:srgbClr val="403152"/>
                </a:solidFill>
                <a:effectLst>
                  <a:outerShdw dist="38096" dir="2700000">
                    <a:srgbClr val="000000"/>
                  </a:outerShdw>
                </a:effectLst>
              </a:rPr>
              <a:t>2. Scotland</a:t>
            </a:r>
          </a:p>
          <a:p>
            <a:pPr lvl="0">
              <a:spcBef>
                <a:spcPts val="700"/>
              </a:spcBef>
              <a:buSzPct val="100000"/>
              <a:buFont typeface="Wingdings" pitchFamily="2" charset="2"/>
              <a:buChar char="ü"/>
            </a:pPr>
            <a:r>
              <a:rPr lang="cs-CZ" sz="5400" dirty="0">
                <a:solidFill>
                  <a:srgbClr val="403152"/>
                </a:solidFill>
                <a:effectLst>
                  <a:outerShdw dist="38096" dir="2700000">
                    <a:srgbClr val="000000"/>
                  </a:outerShdw>
                </a:effectLst>
              </a:rPr>
              <a:t>3. Wales</a:t>
            </a:r>
          </a:p>
          <a:p>
            <a:pPr lvl="0">
              <a:spcBef>
                <a:spcPts val="700"/>
              </a:spcBef>
              <a:buSzPct val="100000"/>
              <a:buFont typeface="Wingdings" pitchFamily="2" charset="2"/>
              <a:buChar char="ü"/>
            </a:pPr>
            <a:r>
              <a:rPr lang="cs-CZ" sz="5400" dirty="0">
                <a:solidFill>
                  <a:srgbClr val="403152"/>
                </a:solidFill>
                <a:effectLst>
                  <a:outerShdw dist="38096" dir="2700000">
                    <a:srgbClr val="000000"/>
                  </a:outerShdw>
                </a:effectLst>
              </a:rPr>
              <a:t>4. </a:t>
            </a:r>
            <a:r>
              <a:rPr lang="cs-CZ" sz="5400" dirty="0" err="1" smtClean="0">
                <a:solidFill>
                  <a:srgbClr val="403152"/>
                </a:solidFill>
                <a:effectLst>
                  <a:outerShdw dist="38096" dir="2700000">
                    <a:srgbClr val="000000"/>
                  </a:outerShdw>
                </a:effectLst>
              </a:rPr>
              <a:t>Northern</a:t>
            </a:r>
            <a:r>
              <a:rPr lang="cs-CZ" sz="5400" dirty="0" smtClean="0">
                <a:solidFill>
                  <a:srgbClr val="403152"/>
                </a:solidFill>
                <a:effectLst>
                  <a:outerShdw dist="38096" dir="2700000">
                    <a:srgbClr val="000000"/>
                  </a:outerShdw>
                </a:effectLst>
              </a:rPr>
              <a:t> </a:t>
            </a:r>
            <a:r>
              <a:rPr lang="cs-CZ" sz="5400" dirty="0" err="1">
                <a:solidFill>
                  <a:srgbClr val="403152"/>
                </a:solidFill>
                <a:effectLst>
                  <a:outerShdw dist="38096" dir="2700000">
                    <a:srgbClr val="000000"/>
                  </a:outerShdw>
                </a:effectLst>
              </a:rPr>
              <a:t>Ireland</a:t>
            </a:r>
            <a:r>
              <a:rPr lang="cs-CZ" sz="5400" dirty="0">
                <a:solidFill>
                  <a:srgbClr val="403152"/>
                </a:solidFill>
                <a:effectLst>
                  <a:outerShdw dist="38096" dir="2700000">
                    <a:srgbClr val="000000"/>
                  </a:outerShdw>
                </a:effectLst>
              </a:rPr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778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US" u="sng" dirty="0" smtClean="0">
                <a:latin typeface="Algerian" pitchFamily="82" charset="0"/>
              </a:rPr>
              <a:t>The map</a:t>
            </a:r>
            <a:endParaRPr lang="cs-CZ" u="sng" dirty="0">
              <a:latin typeface="Algerian" pitchFamily="82" charset="0"/>
            </a:endParaRPr>
          </a:p>
        </p:txBody>
      </p:sp>
      <p:pic>
        <p:nvPicPr>
          <p:cNvPr id="3074" name="Picture 2" descr="C:\Users\ZS SLOVAN\Desktop\mapa Británie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026024"/>
            <a:ext cx="4089837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48264" y="119675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lgerian" pitchFamily="82" charset="0"/>
              </a:rPr>
              <a:t>Scotland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953" y="1719972"/>
            <a:ext cx="3506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latin typeface="Algerian" pitchFamily="82" charset="0"/>
              </a:rPr>
              <a:t>Northern Ireland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70556" y="3611296"/>
            <a:ext cx="17716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latin typeface="Algerian" pitchFamily="82" charset="0"/>
              </a:rPr>
              <a:t>England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4530" y="4607550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latin typeface="Algerian" pitchFamily="82" charset="0"/>
              </a:rPr>
              <a:t>Wales</a:t>
            </a:r>
            <a:endParaRPr lang="cs-CZ" sz="2800" dirty="0">
              <a:latin typeface="Algerian" pitchFamily="82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4932040" y="1719972"/>
            <a:ext cx="2520280" cy="62890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796136" y="4136886"/>
            <a:ext cx="2016224" cy="73227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115616" y="2348880"/>
            <a:ext cx="2952328" cy="126478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7" idx="3"/>
          </p:cNvCxnSpPr>
          <p:nvPr/>
        </p:nvCxnSpPr>
        <p:spPr>
          <a:xfrm>
            <a:off x="1704198" y="4869160"/>
            <a:ext cx="3227842" cy="14401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747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>
            <a:noAutofit/>
          </a:bodyPr>
          <a:lstStyle/>
          <a:p>
            <a:r>
              <a:rPr lang="cs-CZ" sz="5400" u="sng" dirty="0">
                <a:solidFill>
                  <a:srgbClr val="FF0000"/>
                </a:solidFill>
                <a:latin typeface="Bodoni MT Black" pitchFamily="18" charset="0"/>
              </a:rPr>
              <a:t>CAPITAL CITIES</a:t>
            </a:r>
            <a:endParaRPr lang="cs-CZ" sz="5400" dirty="0">
              <a:latin typeface="Bodoni MT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57200" y="6358681"/>
            <a:ext cx="8229600" cy="166662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TextovéPole 8"/>
          <p:cNvSpPr txBox="1"/>
          <p:nvPr/>
        </p:nvSpPr>
        <p:spPr>
          <a:xfrm>
            <a:off x="251524" y="1257985"/>
            <a:ext cx="3456386" cy="7694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 dirty="0" err="1">
                <a:solidFill>
                  <a:srgbClr val="000000"/>
                </a:solidFill>
                <a:uFillTx/>
                <a:latin typeface="Algerian" pitchFamily="82"/>
              </a:rPr>
              <a:t>England</a:t>
            </a:r>
            <a:endParaRPr lang="cs-CZ" sz="4400" b="0" i="0" u="none" strike="noStrike" kern="1200" cap="none" spc="0" baseline="0" dirty="0">
              <a:solidFill>
                <a:srgbClr val="000000"/>
              </a:solidFill>
              <a:uFillTx/>
              <a:latin typeface="Algerian" pitchFamily="82"/>
            </a:endParaRPr>
          </a:p>
        </p:txBody>
      </p:sp>
      <p:sp>
        <p:nvSpPr>
          <p:cNvPr id="5" name="TextovéPole 9"/>
          <p:cNvSpPr txBox="1"/>
          <p:nvPr/>
        </p:nvSpPr>
        <p:spPr>
          <a:xfrm>
            <a:off x="251789" y="2611407"/>
            <a:ext cx="2920995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 dirty="0">
                <a:solidFill>
                  <a:srgbClr val="000000"/>
                </a:solidFill>
                <a:uFillTx/>
                <a:latin typeface="Algerian" pitchFamily="82"/>
              </a:rPr>
              <a:t>Scotland</a:t>
            </a:r>
          </a:p>
        </p:txBody>
      </p:sp>
      <p:sp>
        <p:nvSpPr>
          <p:cNvPr id="6" name="TextovéPole 10"/>
          <p:cNvSpPr txBox="1"/>
          <p:nvPr/>
        </p:nvSpPr>
        <p:spPr>
          <a:xfrm>
            <a:off x="251524" y="4077071"/>
            <a:ext cx="2029721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 dirty="0">
                <a:solidFill>
                  <a:srgbClr val="000000"/>
                </a:solidFill>
                <a:uFillTx/>
                <a:latin typeface="Algerian" pitchFamily="82"/>
              </a:rPr>
              <a:t>Wales</a:t>
            </a:r>
          </a:p>
        </p:txBody>
      </p:sp>
      <p:sp>
        <p:nvSpPr>
          <p:cNvPr id="7" name="TextovéPole 11"/>
          <p:cNvSpPr txBox="1"/>
          <p:nvPr/>
        </p:nvSpPr>
        <p:spPr>
          <a:xfrm>
            <a:off x="247153" y="5589242"/>
            <a:ext cx="5404039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 dirty="0" err="1">
                <a:solidFill>
                  <a:srgbClr val="000000"/>
                </a:solidFill>
                <a:uFillTx/>
                <a:latin typeface="Algerian" pitchFamily="82"/>
              </a:rPr>
              <a:t>Northern</a:t>
            </a:r>
            <a:r>
              <a:rPr lang="cs-CZ" sz="4400" b="0" i="0" u="none" strike="noStrike" kern="1200" cap="none" spc="0" baseline="0" dirty="0">
                <a:solidFill>
                  <a:srgbClr val="000000"/>
                </a:solidFill>
                <a:uFillTx/>
                <a:latin typeface="Algerian" pitchFamily="82"/>
              </a:rPr>
              <a:t> </a:t>
            </a:r>
            <a:r>
              <a:rPr lang="cs-CZ" sz="4400" b="0" i="0" u="none" strike="noStrike" kern="1200" cap="none" spc="0" baseline="0" dirty="0" err="1">
                <a:solidFill>
                  <a:srgbClr val="000000"/>
                </a:solidFill>
                <a:uFillTx/>
                <a:latin typeface="Algerian" pitchFamily="82"/>
              </a:rPr>
              <a:t>Ireland</a:t>
            </a:r>
            <a:endParaRPr lang="cs-CZ" sz="4400" b="0" i="0" u="none" strike="noStrike" kern="1200" cap="none" spc="0" baseline="0" dirty="0">
              <a:solidFill>
                <a:srgbClr val="000000"/>
              </a:solidFill>
              <a:uFillTx/>
              <a:latin typeface="Algerian" pitchFamily="82"/>
            </a:endParaRPr>
          </a:p>
        </p:txBody>
      </p:sp>
      <p:sp>
        <p:nvSpPr>
          <p:cNvPr id="8" name="TextovéPole 12"/>
          <p:cNvSpPr txBox="1"/>
          <p:nvPr/>
        </p:nvSpPr>
        <p:spPr>
          <a:xfrm>
            <a:off x="3874111" y="1247607"/>
            <a:ext cx="3554181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 dirty="0">
                <a:solidFill>
                  <a:srgbClr val="000000"/>
                </a:solidFill>
                <a:uFillTx/>
                <a:latin typeface="Castellar" pitchFamily="18"/>
              </a:rPr>
              <a:t>- London</a:t>
            </a:r>
          </a:p>
        </p:txBody>
      </p:sp>
      <p:sp>
        <p:nvSpPr>
          <p:cNvPr id="9" name="TextovéPole 13"/>
          <p:cNvSpPr txBox="1"/>
          <p:nvPr/>
        </p:nvSpPr>
        <p:spPr>
          <a:xfrm>
            <a:off x="4080281" y="2689387"/>
            <a:ext cx="4522393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 dirty="0">
                <a:solidFill>
                  <a:srgbClr val="000000"/>
                </a:solidFill>
                <a:uFillTx/>
                <a:latin typeface="Castellar" pitchFamily="18"/>
              </a:rPr>
              <a:t>- Edinburgh</a:t>
            </a:r>
          </a:p>
        </p:txBody>
      </p:sp>
      <p:sp>
        <p:nvSpPr>
          <p:cNvPr id="10" name="TextovéPole 14"/>
          <p:cNvSpPr txBox="1"/>
          <p:nvPr/>
        </p:nvSpPr>
        <p:spPr>
          <a:xfrm>
            <a:off x="3955063" y="3933053"/>
            <a:ext cx="3392277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 dirty="0">
                <a:solidFill>
                  <a:srgbClr val="000000"/>
                </a:solidFill>
                <a:uFillTx/>
                <a:latin typeface="Castellar" pitchFamily="18"/>
              </a:rPr>
              <a:t>- </a:t>
            </a:r>
            <a:r>
              <a:rPr lang="cs-CZ" sz="4400" b="0" i="0" u="none" strike="noStrike" kern="1200" cap="none" spc="0" baseline="0" dirty="0" err="1">
                <a:solidFill>
                  <a:srgbClr val="000000"/>
                </a:solidFill>
                <a:uFillTx/>
                <a:latin typeface="Castellar" pitchFamily="18"/>
              </a:rPr>
              <a:t>Cardiff</a:t>
            </a:r>
            <a:endParaRPr lang="cs-CZ" sz="4400" b="0" i="0" u="none" strike="noStrike" kern="1200" cap="none" spc="0" baseline="0" dirty="0">
              <a:solidFill>
                <a:srgbClr val="000000"/>
              </a:solidFill>
              <a:uFillTx/>
              <a:latin typeface="Castellar" pitchFamily="18"/>
            </a:endParaRPr>
          </a:p>
        </p:txBody>
      </p:sp>
      <p:sp>
        <p:nvSpPr>
          <p:cNvPr id="11" name="TextovéPole 15"/>
          <p:cNvSpPr txBox="1"/>
          <p:nvPr/>
        </p:nvSpPr>
        <p:spPr>
          <a:xfrm>
            <a:off x="5651202" y="5579293"/>
            <a:ext cx="3195873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 dirty="0">
                <a:solidFill>
                  <a:srgbClr val="000000"/>
                </a:solidFill>
                <a:uFillTx/>
                <a:latin typeface="Castellar" pitchFamily="18"/>
              </a:rPr>
              <a:t>- Belfast</a:t>
            </a:r>
          </a:p>
        </p:txBody>
      </p:sp>
    </p:spTree>
    <p:extLst>
      <p:ext uri="{BB962C8B-B14F-4D97-AF65-F5344CB8AC3E}">
        <p14:creationId xmlns:p14="http://schemas.microsoft.com/office/powerpoint/2010/main" val="3719682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/>
          </a:bodyPr>
          <a:lstStyle/>
          <a:p>
            <a:r>
              <a:rPr lang="en-US" sz="4800" dirty="0" smtClean="0">
                <a:latin typeface="Aharoni" pitchFamily="2" charset="-79"/>
                <a:cs typeface="Aharoni" pitchFamily="2" charset="-79"/>
              </a:rPr>
              <a:t>The flags</a:t>
            </a:r>
            <a:endParaRPr lang="cs-CZ" sz="48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dirty="0" smtClean="0">
                <a:latin typeface="Algerian" pitchFamily="82" charset="0"/>
              </a:rPr>
              <a:t>England</a:t>
            </a:r>
          </a:p>
          <a:p>
            <a:pPr>
              <a:buFont typeface="Wingdings" pitchFamily="2" charset="2"/>
              <a:buChar char="Ø"/>
            </a:pPr>
            <a:endParaRPr lang="en-US" dirty="0" smtClean="0">
              <a:latin typeface="Algerian" pitchFamily="82" charset="0"/>
            </a:endParaRPr>
          </a:p>
          <a:p>
            <a:pPr>
              <a:buFont typeface="Wingdings" pitchFamily="2" charset="2"/>
              <a:buChar char="Ø"/>
            </a:pPr>
            <a:r>
              <a:rPr lang="en-US" dirty="0" smtClean="0">
                <a:latin typeface="Algerian" pitchFamily="82" charset="0"/>
              </a:rPr>
              <a:t>Scotland</a:t>
            </a:r>
          </a:p>
          <a:p>
            <a:pPr>
              <a:buFont typeface="Wingdings" pitchFamily="2" charset="2"/>
              <a:buChar char="Ø"/>
            </a:pPr>
            <a:endParaRPr lang="en-US" dirty="0" smtClean="0">
              <a:latin typeface="Algerian" pitchFamily="82" charset="0"/>
            </a:endParaRPr>
          </a:p>
          <a:p>
            <a:pPr>
              <a:buFont typeface="Wingdings" pitchFamily="2" charset="2"/>
              <a:buChar char="Ø"/>
            </a:pPr>
            <a:r>
              <a:rPr lang="en-US" dirty="0" smtClean="0">
                <a:latin typeface="Algerian" pitchFamily="82" charset="0"/>
              </a:rPr>
              <a:t>Wales</a:t>
            </a:r>
          </a:p>
          <a:p>
            <a:pPr>
              <a:buFont typeface="Wingdings" pitchFamily="2" charset="2"/>
              <a:buChar char="Ø"/>
            </a:pPr>
            <a:endParaRPr lang="en-US" dirty="0" smtClean="0">
              <a:latin typeface="Algerian" pitchFamily="82" charset="0"/>
            </a:endParaRPr>
          </a:p>
          <a:p>
            <a:pPr>
              <a:buFont typeface="Wingdings" pitchFamily="2" charset="2"/>
              <a:buChar char="Ø"/>
            </a:pPr>
            <a:r>
              <a:rPr lang="en-US" dirty="0" smtClean="0">
                <a:latin typeface="Algerian" pitchFamily="82" charset="0"/>
              </a:rPr>
              <a:t>Northern Ireland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248869"/>
            <a:ext cx="2016224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64904"/>
            <a:ext cx="2016224" cy="1080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89040"/>
            <a:ext cx="2034902" cy="1128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484" y="4917182"/>
            <a:ext cx="2016224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7698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Great </a:t>
            </a:r>
            <a:r>
              <a:rPr lang="cs-CZ" sz="3600" dirty="0" err="1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Britain</a:t>
            </a:r>
            <a:r>
              <a:rPr lang="cs-CZ" sz="3600" dirty="0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dirty="0" err="1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r>
              <a:rPr lang="cs-CZ" sz="3600" dirty="0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 a </a:t>
            </a:r>
            <a:r>
              <a:rPr lang="cs-CZ" sz="3600" dirty="0" err="1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constitutional</a:t>
            </a:r>
            <a:r>
              <a:rPr lang="cs-CZ" sz="3600" dirty="0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 monarchy </a:t>
            </a:r>
            <a:r>
              <a:rPr lang="cs-CZ" sz="3600" dirty="0" err="1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with</a:t>
            </a:r>
            <a:r>
              <a:rPr lang="cs-CZ" sz="3600" dirty="0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dirty="0" err="1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the</a:t>
            </a:r>
            <a:r>
              <a:rPr lang="cs-CZ" sz="3600" dirty="0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dirty="0" err="1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queen</a:t>
            </a:r>
            <a:r>
              <a:rPr lang="cs-CZ" sz="3600" dirty="0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 as </a:t>
            </a:r>
            <a:r>
              <a:rPr lang="cs-CZ" sz="3600" u="sng" dirty="0" err="1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the</a:t>
            </a:r>
            <a:r>
              <a:rPr lang="cs-CZ" sz="3600" u="sng" dirty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u="sng" dirty="0" err="1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head</a:t>
            </a:r>
            <a:r>
              <a:rPr lang="cs-CZ" sz="3600" u="sng" dirty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u="sng" dirty="0" err="1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of</a:t>
            </a:r>
            <a:r>
              <a:rPr lang="cs-CZ" sz="3600" u="sng" dirty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u="sng" dirty="0" err="1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state</a:t>
            </a:r>
            <a:r>
              <a:rPr lang="cs-CZ" sz="3600" u="sng" dirty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Elizabeth II.</a:t>
            </a:r>
            <a:endParaRPr lang="cs-CZ" u="sng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712968" cy="5141168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pPr>
              <a:spcBef>
                <a:spcPts val="0"/>
              </a:spcBef>
              <a:buFont typeface="Wingdings" pitchFamily="2" charset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  <a:cs typeface="Aharoni" pitchFamily="2" charset="-79"/>
              </a:rPr>
              <a:t>Velká Británie je konstituční monarchií v čele s královnou Alžbětou II.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  <a:cs typeface="Aharoni" pitchFamily="2" charset="-79"/>
            </a:endParaRPr>
          </a:p>
          <a:p>
            <a:pPr marL="0" indent="0"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  <p:pic>
        <p:nvPicPr>
          <p:cNvPr id="5122" name="Picture 2" descr="C:\Users\ZS SLOVAN\Desktop\MC900430331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96952"/>
            <a:ext cx="3744416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0956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Complete:</a:t>
            </a:r>
            <a:endParaRPr lang="cs-CZ" u="sng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dirty="0" smtClean="0"/>
              <a:t>The capital city of Great Britain is ________.</a:t>
            </a:r>
          </a:p>
          <a:p>
            <a:pPr>
              <a:buFont typeface="Wingdings" pitchFamily="2" charset="2"/>
              <a:buChar char="Ø"/>
            </a:pPr>
            <a:r>
              <a:rPr lang="en-US" dirty="0" smtClean="0"/>
              <a:t>The capital city of Scotland is ________.</a:t>
            </a:r>
          </a:p>
          <a:p>
            <a:pPr>
              <a:buFont typeface="Wingdings" pitchFamily="2" charset="2"/>
              <a:buChar char="Ø"/>
            </a:pPr>
            <a:r>
              <a:rPr lang="en-US" dirty="0" smtClean="0"/>
              <a:t>The UK has got ______countries.</a:t>
            </a:r>
          </a:p>
          <a:p>
            <a:pPr>
              <a:buFont typeface="Wingdings" pitchFamily="2" charset="2"/>
              <a:buChar char="Ø"/>
            </a:pPr>
            <a:r>
              <a:rPr lang="en-US" dirty="0" smtClean="0"/>
              <a:t>The United _______ of Great Britain and Northern ________</a:t>
            </a:r>
          </a:p>
          <a:p>
            <a:pPr>
              <a:buFont typeface="Wingdings" pitchFamily="2" charset="2"/>
              <a:buChar char="Ø"/>
            </a:pPr>
            <a:r>
              <a:rPr lang="en-US" dirty="0" smtClean="0"/>
              <a:t>The capital city of England is _______.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585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     </a:t>
            </a:r>
            <a:r>
              <a:rPr lang="en-US" u="sng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Answer:</a:t>
            </a:r>
            <a:endParaRPr lang="cs-CZ" u="sng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2376264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7933" y="1641761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Is it a flag of England?</a:t>
            </a:r>
            <a:endParaRPr lang="cs-CZ" sz="3200" dirty="0"/>
          </a:p>
        </p:txBody>
      </p:sp>
      <p:sp>
        <p:nvSpPr>
          <p:cNvPr id="5" name="Veselý obličej 4"/>
          <p:cNvSpPr/>
          <p:nvPr/>
        </p:nvSpPr>
        <p:spPr>
          <a:xfrm>
            <a:off x="45070" y="1661772"/>
            <a:ext cx="433232" cy="46176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86085"/>
            <a:ext cx="2599109" cy="1367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46336" y="3429150"/>
            <a:ext cx="35876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Is it a flag of Britain?</a:t>
            </a:r>
            <a:endParaRPr lang="cs-CZ" sz="3200" dirty="0"/>
          </a:p>
        </p:txBody>
      </p:sp>
      <p:sp>
        <p:nvSpPr>
          <p:cNvPr id="7" name="Veselý obličej 6"/>
          <p:cNvSpPr/>
          <p:nvPr/>
        </p:nvSpPr>
        <p:spPr>
          <a:xfrm>
            <a:off x="261687" y="3512411"/>
            <a:ext cx="42215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013176"/>
            <a:ext cx="1606851" cy="15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134658" y="5256791"/>
            <a:ext cx="3325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Is she Elizabeth II.?</a:t>
            </a:r>
            <a:endParaRPr lang="cs-CZ" sz="3200" dirty="0"/>
          </a:p>
        </p:txBody>
      </p:sp>
      <p:sp>
        <p:nvSpPr>
          <p:cNvPr id="9" name="Veselý obličej 8"/>
          <p:cNvSpPr/>
          <p:nvPr/>
        </p:nvSpPr>
        <p:spPr>
          <a:xfrm>
            <a:off x="517736" y="5320578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1524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>
                <a:solidFill>
                  <a:srgbClr val="FF0000"/>
                </a:solidFill>
              </a:rPr>
              <a:t>Check your answers: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dirty="0"/>
              <a:t>The capital city of Great Britain is </a:t>
            </a:r>
            <a:r>
              <a:rPr lang="en-US" u="sng" dirty="0" smtClean="0"/>
              <a:t>LONDON</a:t>
            </a:r>
            <a:r>
              <a:rPr lang="en-US" dirty="0" smtClean="0"/>
              <a:t>.</a:t>
            </a:r>
            <a:endParaRPr lang="en-US" dirty="0"/>
          </a:p>
          <a:p>
            <a:pPr>
              <a:buFont typeface="Wingdings" pitchFamily="2" charset="2"/>
              <a:buChar char="Ø"/>
            </a:pPr>
            <a:r>
              <a:rPr lang="en-US" dirty="0"/>
              <a:t>The capital city of Scotland </a:t>
            </a:r>
            <a:r>
              <a:rPr lang="en-US" dirty="0" smtClean="0"/>
              <a:t>is </a:t>
            </a:r>
            <a:r>
              <a:rPr lang="en-US" u="sng" dirty="0" smtClean="0"/>
              <a:t>EDINBURGH</a:t>
            </a:r>
            <a:r>
              <a:rPr lang="en-US" dirty="0" smtClean="0"/>
              <a:t>.</a:t>
            </a:r>
            <a:endParaRPr lang="en-US" dirty="0"/>
          </a:p>
          <a:p>
            <a:pPr>
              <a:buFont typeface="Wingdings" pitchFamily="2" charset="2"/>
              <a:buChar char="Ø"/>
            </a:pPr>
            <a:r>
              <a:rPr lang="en-US" dirty="0"/>
              <a:t>The UK has got </a:t>
            </a:r>
            <a:r>
              <a:rPr lang="en-US" u="sng" dirty="0" smtClean="0"/>
              <a:t>FOUR</a:t>
            </a:r>
            <a:r>
              <a:rPr lang="en-US" dirty="0" smtClean="0"/>
              <a:t> countries</a:t>
            </a:r>
            <a:r>
              <a:rPr lang="en-US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The United </a:t>
            </a:r>
            <a:r>
              <a:rPr lang="en-US" u="sng" dirty="0" smtClean="0"/>
              <a:t>KINGDOM</a:t>
            </a:r>
            <a:r>
              <a:rPr lang="en-US" dirty="0" smtClean="0"/>
              <a:t> </a:t>
            </a:r>
            <a:r>
              <a:rPr lang="en-US" dirty="0"/>
              <a:t>of Great Britain and Northern </a:t>
            </a:r>
            <a:r>
              <a:rPr lang="en-US" u="sng" dirty="0" smtClean="0"/>
              <a:t>IRELAND</a:t>
            </a:r>
            <a:r>
              <a:rPr lang="en-US" dirty="0" smtClean="0"/>
              <a:t>.</a:t>
            </a:r>
            <a:endParaRPr lang="en-US" dirty="0"/>
          </a:p>
          <a:p>
            <a:pPr>
              <a:buFont typeface="Wingdings" pitchFamily="2" charset="2"/>
              <a:buChar char="Ø"/>
            </a:pPr>
            <a:r>
              <a:rPr lang="en-US" dirty="0"/>
              <a:t>The capital city of England is </a:t>
            </a:r>
            <a:r>
              <a:rPr lang="en-US" u="sng" dirty="0" smtClean="0"/>
              <a:t>LONDON.</a:t>
            </a:r>
            <a:endParaRPr lang="en-US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845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Fotografie a kliparty </a:t>
            </a:r>
            <a:r>
              <a:rPr lang="cs-CZ" sz="2800" dirty="0" smtClean="0">
                <a:hlinkClick r:id="rId2"/>
              </a:rPr>
              <a:t>http://www.office.microsoft.com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56984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</TotalTime>
  <Words>353</Words>
  <Application>Microsoft Office PowerPoint</Application>
  <PresentationFormat>Předvádění na obrazovce (4:3)</PresentationFormat>
  <Paragraphs>81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Great Britain</vt:lpstr>
      <vt:lpstr>The United Kingdom of Great Britain and Northern Ireland</vt:lpstr>
      <vt:lpstr>The UK has got four countries:</vt:lpstr>
      <vt:lpstr>The map</vt:lpstr>
      <vt:lpstr>CAPITAL CITIES</vt:lpstr>
      <vt:lpstr>The flags</vt:lpstr>
      <vt:lpstr>Great Britain is a constitutional monarchy with the queen as the head of state Elizabeth II.</vt:lpstr>
      <vt:lpstr>Complete:</vt:lpstr>
      <vt:lpstr>       Answer:</vt:lpstr>
      <vt:lpstr>Check your answers: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/>
  <cp:lastModifiedBy>ZS SLOVAN</cp:lastModifiedBy>
  <cp:revision>23</cp:revision>
  <dcterms:created xsi:type="dcterms:W3CDTF">2011-10-14T09:00:52Z</dcterms:created>
  <dcterms:modified xsi:type="dcterms:W3CDTF">2012-05-09T16:11:29Z</dcterms:modified>
</cp:coreProperties>
</file>