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119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717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3899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65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2345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932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4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5736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761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429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4820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A10180-F17C-48CC-8226-3B7AD717F00C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37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476673"/>
            <a:ext cx="6480720" cy="1224136"/>
          </a:xfrm>
        </p:spPr>
        <p:txBody>
          <a:bodyPr/>
          <a:lstStyle/>
          <a:p>
            <a:r>
              <a:rPr lang="en-US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628800"/>
            <a:ext cx="7776864" cy="4968552"/>
          </a:xfrm>
        </p:spPr>
        <p:txBody>
          <a:bodyPr>
            <a:normAutofit lnSpcReduction="10000"/>
          </a:bodyPr>
          <a:lstStyle/>
          <a:p>
            <a:pPr lvl="0">
              <a:spcBef>
                <a:spcPts val="0"/>
              </a:spcBef>
            </a:pPr>
            <a:r>
              <a:rPr lang="cs-CZ" sz="18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lvl="0">
              <a:spcBef>
                <a:spcPts val="0"/>
              </a:spcBef>
            </a:pPr>
            <a:r>
              <a:rPr lang="cs-CZ" sz="18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lvl="0">
              <a:spcBef>
                <a:spcPts val="0"/>
              </a:spcBef>
            </a:pPr>
            <a:endParaRPr lang="cs-CZ" sz="1800" b="1" dirty="0">
              <a:solidFill>
                <a:srgbClr val="00B050"/>
              </a:solidFill>
            </a:endParaRPr>
          </a:p>
          <a:p>
            <a:pPr lvl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projekt v rámci vzdělávacího programu</a:t>
            </a:r>
          </a:p>
          <a:p>
            <a:pPr lvl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VZDĚLÁNÍ PRO KONKURENCESCHOPNOST</a:t>
            </a: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ŠABLONA ČÍSLO: III/2</a:t>
            </a:r>
          </a:p>
          <a:p>
            <a:pPr lvl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NÁZEV:  INOVACE A ZKVALITNĚNÍ VÝUKY PROSTŘEDNICTVÍM ICT</a:t>
            </a: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PŘEDMĚT: </a:t>
            </a:r>
            <a:r>
              <a:rPr lang="cs-CZ" sz="1800" dirty="0" smtClean="0">
                <a:solidFill>
                  <a:prstClr val="black"/>
                </a:solidFill>
              </a:rPr>
              <a:t>Anglický jazyk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ROČNÍK</a:t>
            </a:r>
            <a:r>
              <a:rPr lang="cs-CZ" sz="1800" dirty="0" smtClean="0">
                <a:solidFill>
                  <a:prstClr val="black"/>
                </a:solidFill>
              </a:rPr>
              <a:t>: VI.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TÉMA</a:t>
            </a:r>
            <a:r>
              <a:rPr lang="cs-CZ" sz="1800" dirty="0" smtClean="0">
                <a:solidFill>
                  <a:prstClr val="black"/>
                </a:solidFill>
              </a:rPr>
              <a:t>: </a:t>
            </a:r>
            <a:r>
              <a:rPr lang="en-US" sz="1800" dirty="0" smtClean="0">
                <a:solidFill>
                  <a:prstClr val="black"/>
                </a:solidFill>
              </a:rPr>
              <a:t>Have got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AUTOR</a:t>
            </a:r>
            <a:r>
              <a:rPr lang="cs-CZ" sz="1800" dirty="0" smtClean="0">
                <a:solidFill>
                  <a:prstClr val="black"/>
                </a:solidFill>
              </a:rPr>
              <a:t>: Mgr. Hana Stavinohová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DATUM VYTVOŘENÍ</a:t>
            </a:r>
            <a:r>
              <a:rPr lang="cs-CZ" sz="1800" dirty="0" smtClean="0">
                <a:solidFill>
                  <a:prstClr val="black"/>
                </a:solidFill>
              </a:rPr>
              <a:t>: 10. 1. 2012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>
              <a:spcBef>
                <a:spcPts val="0"/>
              </a:spcBef>
            </a:pPr>
            <a:r>
              <a:rPr lang="cs-CZ" sz="2800" b="1" smtClean="0">
                <a:solidFill>
                  <a:srgbClr val="C00000"/>
                </a:solidFill>
              </a:rPr>
              <a:t>VY_32_INOVACE_15_HS</a:t>
            </a:r>
            <a:endParaRPr lang="cs-CZ" sz="2800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60648"/>
            <a:ext cx="48245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209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1008111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340768"/>
            <a:ext cx="8208912" cy="5112568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2800" dirty="0">
                <a:solidFill>
                  <a:schemeClr val="tx1"/>
                </a:solidFill>
              </a:rPr>
              <a:t>Prezentace vytvořena jako doplněk k učivu 6</a:t>
            </a:r>
            <a:r>
              <a:rPr lang="cs-CZ" sz="2800" dirty="0" smtClean="0">
                <a:solidFill>
                  <a:schemeClr val="tx1"/>
                </a:solidFill>
              </a:rPr>
              <a:t>. ročníku „</a:t>
            </a:r>
            <a:r>
              <a:rPr lang="cs-CZ" sz="2800" dirty="0" err="1" smtClean="0">
                <a:solidFill>
                  <a:schemeClr val="tx1"/>
                </a:solidFill>
              </a:rPr>
              <a:t>have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got</a:t>
            </a:r>
            <a:r>
              <a:rPr lang="cs-CZ" sz="2800" dirty="0" smtClean="0">
                <a:solidFill>
                  <a:schemeClr val="tx1"/>
                </a:solidFill>
              </a:rPr>
              <a:t>“. Žáci se seznámí jak se tvoří kladná věta, zápor, otázka a krátká odpověď. Procvičí si teorii na příkladech.</a:t>
            </a:r>
          </a:p>
          <a:p>
            <a:pPr algn="l"/>
            <a:endParaRPr lang="cs-CZ" sz="2800" dirty="0">
              <a:solidFill>
                <a:schemeClr val="tx1"/>
              </a:solidFill>
            </a:endParaRP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2800" u="sng" dirty="0" smtClean="0">
                <a:solidFill>
                  <a:schemeClr val="tx1"/>
                </a:solidFill>
              </a:rPr>
              <a:t>Pilotáž: </a:t>
            </a:r>
            <a:r>
              <a:rPr lang="cs-CZ" sz="2800" dirty="0" smtClean="0">
                <a:solidFill>
                  <a:schemeClr val="tx1"/>
                </a:solidFill>
              </a:rPr>
              <a:t>Prezentace byla pilotována v 6.D.</a:t>
            </a:r>
            <a:r>
              <a:rPr lang="cs-CZ" sz="2800" dirty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Žáci si upevnili pravidla  a doplnili vědomosti k učivu „</a:t>
            </a:r>
            <a:r>
              <a:rPr lang="cs-CZ" sz="2800" dirty="0" err="1" smtClean="0">
                <a:solidFill>
                  <a:schemeClr val="tx1"/>
                </a:solidFill>
              </a:rPr>
              <a:t>have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got</a:t>
            </a:r>
            <a:r>
              <a:rPr lang="cs-CZ" sz="2800" dirty="0" smtClean="0">
                <a:solidFill>
                  <a:schemeClr val="tx1"/>
                </a:solidFill>
              </a:rPr>
              <a:t>“. Ocenili možnost  vracet se některým stránkám.</a:t>
            </a:r>
          </a:p>
        </p:txBody>
      </p:sp>
    </p:spTree>
    <p:extLst>
      <p:ext uri="{BB962C8B-B14F-4D97-AF65-F5344CB8AC3E}">
        <p14:creationId xmlns:p14="http://schemas.microsoft.com/office/powerpoint/2010/main" val="4028141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r>
              <a:rPr lang="cs-CZ" u="sng" dirty="0" smtClean="0">
                <a:solidFill>
                  <a:schemeClr val="accent6">
                    <a:lumMod val="50000"/>
                  </a:schemeClr>
                </a:solidFill>
              </a:rPr>
              <a:t>HAVE GOT</a:t>
            </a:r>
            <a:r>
              <a:rPr lang="en-US" u="sng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u="sng" dirty="0" smtClean="0">
                <a:solidFill>
                  <a:schemeClr val="accent6">
                    <a:lumMod val="50000"/>
                  </a:schemeClr>
                </a:solidFill>
              </a:rPr>
              <a:t>(mít)</a:t>
            </a:r>
            <a:endParaRPr lang="cs-CZ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836712"/>
            <a:ext cx="8229600" cy="576064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u="sng" dirty="0" smtClean="0"/>
              <a:t>K</a:t>
            </a:r>
            <a:r>
              <a:rPr lang="cs-CZ" u="sng" dirty="0" smtClean="0"/>
              <a:t>ladná věta (</a:t>
            </a:r>
            <a:r>
              <a:rPr lang="cs-CZ" u="sng" dirty="0" err="1" smtClean="0"/>
              <a:t>affirmative</a:t>
            </a:r>
            <a:r>
              <a:rPr lang="cs-CZ" u="sng" dirty="0" smtClean="0"/>
              <a:t>)</a:t>
            </a:r>
            <a:endParaRPr lang="en-US" u="sng" dirty="0" smtClean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en-US" dirty="0" smtClean="0"/>
              <a:t> </a:t>
            </a:r>
            <a:r>
              <a:rPr lang="cs-CZ" dirty="0" smtClean="0"/>
              <a:t> </a:t>
            </a:r>
            <a:r>
              <a:rPr lang="cs-CZ" sz="2000" dirty="0" smtClean="0"/>
              <a:t>long </a:t>
            </a:r>
            <a:r>
              <a:rPr lang="cs-CZ" sz="2000" dirty="0" err="1" smtClean="0"/>
              <a:t>form</a:t>
            </a:r>
            <a:r>
              <a:rPr lang="cs-CZ" sz="2000" dirty="0" smtClean="0"/>
              <a:t>                             </a:t>
            </a:r>
            <a:r>
              <a:rPr lang="en-US" sz="2000" dirty="0" smtClean="0"/>
              <a:t>     </a:t>
            </a:r>
            <a:r>
              <a:rPr lang="cs-CZ" sz="2000" dirty="0" smtClean="0"/>
              <a:t>   </a:t>
            </a:r>
            <a:r>
              <a:rPr lang="cs-CZ" sz="2000" dirty="0" err="1" smtClean="0"/>
              <a:t>short</a:t>
            </a:r>
            <a:r>
              <a:rPr lang="cs-CZ" sz="2000" dirty="0" smtClean="0"/>
              <a:t> </a:t>
            </a:r>
            <a:r>
              <a:rPr lang="cs-CZ" sz="2000" dirty="0" err="1" smtClean="0"/>
              <a:t>form</a:t>
            </a:r>
            <a:r>
              <a:rPr lang="en-US" sz="2000" dirty="0" smtClean="0"/>
              <a:t>                    Czech</a:t>
            </a:r>
          </a:p>
          <a:p>
            <a:pPr marL="0" indent="0">
              <a:buNone/>
            </a:pPr>
            <a:r>
              <a:rPr lang="en-US" dirty="0" smtClean="0"/>
              <a:t>  </a:t>
            </a:r>
            <a:r>
              <a:rPr lang="cs-CZ" dirty="0" smtClean="0"/>
              <a:t>I </a:t>
            </a:r>
            <a:r>
              <a:rPr lang="en-US" dirty="0" smtClean="0"/>
              <a:t>have got                 </a:t>
            </a:r>
            <a:r>
              <a:rPr lang="cs-CZ" dirty="0" smtClean="0"/>
              <a:t>  </a:t>
            </a:r>
            <a:r>
              <a:rPr lang="en-US" dirty="0" smtClean="0"/>
              <a:t> I’ve got</a:t>
            </a:r>
            <a:r>
              <a:rPr lang="cs-CZ" dirty="0" smtClean="0"/>
              <a:t>     </a:t>
            </a:r>
            <a:r>
              <a:rPr lang="en-US" dirty="0" smtClean="0"/>
              <a:t> </a:t>
            </a:r>
            <a:r>
              <a:rPr lang="cs-CZ" dirty="0" smtClean="0"/>
              <a:t>   (mám)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  you have got             </a:t>
            </a:r>
            <a:r>
              <a:rPr lang="cs-CZ" dirty="0" smtClean="0"/>
              <a:t>  </a:t>
            </a:r>
            <a:r>
              <a:rPr lang="en-US" dirty="0" smtClean="0"/>
              <a:t>you’ve got</a:t>
            </a:r>
            <a:r>
              <a:rPr lang="cs-CZ" dirty="0" smtClean="0"/>
              <a:t>   </a:t>
            </a:r>
            <a:r>
              <a:rPr lang="cs-CZ" dirty="0"/>
              <a:t>(</a:t>
            </a:r>
            <a:r>
              <a:rPr lang="cs-CZ" dirty="0" smtClean="0"/>
              <a:t> máš)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  </a:t>
            </a:r>
            <a:r>
              <a:rPr lang="en-US" dirty="0" smtClean="0">
                <a:solidFill>
                  <a:srgbClr val="FF0000"/>
                </a:solidFill>
              </a:rPr>
              <a:t>she</a:t>
            </a:r>
            <a:r>
              <a:rPr lang="en-US" dirty="0" smtClean="0"/>
              <a:t> </a:t>
            </a:r>
            <a:r>
              <a:rPr lang="en-US" dirty="0" smtClean="0">
                <a:solidFill>
                  <a:srgbClr val="FF0000"/>
                </a:solidFill>
              </a:rPr>
              <a:t>has</a:t>
            </a:r>
            <a:r>
              <a:rPr lang="en-US" dirty="0" smtClean="0"/>
              <a:t> got               </a:t>
            </a:r>
            <a:r>
              <a:rPr lang="cs-CZ" dirty="0" smtClean="0"/>
              <a:t>   </a:t>
            </a:r>
            <a:r>
              <a:rPr lang="en-US" dirty="0" smtClean="0">
                <a:solidFill>
                  <a:srgbClr val="FF0000"/>
                </a:solidFill>
              </a:rPr>
              <a:t>she’s</a:t>
            </a:r>
            <a:r>
              <a:rPr lang="en-US" dirty="0" smtClean="0"/>
              <a:t> got</a:t>
            </a:r>
            <a:r>
              <a:rPr lang="cs-CZ" dirty="0" smtClean="0"/>
              <a:t>      (ona má)</a:t>
            </a:r>
            <a:endParaRPr lang="en-US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en-US" dirty="0" smtClean="0">
                <a:solidFill>
                  <a:srgbClr val="FF0000"/>
                </a:solidFill>
              </a:rPr>
              <a:t>he</a:t>
            </a:r>
            <a:r>
              <a:rPr lang="en-US" dirty="0" smtClean="0"/>
              <a:t> </a:t>
            </a:r>
            <a:r>
              <a:rPr lang="en-US" dirty="0" smtClean="0">
                <a:solidFill>
                  <a:srgbClr val="FF0000"/>
                </a:solidFill>
              </a:rPr>
              <a:t>has</a:t>
            </a:r>
            <a:r>
              <a:rPr lang="en-US" dirty="0" smtClean="0"/>
              <a:t> got                </a:t>
            </a:r>
            <a:r>
              <a:rPr lang="cs-CZ" dirty="0" smtClean="0"/>
              <a:t>   </a:t>
            </a:r>
            <a:r>
              <a:rPr lang="en-US" dirty="0" smtClean="0"/>
              <a:t> </a:t>
            </a:r>
            <a:r>
              <a:rPr lang="en-US" dirty="0" smtClean="0">
                <a:solidFill>
                  <a:srgbClr val="FF0000"/>
                </a:solidFill>
              </a:rPr>
              <a:t>he’s</a:t>
            </a:r>
            <a:r>
              <a:rPr lang="en-US" dirty="0" smtClean="0"/>
              <a:t> got</a:t>
            </a:r>
            <a:r>
              <a:rPr lang="cs-CZ" dirty="0" smtClean="0"/>
              <a:t>        (on má)</a:t>
            </a:r>
            <a:endParaRPr lang="en-US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en-US" dirty="0" smtClean="0">
                <a:solidFill>
                  <a:srgbClr val="FF0000"/>
                </a:solidFill>
              </a:rPr>
              <a:t>it has </a:t>
            </a:r>
            <a:r>
              <a:rPr lang="en-US" dirty="0" smtClean="0"/>
              <a:t>got</a:t>
            </a:r>
            <a:r>
              <a:rPr lang="cs-CZ" dirty="0" smtClean="0"/>
              <a:t>                      </a:t>
            </a:r>
            <a:r>
              <a:rPr lang="cs-CZ" dirty="0" err="1" smtClean="0">
                <a:solidFill>
                  <a:srgbClr val="FF0000"/>
                </a:solidFill>
              </a:rPr>
              <a:t>it</a:t>
            </a:r>
            <a:r>
              <a:rPr lang="en-US" dirty="0" smtClean="0">
                <a:solidFill>
                  <a:srgbClr val="FF0000"/>
                </a:solidFill>
              </a:rPr>
              <a:t>’s </a:t>
            </a:r>
            <a:r>
              <a:rPr lang="en-US" dirty="0" smtClean="0"/>
              <a:t>got</a:t>
            </a:r>
            <a:r>
              <a:rPr lang="cs-CZ" dirty="0" smtClean="0"/>
              <a:t>          (to má)</a:t>
            </a:r>
            <a:endParaRPr lang="en-US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en-US" dirty="0" smtClean="0"/>
              <a:t>we have got                </a:t>
            </a:r>
            <a:r>
              <a:rPr lang="cs-CZ" dirty="0" smtClean="0"/>
              <a:t>  </a:t>
            </a:r>
            <a:r>
              <a:rPr lang="en-US" dirty="0" smtClean="0"/>
              <a:t>we’ve got</a:t>
            </a:r>
            <a:r>
              <a:rPr lang="cs-CZ" dirty="0" smtClean="0"/>
              <a:t>     (máme)</a:t>
            </a:r>
            <a:endParaRPr lang="en-US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en-US" dirty="0" smtClean="0"/>
              <a:t>you have got              </a:t>
            </a:r>
            <a:r>
              <a:rPr lang="cs-CZ" dirty="0" smtClean="0"/>
              <a:t>   </a:t>
            </a:r>
            <a:r>
              <a:rPr lang="en-US" dirty="0" smtClean="0"/>
              <a:t>you’ve got</a:t>
            </a:r>
            <a:r>
              <a:rPr lang="cs-CZ" dirty="0" smtClean="0"/>
              <a:t>    (máte)</a:t>
            </a:r>
            <a:endParaRPr lang="en-US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en-US" dirty="0" smtClean="0"/>
              <a:t>they have got            </a:t>
            </a:r>
            <a:r>
              <a:rPr lang="cs-CZ" dirty="0" smtClean="0"/>
              <a:t>    </a:t>
            </a:r>
            <a:r>
              <a:rPr lang="en-US" dirty="0" smtClean="0"/>
              <a:t>they’ve got</a:t>
            </a:r>
            <a:r>
              <a:rPr lang="cs-CZ" smtClean="0"/>
              <a:t>   (mají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3196811" y="2027003"/>
            <a:ext cx="978408" cy="24231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3244949" y="2564904"/>
            <a:ext cx="978408" cy="24231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3244949" y="3133421"/>
            <a:ext cx="978408" cy="24231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3186404" y="3645024"/>
            <a:ext cx="978408" cy="24231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3186404" y="4199152"/>
            <a:ext cx="978408" cy="24231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3186263" y="4725144"/>
            <a:ext cx="978408" cy="24231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3186263" y="5350358"/>
            <a:ext cx="978408" cy="24231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3217946" y="5834501"/>
            <a:ext cx="978408" cy="24231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1576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u="sng" dirty="0">
                <a:solidFill>
                  <a:schemeClr val="accent6">
                    <a:lumMod val="50000"/>
                  </a:schemeClr>
                </a:solidFill>
              </a:rPr>
              <a:t>HAVE GOT</a:t>
            </a:r>
            <a:r>
              <a:rPr lang="en-US" u="sng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u="sng" dirty="0">
                <a:solidFill>
                  <a:schemeClr val="accent6">
                    <a:lumMod val="50000"/>
                  </a:schemeClr>
                </a:solidFill>
              </a:rPr>
              <a:t>(mít)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u="sng" dirty="0" smtClean="0"/>
              <a:t>Záporná věta (negative sentence)</a:t>
            </a:r>
          </a:p>
          <a:p>
            <a:pPr marL="0" indent="0">
              <a:buNone/>
            </a:pPr>
            <a:r>
              <a:rPr lang="cs-CZ" dirty="0" smtClean="0"/>
              <a:t>           </a:t>
            </a:r>
            <a:r>
              <a:rPr lang="cs-CZ" sz="2000" dirty="0"/>
              <a:t>long </a:t>
            </a:r>
            <a:r>
              <a:rPr lang="cs-CZ" sz="2000" dirty="0" err="1"/>
              <a:t>form</a:t>
            </a:r>
            <a:r>
              <a:rPr lang="cs-CZ" sz="2000" dirty="0"/>
              <a:t>                             </a:t>
            </a:r>
            <a:r>
              <a:rPr lang="en-US" sz="2000" dirty="0"/>
              <a:t>     </a:t>
            </a:r>
            <a:r>
              <a:rPr lang="cs-CZ" sz="2000" dirty="0"/>
              <a:t>   </a:t>
            </a:r>
            <a:r>
              <a:rPr lang="cs-CZ" sz="2000" dirty="0" smtClean="0"/>
              <a:t>        </a:t>
            </a:r>
            <a:r>
              <a:rPr lang="cs-CZ" sz="2000" dirty="0" err="1" smtClean="0"/>
              <a:t>short</a:t>
            </a:r>
            <a:r>
              <a:rPr lang="cs-CZ" sz="2000" dirty="0" smtClean="0"/>
              <a:t> </a:t>
            </a:r>
            <a:r>
              <a:rPr lang="cs-CZ" sz="2000" dirty="0" err="1"/>
              <a:t>form</a:t>
            </a:r>
            <a:endParaRPr lang="en-US" sz="2000" dirty="0"/>
          </a:p>
          <a:p>
            <a:pPr marL="0" indent="0">
              <a:buNone/>
            </a:pPr>
            <a:r>
              <a:rPr lang="en-US" dirty="0"/>
              <a:t>  </a:t>
            </a:r>
            <a:r>
              <a:rPr lang="cs-CZ" dirty="0"/>
              <a:t>I </a:t>
            </a:r>
            <a:r>
              <a:rPr lang="en-US" dirty="0" smtClean="0"/>
              <a:t>have</a:t>
            </a:r>
            <a:r>
              <a:rPr lang="cs-CZ" dirty="0" smtClean="0"/>
              <a:t> not</a:t>
            </a:r>
            <a:r>
              <a:rPr lang="en-US" dirty="0" smtClean="0"/>
              <a:t> </a:t>
            </a:r>
            <a:r>
              <a:rPr lang="en-US" dirty="0"/>
              <a:t>got                 </a:t>
            </a:r>
            <a:r>
              <a:rPr lang="cs-CZ" dirty="0"/>
              <a:t>  </a:t>
            </a:r>
            <a:r>
              <a:rPr lang="en-US" dirty="0"/>
              <a:t> </a:t>
            </a:r>
            <a:r>
              <a:rPr lang="en-US" dirty="0" smtClean="0"/>
              <a:t>I haven’t got</a:t>
            </a:r>
            <a:r>
              <a:rPr lang="cs-CZ" dirty="0" smtClean="0"/>
              <a:t>     </a:t>
            </a:r>
            <a:r>
              <a:rPr lang="en-US" dirty="0" smtClean="0"/>
              <a:t> </a:t>
            </a:r>
            <a:r>
              <a:rPr lang="cs-CZ" dirty="0" smtClean="0"/>
              <a:t>   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 you have </a:t>
            </a:r>
            <a:r>
              <a:rPr lang="cs-CZ" dirty="0" smtClean="0"/>
              <a:t>not </a:t>
            </a:r>
            <a:r>
              <a:rPr lang="en-US" dirty="0" smtClean="0"/>
              <a:t>got             </a:t>
            </a:r>
            <a:r>
              <a:rPr lang="cs-CZ" dirty="0" smtClean="0"/>
              <a:t>  </a:t>
            </a:r>
            <a:r>
              <a:rPr lang="en-US" dirty="0" smtClean="0"/>
              <a:t>you haven’t  </a:t>
            </a:r>
            <a:r>
              <a:rPr lang="en-US" dirty="0"/>
              <a:t>got</a:t>
            </a:r>
            <a:r>
              <a:rPr lang="cs-CZ" dirty="0"/>
              <a:t>   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 </a:t>
            </a:r>
            <a:r>
              <a:rPr lang="en-US" dirty="0">
                <a:solidFill>
                  <a:srgbClr val="FF0000"/>
                </a:solidFill>
              </a:rPr>
              <a:t>she</a:t>
            </a:r>
            <a:r>
              <a:rPr lang="en-US" dirty="0"/>
              <a:t> </a:t>
            </a:r>
            <a:r>
              <a:rPr lang="en-US" dirty="0" smtClean="0">
                <a:solidFill>
                  <a:srgbClr val="FF0000"/>
                </a:solidFill>
              </a:rPr>
              <a:t>has</a:t>
            </a:r>
            <a:r>
              <a:rPr lang="cs-CZ" dirty="0" smtClean="0">
                <a:solidFill>
                  <a:srgbClr val="FF0000"/>
                </a:solidFill>
              </a:rPr>
              <a:t> not</a:t>
            </a:r>
            <a:r>
              <a:rPr lang="en-US" dirty="0" smtClean="0"/>
              <a:t> </a:t>
            </a:r>
            <a:r>
              <a:rPr lang="en-US" dirty="0"/>
              <a:t>got               </a:t>
            </a:r>
            <a:r>
              <a:rPr lang="cs-CZ" dirty="0"/>
              <a:t>   </a:t>
            </a:r>
            <a:r>
              <a:rPr lang="en-US" dirty="0" smtClean="0">
                <a:solidFill>
                  <a:srgbClr val="FF0000"/>
                </a:solidFill>
              </a:rPr>
              <a:t>she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hasn’t </a:t>
            </a:r>
            <a:r>
              <a:rPr lang="en-US" dirty="0" smtClean="0"/>
              <a:t> </a:t>
            </a:r>
            <a:r>
              <a:rPr lang="en-US" dirty="0"/>
              <a:t>got</a:t>
            </a:r>
            <a:r>
              <a:rPr lang="cs-CZ" dirty="0"/>
              <a:t>      </a:t>
            </a:r>
            <a:endParaRPr lang="en-US" dirty="0"/>
          </a:p>
          <a:p>
            <a:pPr marL="0" indent="0">
              <a:buNone/>
            </a:pPr>
            <a:r>
              <a:rPr lang="cs-CZ" dirty="0"/>
              <a:t>  </a:t>
            </a:r>
            <a:r>
              <a:rPr lang="en-US" dirty="0">
                <a:solidFill>
                  <a:srgbClr val="FF0000"/>
                </a:solidFill>
              </a:rPr>
              <a:t>he</a:t>
            </a:r>
            <a:r>
              <a:rPr lang="en-US" dirty="0"/>
              <a:t> </a:t>
            </a:r>
            <a:r>
              <a:rPr lang="en-US" dirty="0" smtClean="0">
                <a:solidFill>
                  <a:srgbClr val="FF0000"/>
                </a:solidFill>
              </a:rPr>
              <a:t>has</a:t>
            </a:r>
            <a:r>
              <a:rPr lang="cs-CZ" dirty="0" smtClean="0">
                <a:solidFill>
                  <a:srgbClr val="FF0000"/>
                </a:solidFill>
              </a:rPr>
              <a:t> not</a:t>
            </a:r>
            <a:r>
              <a:rPr lang="cs-CZ" dirty="0" smtClean="0"/>
              <a:t> </a:t>
            </a:r>
            <a:r>
              <a:rPr lang="en-US" dirty="0" smtClean="0"/>
              <a:t>got                </a:t>
            </a:r>
            <a:r>
              <a:rPr lang="cs-CZ" dirty="0" smtClean="0"/>
              <a:t>   </a:t>
            </a:r>
            <a:r>
              <a:rPr lang="en-US" dirty="0" smtClean="0"/>
              <a:t> </a:t>
            </a:r>
            <a:r>
              <a:rPr lang="en-US" dirty="0" smtClean="0">
                <a:solidFill>
                  <a:srgbClr val="FF0000"/>
                </a:solidFill>
              </a:rPr>
              <a:t>he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hasn’t</a:t>
            </a:r>
            <a:r>
              <a:rPr lang="en-US" dirty="0" smtClean="0"/>
              <a:t> </a:t>
            </a:r>
            <a:r>
              <a:rPr lang="en-US" dirty="0"/>
              <a:t>got</a:t>
            </a:r>
            <a:r>
              <a:rPr lang="cs-CZ" dirty="0"/>
              <a:t>        </a:t>
            </a:r>
            <a:endParaRPr lang="en-US" dirty="0"/>
          </a:p>
          <a:p>
            <a:pPr marL="0" indent="0">
              <a:buNone/>
            </a:pPr>
            <a:r>
              <a:rPr lang="cs-CZ" dirty="0"/>
              <a:t>  </a:t>
            </a:r>
            <a:r>
              <a:rPr lang="en-US" dirty="0">
                <a:solidFill>
                  <a:srgbClr val="FF0000"/>
                </a:solidFill>
              </a:rPr>
              <a:t>it </a:t>
            </a:r>
            <a:r>
              <a:rPr lang="en-US" dirty="0" smtClean="0">
                <a:solidFill>
                  <a:srgbClr val="FF0000"/>
                </a:solidFill>
              </a:rPr>
              <a:t>has</a:t>
            </a:r>
            <a:r>
              <a:rPr lang="cs-CZ" dirty="0" smtClean="0">
                <a:solidFill>
                  <a:srgbClr val="FF0000"/>
                </a:solidFill>
              </a:rPr>
              <a:t> not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/>
              <a:t>got</a:t>
            </a:r>
            <a:r>
              <a:rPr lang="cs-CZ" dirty="0"/>
              <a:t>                      </a:t>
            </a:r>
            <a:r>
              <a:rPr lang="cs-CZ" dirty="0" err="1" smtClean="0">
                <a:solidFill>
                  <a:srgbClr val="FF0000"/>
                </a:solidFill>
              </a:rPr>
              <a:t>it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hasn’t </a:t>
            </a:r>
            <a:r>
              <a:rPr lang="en-US" dirty="0"/>
              <a:t>got</a:t>
            </a:r>
            <a:r>
              <a:rPr lang="cs-CZ" dirty="0"/>
              <a:t>          </a:t>
            </a:r>
            <a:endParaRPr lang="en-US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en-US" dirty="0"/>
              <a:t>we have </a:t>
            </a:r>
            <a:r>
              <a:rPr lang="cs-CZ" dirty="0" smtClean="0"/>
              <a:t>not </a:t>
            </a:r>
            <a:r>
              <a:rPr lang="en-US" dirty="0" smtClean="0"/>
              <a:t>got                </a:t>
            </a:r>
            <a:r>
              <a:rPr lang="cs-CZ" dirty="0" smtClean="0"/>
              <a:t>  </a:t>
            </a:r>
            <a:r>
              <a:rPr lang="en-US" dirty="0" smtClean="0"/>
              <a:t>we haven’t </a:t>
            </a:r>
            <a:r>
              <a:rPr lang="en-US" dirty="0"/>
              <a:t>got</a:t>
            </a:r>
            <a:r>
              <a:rPr lang="cs-CZ" dirty="0"/>
              <a:t>     </a:t>
            </a:r>
            <a:endParaRPr lang="en-US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en-US" dirty="0"/>
              <a:t>you have </a:t>
            </a:r>
            <a:r>
              <a:rPr lang="cs-CZ" dirty="0" smtClean="0"/>
              <a:t>not </a:t>
            </a:r>
            <a:r>
              <a:rPr lang="en-US" dirty="0" smtClean="0"/>
              <a:t>got              </a:t>
            </a:r>
            <a:r>
              <a:rPr lang="cs-CZ" dirty="0" smtClean="0"/>
              <a:t>   </a:t>
            </a:r>
            <a:r>
              <a:rPr lang="en-US" dirty="0" smtClean="0"/>
              <a:t>you haven’t  </a:t>
            </a:r>
            <a:r>
              <a:rPr lang="en-US" dirty="0"/>
              <a:t>got</a:t>
            </a:r>
            <a:r>
              <a:rPr lang="cs-CZ" dirty="0"/>
              <a:t> </a:t>
            </a:r>
            <a:endParaRPr lang="en-US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en-US" dirty="0"/>
              <a:t>they have </a:t>
            </a:r>
            <a:r>
              <a:rPr lang="cs-CZ" dirty="0" smtClean="0"/>
              <a:t>not </a:t>
            </a:r>
            <a:r>
              <a:rPr lang="en-US" dirty="0" smtClean="0"/>
              <a:t>got            </a:t>
            </a:r>
            <a:r>
              <a:rPr lang="cs-CZ" dirty="0" smtClean="0"/>
              <a:t>    </a:t>
            </a:r>
            <a:r>
              <a:rPr lang="en-US" dirty="0" smtClean="0"/>
              <a:t>they haven’t </a:t>
            </a:r>
            <a:r>
              <a:rPr lang="en-US" dirty="0"/>
              <a:t>got</a:t>
            </a:r>
            <a:r>
              <a:rPr lang="cs-CZ" dirty="0"/>
              <a:t>   </a:t>
            </a:r>
            <a:endParaRPr lang="cs-CZ" u="sng" dirty="0"/>
          </a:p>
        </p:txBody>
      </p:sp>
      <p:sp>
        <p:nvSpPr>
          <p:cNvPr id="4" name="Šipka doprava 3"/>
          <p:cNvSpPr/>
          <p:nvPr/>
        </p:nvSpPr>
        <p:spPr>
          <a:xfrm>
            <a:off x="3363771" y="2027003"/>
            <a:ext cx="978408" cy="24231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3491880" y="2564904"/>
            <a:ext cx="978408" cy="24231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3349211" y="3068960"/>
            <a:ext cx="978408" cy="24231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3491880" y="5589240"/>
            <a:ext cx="978408" cy="24231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3491880" y="5085184"/>
            <a:ext cx="978408" cy="24231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3491880" y="4581128"/>
            <a:ext cx="978408" cy="24231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3294499" y="4126222"/>
            <a:ext cx="978408" cy="24231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3294499" y="3573016"/>
            <a:ext cx="978408" cy="24231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0808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u="sng" dirty="0">
                <a:solidFill>
                  <a:schemeClr val="accent6">
                    <a:lumMod val="50000"/>
                  </a:schemeClr>
                </a:solidFill>
              </a:rPr>
              <a:t>HAVE GOT</a:t>
            </a:r>
            <a:r>
              <a:rPr lang="en-US" u="sng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u="sng" dirty="0">
                <a:solidFill>
                  <a:schemeClr val="accent6">
                    <a:lumMod val="50000"/>
                  </a:schemeClr>
                </a:solidFill>
              </a:rPr>
              <a:t>(mít)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686800" cy="521744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u="sng" dirty="0" smtClean="0"/>
              <a:t>Question </a:t>
            </a:r>
            <a:r>
              <a:rPr lang="cs-CZ" u="sng" dirty="0" smtClean="0"/>
              <a:t>(otázka)</a:t>
            </a:r>
            <a:r>
              <a:rPr lang="en-US" dirty="0" smtClean="0"/>
              <a:t>     </a:t>
            </a:r>
            <a:r>
              <a:rPr lang="cs-CZ" dirty="0" smtClean="0"/>
              <a:t>       </a:t>
            </a:r>
            <a:r>
              <a:rPr lang="en-US" u="sng" dirty="0" smtClean="0"/>
              <a:t>Short answer</a:t>
            </a:r>
            <a:r>
              <a:rPr lang="cs-CZ" sz="2200" u="sng" dirty="0" smtClean="0"/>
              <a:t>(krátká odpověď)</a:t>
            </a:r>
          </a:p>
          <a:p>
            <a:pPr marL="0" indent="0">
              <a:buNone/>
            </a:pPr>
            <a:r>
              <a:rPr lang="cs-CZ" dirty="0" err="1" smtClean="0"/>
              <a:t>Have</a:t>
            </a:r>
            <a:r>
              <a:rPr lang="cs-CZ" dirty="0" smtClean="0"/>
              <a:t> I</a:t>
            </a:r>
            <a:r>
              <a:rPr lang="en-US" dirty="0" smtClean="0"/>
              <a:t> got ?</a:t>
            </a:r>
            <a:r>
              <a:rPr lang="cs-CZ" dirty="0" smtClean="0"/>
              <a:t>                       </a:t>
            </a: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have</a:t>
            </a:r>
            <a:r>
              <a:rPr lang="cs-CZ" dirty="0" smtClean="0"/>
              <a:t>.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Have you got ?</a:t>
            </a:r>
            <a:r>
              <a:rPr lang="cs-CZ" dirty="0" smtClean="0"/>
              <a:t>                  No, I </a:t>
            </a:r>
            <a:r>
              <a:rPr lang="cs-CZ" dirty="0" err="1" smtClean="0"/>
              <a:t>have</a:t>
            </a:r>
            <a:r>
              <a:rPr lang="en-US" dirty="0" err="1" smtClean="0"/>
              <a:t>n’t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Has she </a:t>
            </a:r>
            <a:r>
              <a:rPr lang="en-US" dirty="0" smtClean="0"/>
              <a:t>got ?                     Yes, she has.  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Has he </a:t>
            </a:r>
            <a:r>
              <a:rPr lang="en-US" dirty="0" smtClean="0"/>
              <a:t>got ?                       No, he hasn’t.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Has it </a:t>
            </a:r>
            <a:r>
              <a:rPr lang="en-US" dirty="0" smtClean="0"/>
              <a:t>got ?</a:t>
            </a:r>
          </a:p>
          <a:p>
            <a:pPr marL="0" indent="0">
              <a:buNone/>
            </a:pPr>
            <a:r>
              <a:rPr lang="en-US" dirty="0" smtClean="0"/>
              <a:t>Have we got ?</a:t>
            </a:r>
          </a:p>
          <a:p>
            <a:pPr marL="0" indent="0">
              <a:buNone/>
            </a:pPr>
            <a:r>
              <a:rPr lang="en-US" dirty="0" smtClean="0"/>
              <a:t>Have you got ?</a:t>
            </a:r>
          </a:p>
          <a:p>
            <a:pPr marL="0" indent="0">
              <a:buNone/>
            </a:pPr>
            <a:r>
              <a:rPr lang="en-US" dirty="0" smtClean="0"/>
              <a:t>Have they got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3898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u="sng" dirty="0">
                <a:solidFill>
                  <a:schemeClr val="accent6">
                    <a:lumMod val="50000"/>
                  </a:schemeClr>
                </a:solidFill>
              </a:rPr>
              <a:t>HAVE GOT</a:t>
            </a:r>
            <a:r>
              <a:rPr lang="en-US" u="sng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u="sng" dirty="0">
                <a:solidFill>
                  <a:schemeClr val="accent6">
                    <a:lumMod val="50000"/>
                  </a:schemeClr>
                </a:solidFill>
              </a:rPr>
              <a:t>(mít)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v </a:t>
            </a:r>
            <a:r>
              <a:rPr lang="cs-CZ" u="sng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Baskerville Old Face" pitchFamily="18" charset="0"/>
              </a:rPr>
              <a:t>otázce</a:t>
            </a:r>
            <a:r>
              <a:rPr lang="cs-CZ" dirty="0" smtClean="0"/>
              <a:t> používáme </a:t>
            </a:r>
            <a:r>
              <a:rPr lang="cs-CZ" u="sng" dirty="0" smtClean="0">
                <a:latin typeface="Baskerville Old Face" pitchFamily="18" charset="0"/>
              </a:rPr>
              <a:t>nestažený tvar</a:t>
            </a:r>
            <a:r>
              <a:rPr lang="cs-CZ" dirty="0" smtClean="0"/>
              <a:t>.</a:t>
            </a:r>
          </a:p>
          <a:p>
            <a:r>
              <a:rPr lang="cs-CZ" dirty="0">
                <a:latin typeface="Baskerville Old Face" pitchFamily="18" charset="0"/>
              </a:rPr>
              <a:t>v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u="sng" dirty="0" smtClean="0">
                <a:latin typeface="Baskerville Old Face" pitchFamily="18" charset="0"/>
              </a:rPr>
              <a:t>krátké odpovědi </a:t>
            </a:r>
            <a:r>
              <a:rPr lang="cs-CZ" dirty="0" smtClean="0">
                <a:latin typeface="Baskerville Old Face" pitchFamily="18" charset="0"/>
              </a:rPr>
              <a:t>nikdy </a:t>
            </a:r>
            <a:r>
              <a:rPr lang="cs-CZ" u="sng" dirty="0" smtClean="0">
                <a:latin typeface="Baskerville Old Face" pitchFamily="18" charset="0"/>
              </a:rPr>
              <a:t>není </a:t>
            </a:r>
            <a:r>
              <a:rPr lang="cs-CZ" u="sng" dirty="0" err="1" smtClean="0">
                <a:latin typeface="Baskerville Old Face" pitchFamily="18" charset="0"/>
              </a:rPr>
              <a:t>got</a:t>
            </a:r>
            <a:r>
              <a:rPr lang="cs-CZ" dirty="0" smtClean="0"/>
              <a:t>.</a:t>
            </a:r>
          </a:p>
          <a:p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u="sng" dirty="0" smtClean="0">
                <a:latin typeface="Baskerville Old Face" pitchFamily="18" charset="0"/>
              </a:rPr>
              <a:t>krátké kladné</a:t>
            </a:r>
            <a:r>
              <a:rPr lang="cs-CZ" dirty="0" smtClean="0">
                <a:latin typeface="Baskerville Old Face" pitchFamily="18" charset="0"/>
              </a:rPr>
              <a:t> odpovědi </a:t>
            </a:r>
            <a:r>
              <a:rPr lang="cs-CZ" dirty="0" smtClean="0"/>
              <a:t>je vždy </a:t>
            </a:r>
            <a:r>
              <a:rPr lang="cs-CZ" u="sng" dirty="0" smtClean="0">
                <a:latin typeface="Baskerville Old Face" pitchFamily="18" charset="0"/>
              </a:rPr>
              <a:t>nestažený</a:t>
            </a:r>
            <a:r>
              <a:rPr lang="cs-CZ" dirty="0" smtClean="0"/>
              <a:t> tvar </a:t>
            </a:r>
            <a:r>
              <a:rPr lang="cs-CZ" u="sng" dirty="0" smtClean="0">
                <a:latin typeface="Baskerville Old Face" pitchFamily="18" charset="0"/>
              </a:rPr>
              <a:t>bez </a:t>
            </a:r>
            <a:r>
              <a:rPr lang="cs-CZ" u="sng" dirty="0" err="1" smtClean="0">
                <a:latin typeface="Baskerville Old Face" pitchFamily="18" charset="0"/>
              </a:rPr>
              <a:t>got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en-US" dirty="0" smtClean="0"/>
              <a:t> </a:t>
            </a:r>
            <a:r>
              <a:rPr lang="cs-CZ" dirty="0" smtClean="0"/>
              <a:t>              H</a:t>
            </a:r>
            <a:r>
              <a:rPr lang="en-US" dirty="0" err="1" smtClean="0"/>
              <a:t>ave</a:t>
            </a:r>
            <a:r>
              <a:rPr lang="en-US" dirty="0" smtClean="0"/>
              <a:t> you got a pet? Yes, I have got.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              Have you got a dog? Yes, I’ve.  I have.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7109108" y="4198168"/>
            <a:ext cx="544907" cy="576064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079236" y="4687064"/>
            <a:ext cx="544907" cy="576064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ěticípá hvězda 10"/>
          <p:cNvSpPr/>
          <p:nvPr/>
        </p:nvSpPr>
        <p:spPr>
          <a:xfrm>
            <a:off x="1541177" y="4190261"/>
            <a:ext cx="360040" cy="38519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1541177" y="4736896"/>
            <a:ext cx="360040" cy="38519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836712"/>
            <a:ext cx="1961371" cy="769441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400" u="sng" dirty="0" smtClean="0">
                <a:solidFill>
                  <a:srgbClr val="FF0000"/>
                </a:solidFill>
              </a:rPr>
              <a:t>POZOR!</a:t>
            </a:r>
            <a:endParaRPr lang="cs-CZ" sz="4400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5997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u="sng" dirty="0">
                <a:solidFill>
                  <a:schemeClr val="accent6">
                    <a:lumMod val="50000"/>
                  </a:schemeClr>
                </a:solidFill>
              </a:rPr>
              <a:t>HAVE GOT</a:t>
            </a:r>
            <a:r>
              <a:rPr lang="en-US" u="sng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u="sng" dirty="0">
                <a:solidFill>
                  <a:schemeClr val="accent6">
                    <a:lumMod val="50000"/>
                  </a:schemeClr>
                </a:solidFill>
              </a:rPr>
              <a:t>(mít)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Translate</a:t>
            </a:r>
            <a:r>
              <a:rPr lang="cs-CZ" dirty="0" smtClean="0"/>
              <a:t>:</a:t>
            </a:r>
          </a:p>
          <a:p>
            <a:pPr marL="514350" indent="-514350">
              <a:buAutoNum type="arabicPeriod"/>
            </a:pPr>
            <a:r>
              <a:rPr lang="cs-CZ" dirty="0" smtClean="0"/>
              <a:t>Mám nové auto.</a:t>
            </a:r>
          </a:p>
          <a:p>
            <a:pPr marL="514350" indent="-514350">
              <a:buAutoNum type="arabicPeriod"/>
            </a:pPr>
            <a:r>
              <a:rPr lang="cs-CZ" dirty="0" smtClean="0"/>
              <a:t>Mají psa, tři kočky a jednoho křečka.</a:t>
            </a:r>
          </a:p>
          <a:p>
            <a:pPr marL="514350" indent="-514350">
              <a:buAutoNum type="arabicPeriod"/>
            </a:pPr>
            <a:r>
              <a:rPr lang="cs-CZ" dirty="0" smtClean="0"/>
              <a:t>Máš andulku?</a:t>
            </a:r>
          </a:p>
          <a:p>
            <a:pPr marL="0" indent="0">
              <a:buNone/>
            </a:pPr>
            <a:r>
              <a:rPr lang="cs-CZ" dirty="0" smtClean="0"/>
              <a:t>4.  Nemám.</a:t>
            </a:r>
          </a:p>
          <a:p>
            <a:pPr marL="0" indent="0">
              <a:buNone/>
            </a:pPr>
            <a:r>
              <a:rPr lang="cs-CZ" dirty="0" smtClean="0"/>
              <a:t>5. Nemáme doma počítač.</a:t>
            </a:r>
          </a:p>
          <a:p>
            <a:pPr marL="0" indent="0">
              <a:buNone/>
            </a:pPr>
            <a:r>
              <a:rPr lang="cs-CZ" dirty="0" smtClean="0"/>
              <a:t>6. Jeho sestra má hada.</a:t>
            </a:r>
            <a:endParaRPr lang="cs-CZ" dirty="0"/>
          </a:p>
        </p:txBody>
      </p:sp>
      <p:pic>
        <p:nvPicPr>
          <p:cNvPr id="2050" name="Picture 2" descr="C:\Users\ZS SLOVAN\AppData\Local\Microsoft\Windows\Temporary Internet Files\Content.IE5\ORU8WELC\MC9004370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692696"/>
            <a:ext cx="1731640" cy="173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708920"/>
            <a:ext cx="1424614" cy="1844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797152"/>
            <a:ext cx="3151390" cy="1771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9163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u="sng" dirty="0">
                <a:solidFill>
                  <a:schemeClr val="accent6">
                    <a:lumMod val="50000"/>
                  </a:schemeClr>
                </a:solidFill>
              </a:rPr>
              <a:t>HAVE GOT</a:t>
            </a:r>
            <a:r>
              <a:rPr lang="en-US" u="sng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u="sng" dirty="0">
                <a:solidFill>
                  <a:schemeClr val="accent6">
                    <a:lumMod val="50000"/>
                  </a:schemeClr>
                </a:solidFill>
              </a:rPr>
              <a:t>(mít)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en-US" u="sng" dirty="0" smtClean="0">
                <a:solidFill>
                  <a:srgbClr val="FF0000"/>
                </a:solidFill>
              </a:rPr>
              <a:t>Check your answers: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I have got a new car.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They have got a dog, three cats and one hamster.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Have you got a budgie?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No, I haven’t.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We haven’t got a computer at home.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His sister has got a snake.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5157192"/>
            <a:ext cx="914569" cy="786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0395" y="620688"/>
            <a:ext cx="1080120" cy="13090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3404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/>
          <a:lstStyle/>
          <a:p>
            <a:r>
              <a:rPr lang="cs-CZ" dirty="0" smtClean="0"/>
              <a:t>Vlastní </a:t>
            </a:r>
            <a:r>
              <a:rPr lang="cs-CZ" dirty="0" smtClean="0"/>
              <a:t>tvorba</a:t>
            </a:r>
          </a:p>
          <a:p>
            <a:r>
              <a:rPr lang="cs-CZ" dirty="0"/>
              <a:t>Fotografie a kliparty </a:t>
            </a:r>
            <a:r>
              <a:rPr lang="cs-CZ" dirty="0">
                <a:hlinkClick r:id="rId2"/>
              </a:rPr>
              <a:t>http://www.office.microsoft.com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1289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531</Words>
  <Application>Microsoft Office PowerPoint</Application>
  <PresentationFormat>Předvádění na obrazovce (4:3)</PresentationFormat>
  <Paragraphs>84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</vt:lpstr>
      <vt:lpstr>Anotace:</vt:lpstr>
      <vt:lpstr>HAVE GOT (mít)</vt:lpstr>
      <vt:lpstr>HAVE GOT (mít)</vt:lpstr>
      <vt:lpstr>HAVE GOT (mít)</vt:lpstr>
      <vt:lpstr>HAVE GOT (mít)</vt:lpstr>
      <vt:lpstr>HAVE GOT (mít)</vt:lpstr>
      <vt:lpstr>HAVE GOT (mít)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31</cp:revision>
  <dcterms:created xsi:type="dcterms:W3CDTF">2012-01-22T13:29:24Z</dcterms:created>
  <dcterms:modified xsi:type="dcterms:W3CDTF">2012-05-20T18:42:05Z</dcterms:modified>
</cp:coreProperties>
</file>