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133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  <p:grpSp>
        <p:nvGrpSpPr>
          <p:cNvPr id="16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5DD7AD-D036-49DC-B144-AC6C18C06E1C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5" y="116086"/>
            <a:ext cx="3859213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115616" y="953354"/>
            <a:ext cx="7222194" cy="5786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b="1" dirty="0" smtClean="0">
              <a:solidFill>
                <a:srgbClr val="00B050"/>
              </a:solidFill>
            </a:endParaRPr>
          </a:p>
          <a:p>
            <a:pPr algn="ctr"/>
            <a:r>
              <a:rPr lang="cs-CZ" dirty="0" smtClean="0"/>
              <a:t>projekt v rámci vzdělávacího programu</a:t>
            </a:r>
          </a:p>
          <a:p>
            <a:pPr algn="ctr"/>
            <a:r>
              <a:rPr lang="cs-CZ" dirty="0" smtClean="0"/>
              <a:t>VZDĚLÁNÍ PRO KONKURENCESCHOPNOST</a:t>
            </a:r>
          </a:p>
          <a:p>
            <a:endParaRPr lang="cs-CZ" dirty="0" smtClean="0"/>
          </a:p>
          <a:p>
            <a:pPr algn="ctr"/>
            <a:r>
              <a:rPr lang="cs-CZ" dirty="0" smtClean="0"/>
              <a:t>ŠABLONA ČÍSLO: III/2</a:t>
            </a:r>
          </a:p>
          <a:p>
            <a:pPr algn="ctr"/>
            <a:r>
              <a:rPr lang="cs-CZ" dirty="0" smtClean="0"/>
              <a:t>NÁZEV:  INOVACE A ZKVALITNĚNÍ VÝUKY PROSTŘEDNICTVÍM ICT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PŘEDMĚT: Anglický jazyk</a:t>
            </a:r>
          </a:p>
          <a:p>
            <a:r>
              <a:rPr lang="cs-CZ" dirty="0" smtClean="0"/>
              <a:t>ROČNÍK: VI.</a:t>
            </a:r>
          </a:p>
          <a:p>
            <a:r>
              <a:rPr lang="cs-CZ" dirty="0" smtClean="0"/>
              <a:t>TÉMA: Předložky času</a:t>
            </a:r>
          </a:p>
          <a:p>
            <a:r>
              <a:rPr lang="cs-CZ" dirty="0" smtClean="0"/>
              <a:t>AUTOR: Mgr. Hana Stavinohová</a:t>
            </a:r>
          </a:p>
          <a:p>
            <a:r>
              <a:rPr lang="cs-CZ" dirty="0" smtClean="0"/>
              <a:t>DATUM VYTVOŘENÍ: 12. 3. 2012</a:t>
            </a:r>
          </a:p>
          <a:p>
            <a:endParaRPr lang="cs-CZ" dirty="0" smtClean="0"/>
          </a:p>
          <a:p>
            <a:endParaRPr lang="cs-CZ" dirty="0" smtClean="0"/>
          </a:p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VY_32_INOVACE_22_HS</a:t>
            </a:r>
            <a:endParaRPr lang="cs-CZ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8617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71600" y="188640"/>
            <a:ext cx="7117180" cy="655684"/>
          </a:xfrm>
        </p:spPr>
        <p:txBody>
          <a:bodyPr/>
          <a:lstStyle/>
          <a:p>
            <a:pPr algn="ctr"/>
            <a:r>
              <a:rPr lang="cs-CZ" u="sng" dirty="0" smtClean="0"/>
              <a:t>Anotace</a:t>
            </a:r>
            <a:endParaRPr lang="cs-CZ" u="sng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539552" y="1268760"/>
            <a:ext cx="7992888" cy="5328592"/>
          </a:xfrm>
        </p:spPr>
        <p:txBody>
          <a:bodyPr/>
          <a:lstStyle/>
          <a:p>
            <a:r>
              <a:rPr lang="cs-CZ" sz="2400" dirty="0">
                <a:solidFill>
                  <a:schemeClr val="tx1"/>
                </a:solidFill>
              </a:rPr>
              <a:t>Prezentace vytvořena jako doplněk k učivu </a:t>
            </a:r>
            <a:r>
              <a:rPr lang="cs-CZ" sz="2400" dirty="0" smtClean="0">
                <a:solidFill>
                  <a:schemeClr val="tx1"/>
                </a:solidFill>
              </a:rPr>
              <a:t>6.ročníku - předložky času.</a:t>
            </a:r>
            <a:endParaRPr lang="cs-CZ" sz="2400" dirty="0">
              <a:solidFill>
                <a:schemeClr val="tx1"/>
              </a:solidFill>
            </a:endParaRPr>
          </a:p>
          <a:p>
            <a:endParaRPr lang="cs-CZ" sz="2400" dirty="0">
              <a:solidFill>
                <a:schemeClr val="tx1"/>
              </a:solidFill>
            </a:endParaRPr>
          </a:p>
          <a:p>
            <a:r>
              <a:rPr lang="cs-CZ" sz="2400" dirty="0">
                <a:solidFill>
                  <a:schemeClr val="tx1"/>
                </a:solidFill>
              </a:rPr>
              <a:t>Žáci se </a:t>
            </a:r>
            <a:r>
              <a:rPr lang="cs-CZ" sz="2400" dirty="0" smtClean="0">
                <a:solidFill>
                  <a:schemeClr val="tx1"/>
                </a:solidFill>
              </a:rPr>
              <a:t>seznámí</a:t>
            </a:r>
            <a:r>
              <a:rPr lang="cs-CZ" sz="2400" dirty="0">
                <a:solidFill>
                  <a:schemeClr val="tx1"/>
                </a:solidFill>
              </a:rPr>
              <a:t> </a:t>
            </a:r>
            <a:r>
              <a:rPr lang="cs-CZ" sz="2400" dirty="0" smtClean="0">
                <a:solidFill>
                  <a:schemeClr val="tx1"/>
                </a:solidFill>
              </a:rPr>
              <a:t>se základními předložkami času – </a:t>
            </a:r>
            <a:r>
              <a:rPr lang="cs-CZ" sz="2400" b="1" u="sng" dirty="0" smtClean="0">
                <a:solidFill>
                  <a:schemeClr val="tx1"/>
                </a:solidFill>
              </a:rPr>
              <a:t>in, </a:t>
            </a:r>
            <a:r>
              <a:rPr lang="cs-CZ" sz="2400" b="1" u="sng" dirty="0" err="1" smtClean="0">
                <a:solidFill>
                  <a:schemeClr val="tx1"/>
                </a:solidFill>
              </a:rPr>
              <a:t>at</a:t>
            </a:r>
            <a:r>
              <a:rPr lang="cs-CZ" sz="2400" b="1" u="sng" dirty="0" smtClean="0">
                <a:solidFill>
                  <a:schemeClr val="tx1"/>
                </a:solidFill>
              </a:rPr>
              <a:t>, on</a:t>
            </a:r>
            <a:r>
              <a:rPr lang="cs-CZ" sz="2400" dirty="0" smtClean="0">
                <a:solidFill>
                  <a:schemeClr val="tx1"/>
                </a:solidFill>
              </a:rPr>
              <a:t>. Prezentace může posloužit jako předloha pro zápis do školního sešitu.</a:t>
            </a:r>
            <a:endParaRPr lang="cs-CZ" sz="2400" dirty="0">
              <a:solidFill>
                <a:schemeClr val="tx1"/>
              </a:solidFill>
            </a:endParaRPr>
          </a:p>
          <a:p>
            <a:r>
              <a:rPr lang="cs-CZ" sz="2400" u="sng" dirty="0">
                <a:solidFill>
                  <a:schemeClr val="tx1"/>
                </a:solidFill>
              </a:rPr>
              <a:t>Pilotáž:</a:t>
            </a:r>
            <a:r>
              <a:rPr lang="cs-CZ" sz="2400" dirty="0">
                <a:solidFill>
                  <a:schemeClr val="tx1"/>
                </a:solidFill>
              </a:rPr>
              <a:t> Prezentace pilotována v 6. D. Žáci si upevnili </a:t>
            </a:r>
            <a:r>
              <a:rPr lang="cs-CZ" sz="2400" dirty="0" smtClean="0">
                <a:solidFill>
                  <a:schemeClr val="tx1"/>
                </a:solidFill>
              </a:rPr>
              <a:t>pravidla, kdy správně použít předložky času za pomoci příkladů a </a:t>
            </a:r>
            <a:r>
              <a:rPr lang="cs-CZ" sz="2400" dirty="0">
                <a:solidFill>
                  <a:schemeClr val="tx1"/>
                </a:solidFill>
              </a:rPr>
              <a:t>na konci prezentace </a:t>
            </a:r>
            <a:r>
              <a:rPr lang="cs-CZ" sz="2400" dirty="0" smtClean="0">
                <a:solidFill>
                  <a:schemeClr val="tx1"/>
                </a:solidFill>
              </a:rPr>
              <a:t>sami doplňovali předložky do vynechávek a kontrolovali </a:t>
            </a:r>
            <a:r>
              <a:rPr lang="cs-CZ" sz="2400" smtClean="0">
                <a:solidFill>
                  <a:schemeClr val="tx1"/>
                </a:solidFill>
              </a:rPr>
              <a:t>své odpovědi. </a:t>
            </a:r>
            <a:endParaRPr lang="cs-CZ" sz="2400" dirty="0">
              <a:solidFill>
                <a:schemeClr val="tx1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74018709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116632"/>
            <a:ext cx="8712968" cy="1326009"/>
          </a:xfrm>
        </p:spPr>
        <p:txBody>
          <a:bodyPr/>
          <a:lstStyle/>
          <a:p>
            <a:pPr algn="ctr"/>
            <a:r>
              <a:rPr lang="cs-CZ" i="1" dirty="0" smtClean="0"/>
              <a:t>Předložky času</a:t>
            </a:r>
            <a:r>
              <a:rPr lang="en-US" i="1" dirty="0" smtClean="0"/>
              <a:t/>
            </a:r>
            <a:br>
              <a:rPr lang="en-US" i="1" dirty="0" smtClean="0"/>
            </a:br>
            <a:r>
              <a:rPr lang="cs-CZ" i="1" dirty="0" smtClean="0"/>
              <a:t> – </a:t>
            </a:r>
            <a:r>
              <a:rPr lang="en-US" i="1" dirty="0" smtClean="0"/>
              <a:t>Prepositions of time</a:t>
            </a:r>
            <a:endParaRPr lang="cs-CZ" i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5536" y="1340768"/>
            <a:ext cx="8496944" cy="5400600"/>
          </a:xfrm>
        </p:spPr>
        <p:txBody>
          <a:bodyPr>
            <a:normAutofit lnSpcReduction="10000"/>
          </a:bodyPr>
          <a:lstStyle/>
          <a:p>
            <a:r>
              <a:rPr lang="en-US" sz="4000" u="sng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 </a:t>
            </a:r>
            <a:r>
              <a:rPr lang="cs-CZ" dirty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</a:t>
            </a:r>
            <a:r>
              <a:rPr lang="cs-CZ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část dne</a:t>
            </a:r>
            <a:endParaRPr lang="en-US" sz="2400" dirty="0" smtClean="0">
              <a:solidFill>
                <a:schemeClr val="bg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sz="2400" dirty="0">
                <a:solidFill>
                  <a:schemeClr val="tx1">
                    <a:lumMod val="95000"/>
                  </a:schemeClr>
                </a:solidFill>
              </a:rPr>
              <a:t>i</a:t>
            </a:r>
            <a:r>
              <a:rPr lang="en-US" sz="2400" dirty="0" smtClean="0">
                <a:solidFill>
                  <a:schemeClr val="tx1">
                    <a:lumMod val="95000"/>
                  </a:schemeClr>
                </a:solidFill>
              </a:rPr>
              <a:t>n the morning (</a:t>
            </a:r>
            <a:r>
              <a:rPr lang="cs-CZ" sz="2400" dirty="0" smtClean="0">
                <a:solidFill>
                  <a:schemeClr val="tx1">
                    <a:lumMod val="95000"/>
                  </a:schemeClr>
                </a:solidFill>
              </a:rPr>
              <a:t>ráno)</a:t>
            </a:r>
            <a:endParaRPr lang="en-US" sz="2400" dirty="0" smtClean="0">
              <a:solidFill>
                <a:schemeClr val="tx1">
                  <a:lumMod val="95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sz="2400" dirty="0">
                <a:solidFill>
                  <a:schemeClr val="tx1">
                    <a:lumMod val="95000"/>
                  </a:schemeClr>
                </a:solidFill>
              </a:rPr>
              <a:t>i</a:t>
            </a:r>
            <a:r>
              <a:rPr lang="en-US" sz="2400" dirty="0" smtClean="0">
                <a:solidFill>
                  <a:schemeClr val="tx1">
                    <a:lumMod val="95000"/>
                  </a:schemeClr>
                </a:solidFill>
              </a:rPr>
              <a:t>n the afternoon</a:t>
            </a:r>
            <a:r>
              <a:rPr lang="cs-CZ" sz="2400" dirty="0" smtClean="0">
                <a:solidFill>
                  <a:schemeClr val="tx1">
                    <a:lumMod val="95000"/>
                  </a:schemeClr>
                </a:solidFill>
              </a:rPr>
              <a:t> (odpoledne)</a:t>
            </a:r>
            <a:endParaRPr lang="en-US" sz="2400" dirty="0" smtClean="0">
              <a:solidFill>
                <a:schemeClr val="tx1">
                  <a:lumMod val="95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sz="2400" dirty="0">
                <a:solidFill>
                  <a:schemeClr val="tx1">
                    <a:lumMod val="95000"/>
                  </a:schemeClr>
                </a:solidFill>
              </a:rPr>
              <a:t>i</a:t>
            </a:r>
            <a:r>
              <a:rPr lang="en-US" sz="2400" dirty="0" smtClean="0">
                <a:solidFill>
                  <a:schemeClr val="tx1">
                    <a:lumMod val="95000"/>
                  </a:schemeClr>
                </a:solidFill>
              </a:rPr>
              <a:t>n the evening</a:t>
            </a:r>
            <a:r>
              <a:rPr lang="cs-CZ" sz="2400" dirty="0" smtClean="0">
                <a:solidFill>
                  <a:schemeClr val="tx1">
                    <a:lumMod val="95000"/>
                  </a:schemeClr>
                </a:solidFill>
              </a:rPr>
              <a:t> (večer)</a:t>
            </a:r>
          </a:p>
          <a:p>
            <a:r>
              <a:rPr lang="cs-CZ" sz="3600" dirty="0" smtClean="0">
                <a:solidFill>
                  <a:srgbClr val="002060"/>
                </a:solidFill>
                <a:sym typeface="Wingdings"/>
              </a:rPr>
              <a:t> </a:t>
            </a:r>
            <a:r>
              <a:rPr lang="cs-CZ" sz="3200" dirty="0" smtClean="0">
                <a:solidFill>
                  <a:srgbClr val="002060"/>
                </a:solidFill>
                <a:sym typeface="Wingdings"/>
              </a:rPr>
              <a:t>Pozor </a:t>
            </a:r>
            <a:r>
              <a:rPr lang="cs-CZ" sz="3200" dirty="0" smtClean="0">
                <a:solidFill>
                  <a:schemeClr val="tx1">
                    <a:lumMod val="95000"/>
                  </a:schemeClr>
                </a:solidFill>
                <a:sym typeface="Wingdings"/>
              </a:rPr>
              <a:t>- </a:t>
            </a:r>
            <a:r>
              <a:rPr lang="cs-CZ" sz="3200" dirty="0" err="1" smtClean="0">
                <a:solidFill>
                  <a:srgbClr val="002060"/>
                </a:solidFill>
                <a:sym typeface="Wingdings"/>
              </a:rPr>
              <a:t>at</a:t>
            </a:r>
            <a:r>
              <a:rPr lang="cs-CZ" sz="3200" dirty="0" smtClean="0">
                <a:solidFill>
                  <a:srgbClr val="002060"/>
                </a:solidFill>
                <a:sym typeface="Wingdings"/>
              </a:rPr>
              <a:t> night (v noci)</a:t>
            </a:r>
            <a:endParaRPr lang="cs-CZ" sz="3200" dirty="0" smtClean="0">
              <a:solidFill>
                <a:srgbClr val="002060"/>
              </a:solidFill>
            </a:endParaRPr>
          </a:p>
          <a:p>
            <a:r>
              <a:rPr lang="cs-CZ" sz="4000" u="sng" dirty="0" smtClean="0">
                <a:solidFill>
                  <a:schemeClr val="bg1"/>
                </a:solidFill>
              </a:rPr>
              <a:t>In</a:t>
            </a:r>
            <a:r>
              <a:rPr lang="cs-CZ" sz="2400" dirty="0" smtClean="0">
                <a:solidFill>
                  <a:schemeClr val="bg1"/>
                </a:solidFill>
              </a:rPr>
              <a:t> + měsíc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400" dirty="0">
                <a:solidFill>
                  <a:schemeClr val="tx1">
                    <a:lumMod val="95000"/>
                  </a:schemeClr>
                </a:solidFill>
              </a:rPr>
              <a:t>i</a:t>
            </a:r>
            <a:r>
              <a:rPr lang="cs-CZ" sz="2400" dirty="0" smtClean="0">
                <a:solidFill>
                  <a:schemeClr val="tx1">
                    <a:lumMod val="95000"/>
                  </a:schemeClr>
                </a:solidFill>
              </a:rPr>
              <a:t>n </a:t>
            </a:r>
            <a:r>
              <a:rPr lang="en-US" sz="2400" dirty="0" smtClean="0">
                <a:solidFill>
                  <a:schemeClr val="tx1">
                    <a:lumMod val="95000"/>
                  </a:schemeClr>
                </a:solidFill>
              </a:rPr>
              <a:t>January, in April</a:t>
            </a:r>
          </a:p>
          <a:p>
            <a:r>
              <a:rPr lang="en-US" sz="4000" u="sng" dirty="0" smtClean="0">
                <a:solidFill>
                  <a:schemeClr val="bg1"/>
                </a:solidFill>
              </a:rPr>
              <a:t>In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cs-CZ" sz="2400" dirty="0">
                <a:solidFill>
                  <a:schemeClr val="bg1"/>
                </a:solidFill>
              </a:rPr>
              <a:t>+</a:t>
            </a:r>
            <a:r>
              <a:rPr lang="cs-CZ" sz="2400" dirty="0" smtClean="0">
                <a:solidFill>
                  <a:schemeClr val="bg1"/>
                </a:solidFill>
              </a:rPr>
              <a:t> rok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400" dirty="0">
                <a:solidFill>
                  <a:schemeClr val="tx1">
                    <a:lumMod val="95000"/>
                  </a:schemeClr>
                </a:solidFill>
              </a:rPr>
              <a:t>i</a:t>
            </a:r>
            <a:r>
              <a:rPr lang="cs-CZ" sz="2400" dirty="0" smtClean="0">
                <a:solidFill>
                  <a:schemeClr val="tx1">
                    <a:lumMod val="95000"/>
                  </a:schemeClr>
                </a:solidFill>
              </a:rPr>
              <a:t>n 1985, in 2012</a:t>
            </a:r>
          </a:p>
          <a:p>
            <a:endParaRPr lang="cs-CZ" sz="24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789040"/>
            <a:ext cx="2061062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00626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442" y="675725"/>
            <a:ext cx="7125113" cy="8898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75656" y="6165304"/>
            <a:ext cx="7125112" cy="413574"/>
          </a:xfrm>
        </p:spPr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9592" y="692696"/>
            <a:ext cx="5051383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u="sng" dirty="0" smtClean="0">
                <a:solidFill>
                  <a:schemeClr val="bg1"/>
                </a:solidFill>
              </a:rPr>
              <a:t>At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sz="2400" dirty="0" smtClean="0">
                <a:solidFill>
                  <a:schemeClr val="bg1"/>
                </a:solidFill>
              </a:rPr>
              <a:t>+čas</a:t>
            </a:r>
            <a:endParaRPr lang="en-US" sz="2400" dirty="0" smtClean="0">
              <a:solidFill>
                <a:schemeClr val="bg1"/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cs-CZ" sz="2400" dirty="0" err="1"/>
              <a:t>a</a:t>
            </a:r>
            <a:r>
              <a:rPr lang="cs-CZ" sz="2400" dirty="0" err="1" smtClean="0"/>
              <a:t>t</a:t>
            </a:r>
            <a:r>
              <a:rPr lang="cs-CZ" sz="2400" dirty="0" smtClean="0"/>
              <a:t> 5 </a:t>
            </a:r>
            <a:r>
              <a:rPr lang="cs-CZ" sz="2400" dirty="0" err="1" smtClean="0"/>
              <a:t>o‘c</a:t>
            </a:r>
            <a:r>
              <a:rPr lang="en-US" sz="2400" dirty="0" smtClean="0"/>
              <a:t>lock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cs-CZ" sz="2400" dirty="0"/>
              <a:t>a</a:t>
            </a:r>
            <a:r>
              <a:rPr lang="en-US" sz="2400" dirty="0" smtClean="0"/>
              <a:t>t 7:15</a:t>
            </a:r>
            <a:endParaRPr lang="cs-CZ" sz="2400" dirty="0" smtClean="0"/>
          </a:p>
          <a:p>
            <a:pPr marL="285750" indent="-285750">
              <a:buFont typeface="Wingdings" pitchFamily="2" charset="2"/>
              <a:buChar char="Ø"/>
            </a:pPr>
            <a:r>
              <a:rPr lang="cs-CZ" sz="2400" dirty="0" err="1"/>
              <a:t>a</a:t>
            </a:r>
            <a:r>
              <a:rPr lang="cs-CZ" sz="2400" dirty="0" err="1" smtClean="0"/>
              <a:t>t</a:t>
            </a:r>
            <a:r>
              <a:rPr lang="cs-CZ" sz="2400" dirty="0" smtClean="0"/>
              <a:t> </a:t>
            </a:r>
            <a:r>
              <a:rPr lang="cs-CZ" sz="2400" dirty="0" err="1" smtClean="0"/>
              <a:t>noon</a:t>
            </a:r>
            <a:r>
              <a:rPr lang="cs-CZ" sz="2400" dirty="0" smtClean="0"/>
              <a:t> (poledne = 12:00)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cs-CZ" sz="2400" dirty="0" err="1"/>
              <a:t>a</a:t>
            </a:r>
            <a:r>
              <a:rPr lang="cs-CZ" sz="2400" dirty="0" err="1" smtClean="0"/>
              <a:t>t</a:t>
            </a:r>
            <a:r>
              <a:rPr lang="cs-CZ" sz="2400" dirty="0" smtClean="0"/>
              <a:t> </a:t>
            </a:r>
            <a:r>
              <a:rPr lang="cs-CZ" sz="2400" dirty="0" err="1" smtClean="0"/>
              <a:t>midnight</a:t>
            </a:r>
            <a:r>
              <a:rPr lang="cs-CZ" sz="2400" dirty="0" smtClean="0"/>
              <a:t> (půlnoc = 24:00)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cs-CZ" sz="2400" dirty="0" err="1"/>
              <a:t>a</a:t>
            </a:r>
            <a:r>
              <a:rPr lang="cs-CZ" sz="2400" dirty="0" err="1" smtClean="0"/>
              <a:t>t</a:t>
            </a:r>
            <a:r>
              <a:rPr lang="cs-CZ" sz="2400" dirty="0" smtClean="0"/>
              <a:t> night</a:t>
            </a:r>
            <a:endParaRPr lang="en-US" sz="2400" dirty="0" smtClean="0"/>
          </a:p>
          <a:p>
            <a:pPr marL="285750" indent="-285750">
              <a:buFont typeface="Wingdings" pitchFamily="2" charset="2"/>
              <a:buChar char="Ø"/>
            </a:pPr>
            <a:endParaRPr lang="en-US" sz="2400" dirty="0"/>
          </a:p>
          <a:p>
            <a:r>
              <a:rPr lang="en-US" sz="4000" u="sng" dirty="0" smtClean="0">
                <a:solidFill>
                  <a:schemeClr val="bg1"/>
                </a:solidFill>
              </a:rPr>
              <a:t>At </a:t>
            </a:r>
            <a:r>
              <a:rPr lang="en-US" sz="2400" dirty="0" smtClean="0">
                <a:solidFill>
                  <a:schemeClr val="bg1"/>
                </a:solidFill>
              </a:rPr>
              <a:t>+ </a:t>
            </a:r>
            <a:r>
              <a:rPr lang="cs-CZ" sz="2400" dirty="0" smtClean="0">
                <a:solidFill>
                  <a:schemeClr val="bg1"/>
                </a:solidFill>
              </a:rPr>
              <a:t>svátky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400" dirty="0" err="1"/>
              <a:t>a</a:t>
            </a:r>
            <a:r>
              <a:rPr lang="cs-CZ" sz="2400" dirty="0" err="1" smtClean="0"/>
              <a:t>t</a:t>
            </a:r>
            <a:r>
              <a:rPr lang="cs-CZ" sz="2400" dirty="0" smtClean="0"/>
              <a:t> </a:t>
            </a:r>
            <a:r>
              <a:rPr lang="cs-CZ" sz="2400" dirty="0" err="1" smtClean="0"/>
              <a:t>Christmas</a:t>
            </a:r>
            <a:r>
              <a:rPr lang="cs-CZ" sz="2400" dirty="0" smtClean="0"/>
              <a:t>, </a:t>
            </a:r>
            <a:r>
              <a:rPr lang="cs-CZ" sz="2400" dirty="0" err="1" smtClean="0"/>
              <a:t>at</a:t>
            </a:r>
            <a:r>
              <a:rPr lang="cs-CZ" sz="2400" dirty="0" smtClean="0"/>
              <a:t> </a:t>
            </a:r>
            <a:r>
              <a:rPr lang="cs-CZ" sz="2400" dirty="0" err="1" smtClean="0"/>
              <a:t>Easter</a:t>
            </a:r>
            <a:endParaRPr lang="cs-CZ" sz="2400" dirty="0" smtClean="0"/>
          </a:p>
          <a:p>
            <a:pPr marL="342900" indent="-342900">
              <a:buFont typeface="Wingdings" pitchFamily="2" charset="2"/>
              <a:buChar char="Ø"/>
            </a:pPr>
            <a:endParaRPr lang="cs-CZ" sz="2400" dirty="0"/>
          </a:p>
          <a:p>
            <a:r>
              <a:rPr lang="cs-CZ" sz="4000" u="sng" dirty="0" smtClean="0">
                <a:solidFill>
                  <a:schemeClr val="bg1"/>
                </a:solidFill>
              </a:rPr>
              <a:t>At</a:t>
            </a:r>
            <a:r>
              <a:rPr lang="cs-CZ" sz="2400" dirty="0" smtClean="0">
                <a:solidFill>
                  <a:schemeClr val="bg1"/>
                </a:solidFill>
              </a:rPr>
              <a:t> + víkend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400" dirty="0" err="1"/>
              <a:t>a</a:t>
            </a:r>
            <a:r>
              <a:rPr lang="cs-CZ" sz="2400" dirty="0" err="1" smtClean="0"/>
              <a:t>t</a:t>
            </a:r>
            <a:r>
              <a:rPr lang="cs-CZ" sz="2400" dirty="0" smtClean="0"/>
              <a:t>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weekend</a:t>
            </a:r>
            <a:endParaRPr lang="cs-CZ" sz="2400" dirty="0"/>
          </a:p>
        </p:txBody>
      </p:sp>
      <p:pic>
        <p:nvPicPr>
          <p:cNvPr id="2050" name="Picture 2" descr="C:\Users\ZS SLOVAN\AppData\Local\Microsoft\Windows\Temporary Internet Files\Content.IE5\7H4A9HQZ\MC900434864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1167" y="1037727"/>
            <a:ext cx="2285714" cy="2285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103175"/>
            <a:ext cx="1374902" cy="1852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55457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442" y="675725"/>
            <a:ext cx="7125113" cy="232996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87624" y="5661248"/>
            <a:ext cx="7125112" cy="451037"/>
          </a:xfrm>
        </p:spPr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080770" y="836712"/>
            <a:ext cx="6268511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u="sng" dirty="0" smtClean="0">
                <a:solidFill>
                  <a:schemeClr val="bg1"/>
                </a:solidFill>
              </a:rPr>
              <a:t>On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sz="2400" dirty="0" smtClean="0">
                <a:solidFill>
                  <a:schemeClr val="bg1"/>
                </a:solidFill>
              </a:rPr>
              <a:t>+den</a:t>
            </a:r>
          </a:p>
          <a:p>
            <a:endParaRPr lang="cs-CZ" sz="2400" dirty="0" smtClean="0">
              <a:solidFill>
                <a:schemeClr val="bg1"/>
              </a:solidFill>
            </a:endParaRPr>
          </a:p>
          <a:p>
            <a:pPr marL="285750" indent="-285750">
              <a:buFont typeface="Wingdings" pitchFamily="2" charset="2"/>
              <a:buChar char="Ø"/>
            </a:pPr>
            <a:r>
              <a:rPr lang="cs-CZ" sz="2400" dirty="0"/>
              <a:t>o</a:t>
            </a:r>
            <a:r>
              <a:rPr lang="cs-CZ" sz="2400" dirty="0" smtClean="0"/>
              <a:t>n </a:t>
            </a:r>
            <a:r>
              <a:rPr lang="cs-CZ" sz="2400" dirty="0" err="1" smtClean="0"/>
              <a:t>Monday</a:t>
            </a:r>
            <a:r>
              <a:rPr lang="cs-CZ" sz="2400" dirty="0" smtClean="0"/>
              <a:t>, on </a:t>
            </a:r>
            <a:r>
              <a:rPr lang="cs-CZ" sz="2400" dirty="0" err="1" smtClean="0"/>
              <a:t>Tuesday</a:t>
            </a:r>
            <a:r>
              <a:rPr lang="cs-CZ" sz="2400" dirty="0" smtClean="0"/>
              <a:t>, on </a:t>
            </a:r>
            <a:r>
              <a:rPr lang="cs-CZ" sz="2400" dirty="0" err="1" smtClean="0"/>
              <a:t>Friday</a:t>
            </a:r>
            <a:r>
              <a:rPr lang="cs-CZ" sz="2400" dirty="0" smtClean="0"/>
              <a:t>, …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cs-CZ" sz="2400" dirty="0"/>
              <a:t>o</a:t>
            </a:r>
            <a:r>
              <a:rPr lang="cs-CZ" sz="2400" dirty="0" smtClean="0"/>
              <a:t>n my </a:t>
            </a:r>
            <a:r>
              <a:rPr lang="cs-CZ" sz="2400" dirty="0" err="1" smtClean="0"/>
              <a:t>birthday</a:t>
            </a:r>
            <a:endParaRPr lang="cs-CZ" sz="2400" dirty="0" smtClean="0"/>
          </a:p>
          <a:p>
            <a:pPr marL="285750" indent="-285750">
              <a:buFont typeface="Wingdings" pitchFamily="2" charset="2"/>
              <a:buChar char="Ø"/>
            </a:pPr>
            <a:r>
              <a:rPr lang="cs-CZ" sz="2400" dirty="0"/>
              <a:t>o</a:t>
            </a:r>
            <a:r>
              <a:rPr lang="cs-CZ" sz="2400" dirty="0" smtClean="0"/>
              <a:t>n </a:t>
            </a:r>
            <a:r>
              <a:rPr lang="cs-CZ" sz="2400" dirty="0" err="1" smtClean="0"/>
              <a:t>Monday</a:t>
            </a:r>
            <a:r>
              <a:rPr lang="cs-CZ" sz="2400" dirty="0" smtClean="0"/>
              <a:t> </a:t>
            </a:r>
            <a:r>
              <a:rPr lang="cs-CZ" sz="2400" dirty="0" err="1" smtClean="0"/>
              <a:t>morning</a:t>
            </a:r>
            <a:endParaRPr lang="cs-CZ" sz="2400" dirty="0" smtClean="0"/>
          </a:p>
          <a:p>
            <a:pPr marL="285750" indent="-285750">
              <a:buFont typeface="Wingdings" pitchFamily="2" charset="2"/>
              <a:buChar char="Ø"/>
            </a:pPr>
            <a:r>
              <a:rPr lang="cs-CZ" sz="2400" dirty="0" smtClean="0"/>
              <a:t>on </a:t>
            </a:r>
            <a:r>
              <a:rPr lang="cs-CZ" sz="2400" dirty="0" err="1" smtClean="0"/>
              <a:t>Friday</a:t>
            </a:r>
            <a:r>
              <a:rPr lang="cs-CZ" sz="2400" dirty="0" smtClean="0"/>
              <a:t> </a:t>
            </a:r>
            <a:r>
              <a:rPr lang="cs-CZ" sz="2400" dirty="0" err="1" smtClean="0"/>
              <a:t>afternoon</a:t>
            </a:r>
            <a:endParaRPr lang="cs-CZ" sz="2400" dirty="0" smtClean="0"/>
          </a:p>
          <a:p>
            <a:pPr marL="285750" indent="-285750">
              <a:buFont typeface="Wingdings" pitchFamily="2" charset="2"/>
              <a:buChar char="Ø"/>
            </a:pPr>
            <a:r>
              <a:rPr lang="cs-CZ" sz="2400" dirty="0"/>
              <a:t>o</a:t>
            </a:r>
            <a:r>
              <a:rPr lang="cs-CZ" sz="2400" dirty="0" smtClean="0"/>
              <a:t>n </a:t>
            </a:r>
            <a:r>
              <a:rPr lang="cs-CZ" sz="2400" dirty="0" err="1" smtClean="0"/>
              <a:t>Sunday</a:t>
            </a:r>
            <a:r>
              <a:rPr lang="cs-CZ" sz="2400" dirty="0" smtClean="0"/>
              <a:t> </a:t>
            </a:r>
            <a:r>
              <a:rPr lang="cs-CZ" sz="2400" dirty="0" err="1" smtClean="0"/>
              <a:t>evening</a:t>
            </a:r>
            <a:endParaRPr lang="cs-CZ" sz="2400" dirty="0" smtClean="0"/>
          </a:p>
          <a:p>
            <a:pPr marL="285750" indent="-285750">
              <a:buFont typeface="Wingdings" pitchFamily="2" charset="2"/>
              <a:buChar char="Ø"/>
            </a:pPr>
            <a:r>
              <a:rPr lang="cs-CZ" sz="2400" dirty="0" smtClean="0"/>
              <a:t>on </a:t>
            </a:r>
            <a:r>
              <a:rPr lang="cs-CZ" sz="2400" dirty="0" err="1" smtClean="0"/>
              <a:t>Sutarday</a:t>
            </a:r>
            <a:r>
              <a:rPr lang="cs-CZ" sz="2400" dirty="0" smtClean="0"/>
              <a:t> night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cs-CZ" sz="2400" dirty="0"/>
              <a:t>o</a:t>
            </a:r>
            <a:r>
              <a:rPr lang="cs-CZ" sz="2400" dirty="0" smtClean="0"/>
              <a:t>n </a:t>
            </a:r>
            <a:r>
              <a:rPr lang="cs-CZ" sz="2400" dirty="0" err="1" smtClean="0"/>
              <a:t>holiday</a:t>
            </a:r>
            <a:endParaRPr lang="cs-CZ" sz="2400" dirty="0" smtClean="0"/>
          </a:p>
          <a:p>
            <a:pPr marL="285750" indent="-285750">
              <a:buFont typeface="Wingdings" pitchFamily="2" charset="2"/>
              <a:buChar char="Ø"/>
            </a:pPr>
            <a:r>
              <a:rPr lang="cs-CZ" sz="2400" dirty="0"/>
              <a:t>o</a:t>
            </a:r>
            <a:r>
              <a:rPr lang="cs-CZ" sz="2400" dirty="0" smtClean="0"/>
              <a:t>n </a:t>
            </a:r>
            <a:r>
              <a:rPr lang="cs-CZ" sz="2400" dirty="0" err="1" smtClean="0"/>
              <a:t>Christmas</a:t>
            </a:r>
            <a:r>
              <a:rPr lang="cs-CZ" sz="2400" dirty="0" smtClean="0"/>
              <a:t> </a:t>
            </a:r>
            <a:r>
              <a:rPr lang="cs-CZ" sz="2400" dirty="0" err="1" smtClean="0"/>
              <a:t>day</a:t>
            </a:r>
            <a:endParaRPr lang="cs-CZ" sz="2400" dirty="0" smtClean="0"/>
          </a:p>
          <a:p>
            <a:pPr marL="285750" indent="-285750">
              <a:buFont typeface="Wingdings" pitchFamily="2" charset="2"/>
              <a:buChar char="Ø"/>
            </a:pPr>
            <a:r>
              <a:rPr lang="cs-CZ" sz="2400" dirty="0"/>
              <a:t>o</a:t>
            </a:r>
            <a:r>
              <a:rPr lang="cs-CZ" sz="2400" dirty="0" smtClean="0"/>
              <a:t>n my </a:t>
            </a:r>
            <a:r>
              <a:rPr lang="cs-CZ" sz="2400" dirty="0" err="1" smtClean="0"/>
              <a:t>favourite</a:t>
            </a:r>
            <a:r>
              <a:rPr lang="cs-CZ" sz="2400" dirty="0" smtClean="0"/>
              <a:t> </a:t>
            </a:r>
            <a:r>
              <a:rPr lang="cs-CZ" sz="2400" dirty="0" err="1" smtClean="0"/>
              <a:t>day</a:t>
            </a:r>
            <a:endParaRPr lang="cs-CZ" sz="2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140968"/>
            <a:ext cx="1871920" cy="1871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62944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188640"/>
            <a:ext cx="7125113" cy="924475"/>
          </a:xfrm>
        </p:spPr>
        <p:txBody>
          <a:bodyPr/>
          <a:lstStyle/>
          <a:p>
            <a:pPr algn="ctr"/>
            <a:r>
              <a:rPr lang="cs-CZ" i="1" u="sng" dirty="0" err="1" smtClean="0"/>
              <a:t>Complete</a:t>
            </a:r>
            <a:r>
              <a:rPr lang="cs-CZ" i="1" u="sng" dirty="0" smtClean="0"/>
              <a:t> (on, </a:t>
            </a:r>
            <a:r>
              <a:rPr lang="cs-CZ" i="1" u="sng" dirty="0" err="1" smtClean="0"/>
              <a:t>at</a:t>
            </a:r>
            <a:r>
              <a:rPr lang="cs-CZ" i="1" u="sng" dirty="0" smtClean="0"/>
              <a:t>, in):</a:t>
            </a:r>
            <a:endParaRPr lang="cs-CZ" i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6453336"/>
            <a:ext cx="7125112" cy="53534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TextovéPole 3"/>
          <p:cNvSpPr txBox="1"/>
          <p:nvPr/>
        </p:nvSpPr>
        <p:spPr>
          <a:xfrm>
            <a:off x="827584" y="1225689"/>
            <a:ext cx="3999043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…… her </a:t>
            </a:r>
            <a:r>
              <a:rPr lang="cs-CZ" sz="2800" dirty="0" err="1" smtClean="0"/>
              <a:t>favourite</a:t>
            </a:r>
            <a:r>
              <a:rPr lang="cs-CZ" sz="2800" dirty="0" smtClean="0"/>
              <a:t> </a:t>
            </a:r>
            <a:r>
              <a:rPr lang="cs-CZ" sz="2800" dirty="0" err="1" smtClean="0"/>
              <a:t>day</a:t>
            </a:r>
            <a:endParaRPr lang="cs-CZ" sz="2800" dirty="0" smtClean="0"/>
          </a:p>
          <a:p>
            <a:r>
              <a:rPr lang="cs-CZ" sz="2800" dirty="0" smtClean="0"/>
              <a:t>…… </a:t>
            </a:r>
            <a:r>
              <a:rPr lang="cs-CZ" sz="2800" dirty="0" err="1" smtClean="0"/>
              <a:t>half</a:t>
            </a:r>
            <a:r>
              <a:rPr lang="cs-CZ" sz="2800" dirty="0" smtClean="0"/>
              <a:t> past </a:t>
            </a:r>
            <a:r>
              <a:rPr lang="cs-CZ" sz="2800" dirty="0" err="1" smtClean="0"/>
              <a:t>two</a:t>
            </a:r>
            <a:endParaRPr lang="cs-CZ" sz="2800" dirty="0" smtClean="0"/>
          </a:p>
          <a:p>
            <a:r>
              <a:rPr lang="cs-CZ" sz="2800" dirty="0" smtClean="0"/>
              <a:t>…… </a:t>
            </a:r>
            <a:r>
              <a:rPr lang="cs-CZ" sz="2800" dirty="0" err="1"/>
              <a:t>t</a:t>
            </a:r>
            <a:r>
              <a:rPr lang="cs-CZ" sz="2800" dirty="0" err="1" smtClean="0"/>
              <a:t>he</a:t>
            </a:r>
            <a:r>
              <a:rPr lang="cs-CZ" sz="2800" dirty="0" smtClean="0"/>
              <a:t> </a:t>
            </a:r>
            <a:r>
              <a:rPr lang="cs-CZ" sz="2800" dirty="0" err="1" smtClean="0"/>
              <a:t>weekend</a:t>
            </a:r>
            <a:endParaRPr lang="cs-CZ" sz="2800" dirty="0" smtClean="0"/>
          </a:p>
          <a:p>
            <a:r>
              <a:rPr lang="cs-CZ" sz="2800" dirty="0" smtClean="0"/>
              <a:t>……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morning</a:t>
            </a:r>
            <a:endParaRPr lang="cs-CZ" sz="2800" dirty="0" smtClean="0"/>
          </a:p>
          <a:p>
            <a:r>
              <a:rPr lang="cs-CZ" sz="2800" dirty="0" smtClean="0"/>
              <a:t>…… </a:t>
            </a:r>
            <a:r>
              <a:rPr lang="cs-CZ" sz="2800" dirty="0" err="1" smtClean="0"/>
              <a:t>Friday</a:t>
            </a:r>
            <a:endParaRPr lang="cs-CZ" sz="2800" dirty="0" smtClean="0"/>
          </a:p>
          <a:p>
            <a:r>
              <a:rPr lang="cs-CZ" sz="2800" dirty="0" smtClean="0"/>
              <a:t>…… night</a:t>
            </a:r>
          </a:p>
          <a:p>
            <a:r>
              <a:rPr lang="cs-CZ" sz="2800" dirty="0" smtClean="0"/>
              <a:t>…… 1999</a:t>
            </a:r>
          </a:p>
          <a:p>
            <a:r>
              <a:rPr lang="cs-CZ" sz="2800" dirty="0" smtClean="0"/>
              <a:t>…… 6 </a:t>
            </a:r>
            <a:r>
              <a:rPr lang="cs-CZ" sz="2800" dirty="0" err="1" smtClean="0"/>
              <a:t>o‘clock</a:t>
            </a:r>
            <a:endParaRPr lang="cs-CZ" sz="2800" dirty="0" smtClean="0"/>
          </a:p>
          <a:p>
            <a:r>
              <a:rPr lang="cs-CZ" sz="2800" dirty="0" smtClean="0"/>
              <a:t>…… </a:t>
            </a:r>
            <a:r>
              <a:rPr lang="cs-CZ" sz="2800" dirty="0" err="1" smtClean="0"/>
              <a:t>Christmas</a:t>
            </a:r>
            <a:endParaRPr lang="cs-CZ" sz="2800" dirty="0" smtClean="0"/>
          </a:p>
          <a:p>
            <a:r>
              <a:rPr lang="cs-CZ" sz="2800" dirty="0" smtClean="0"/>
              <a:t>…… </a:t>
            </a:r>
            <a:r>
              <a:rPr lang="cs-CZ" sz="2800" dirty="0" err="1" smtClean="0"/>
              <a:t>Tuesday</a:t>
            </a:r>
            <a:endParaRPr lang="cs-CZ" sz="2800" dirty="0" smtClean="0"/>
          </a:p>
          <a:p>
            <a:r>
              <a:rPr lang="cs-CZ" sz="2800" dirty="0" smtClean="0"/>
              <a:t>….. </a:t>
            </a:r>
            <a:r>
              <a:rPr lang="cs-CZ" sz="2800" dirty="0" err="1" smtClean="0"/>
              <a:t>Tuesday</a:t>
            </a:r>
            <a:r>
              <a:rPr lang="cs-CZ" sz="2800" dirty="0" smtClean="0"/>
              <a:t> </a:t>
            </a:r>
            <a:r>
              <a:rPr lang="cs-CZ" sz="2800" dirty="0" err="1" smtClean="0"/>
              <a:t>morning</a:t>
            </a:r>
            <a:endParaRPr lang="cs-CZ" sz="2800" dirty="0" smtClean="0"/>
          </a:p>
          <a:p>
            <a:r>
              <a:rPr lang="cs-CZ" sz="2800" dirty="0" smtClean="0"/>
              <a:t>…… </a:t>
            </a:r>
            <a:r>
              <a:rPr lang="cs-CZ" sz="2800" dirty="0" err="1" smtClean="0"/>
              <a:t>October</a:t>
            </a:r>
            <a:endParaRPr lang="cs-CZ" sz="2800" dirty="0" smtClean="0"/>
          </a:p>
          <a:p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516216" y="2420888"/>
            <a:ext cx="1847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038809"/>
            <a:ext cx="1618869" cy="2024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489750"/>
            <a:ext cx="1440160" cy="18622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21274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222860"/>
            <a:ext cx="7125113" cy="924475"/>
          </a:xfrm>
        </p:spPr>
        <p:txBody>
          <a:bodyPr/>
          <a:lstStyle/>
          <a:p>
            <a:pPr algn="ctr"/>
            <a:r>
              <a:rPr lang="cs-CZ" i="1" u="sng" dirty="0" err="1" smtClean="0"/>
              <a:t>Check</a:t>
            </a:r>
            <a:r>
              <a:rPr lang="cs-CZ" i="1" u="sng" dirty="0" smtClean="0"/>
              <a:t> </a:t>
            </a:r>
            <a:r>
              <a:rPr lang="cs-CZ" i="1" u="sng" dirty="0" err="1" smtClean="0"/>
              <a:t>your</a:t>
            </a:r>
            <a:r>
              <a:rPr lang="cs-CZ" i="1" u="sng" dirty="0" smtClean="0"/>
              <a:t> </a:t>
            </a:r>
            <a:r>
              <a:rPr lang="cs-CZ" i="1" u="sng" dirty="0" err="1" smtClean="0"/>
              <a:t>answers</a:t>
            </a:r>
            <a:r>
              <a:rPr lang="cs-CZ" i="1" u="sng" dirty="0" smtClean="0"/>
              <a:t>:</a:t>
            </a:r>
            <a:endParaRPr lang="cs-CZ" i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9443" y="6381328"/>
            <a:ext cx="7125112" cy="72008"/>
          </a:xfrm>
        </p:spPr>
        <p:txBody>
          <a:bodyPr>
            <a:normAutofit fontScale="25000" lnSpcReduction="20000"/>
          </a:bodyPr>
          <a:lstStyle/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899592" y="1147335"/>
            <a:ext cx="4572000" cy="569386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800" dirty="0"/>
              <a:t>o</a:t>
            </a:r>
            <a:r>
              <a:rPr lang="cs-CZ" sz="2800" dirty="0" smtClean="0"/>
              <a:t>n her </a:t>
            </a:r>
            <a:r>
              <a:rPr lang="cs-CZ" sz="2800" dirty="0" err="1"/>
              <a:t>favourite</a:t>
            </a:r>
            <a:r>
              <a:rPr lang="cs-CZ" sz="2800" dirty="0"/>
              <a:t> </a:t>
            </a:r>
            <a:r>
              <a:rPr lang="cs-CZ" sz="2800" dirty="0" err="1"/>
              <a:t>day</a:t>
            </a:r>
            <a:endParaRPr lang="cs-CZ" sz="2800" dirty="0"/>
          </a:p>
          <a:p>
            <a:r>
              <a:rPr lang="cs-CZ" sz="2800" dirty="0" err="1" smtClean="0"/>
              <a:t>at</a:t>
            </a:r>
            <a:r>
              <a:rPr lang="cs-CZ" sz="2800" dirty="0" smtClean="0"/>
              <a:t> </a:t>
            </a:r>
            <a:r>
              <a:rPr lang="cs-CZ" sz="2800" dirty="0" err="1"/>
              <a:t>half</a:t>
            </a:r>
            <a:r>
              <a:rPr lang="cs-CZ" sz="2800" dirty="0"/>
              <a:t> past </a:t>
            </a:r>
            <a:r>
              <a:rPr lang="cs-CZ" sz="2800" dirty="0" err="1"/>
              <a:t>two</a:t>
            </a:r>
            <a:endParaRPr lang="cs-CZ" sz="2800" dirty="0"/>
          </a:p>
          <a:p>
            <a:r>
              <a:rPr lang="cs-CZ" sz="2800" dirty="0" err="1" smtClean="0"/>
              <a:t>at</a:t>
            </a:r>
            <a:r>
              <a:rPr lang="cs-CZ" sz="2800" dirty="0" smtClean="0"/>
              <a:t> </a:t>
            </a:r>
            <a:r>
              <a:rPr lang="cs-CZ" sz="2800" dirty="0" err="1"/>
              <a:t>the</a:t>
            </a:r>
            <a:r>
              <a:rPr lang="cs-CZ" sz="2800" dirty="0"/>
              <a:t> </a:t>
            </a:r>
            <a:r>
              <a:rPr lang="cs-CZ" sz="2800" dirty="0" err="1"/>
              <a:t>weekend</a:t>
            </a:r>
            <a:endParaRPr lang="cs-CZ" sz="2800" dirty="0"/>
          </a:p>
          <a:p>
            <a:r>
              <a:rPr lang="cs-CZ" sz="2800" dirty="0" smtClean="0"/>
              <a:t>in </a:t>
            </a:r>
            <a:r>
              <a:rPr lang="cs-CZ" sz="2800" dirty="0" err="1"/>
              <a:t>the</a:t>
            </a:r>
            <a:r>
              <a:rPr lang="cs-CZ" sz="2800" dirty="0"/>
              <a:t> </a:t>
            </a:r>
            <a:r>
              <a:rPr lang="cs-CZ" sz="2800" dirty="0" err="1"/>
              <a:t>morning</a:t>
            </a:r>
            <a:endParaRPr lang="cs-CZ" sz="2800" dirty="0"/>
          </a:p>
          <a:p>
            <a:r>
              <a:rPr lang="cs-CZ" sz="2800" dirty="0" smtClean="0"/>
              <a:t>on </a:t>
            </a:r>
            <a:r>
              <a:rPr lang="cs-CZ" sz="2800" dirty="0" err="1"/>
              <a:t>Friday</a:t>
            </a:r>
            <a:endParaRPr lang="cs-CZ" sz="2800" dirty="0"/>
          </a:p>
          <a:p>
            <a:r>
              <a:rPr lang="cs-CZ" sz="2800" dirty="0" err="1" smtClean="0"/>
              <a:t>at</a:t>
            </a:r>
            <a:r>
              <a:rPr lang="cs-CZ" sz="2800" dirty="0" smtClean="0"/>
              <a:t> </a:t>
            </a:r>
            <a:r>
              <a:rPr lang="cs-CZ" sz="2800" dirty="0"/>
              <a:t>night</a:t>
            </a:r>
          </a:p>
          <a:p>
            <a:r>
              <a:rPr lang="cs-CZ" sz="2800" dirty="0" smtClean="0"/>
              <a:t>in </a:t>
            </a:r>
            <a:r>
              <a:rPr lang="cs-CZ" sz="2800" dirty="0"/>
              <a:t>1999</a:t>
            </a:r>
          </a:p>
          <a:p>
            <a:r>
              <a:rPr lang="cs-CZ" sz="2800" dirty="0" err="1" smtClean="0"/>
              <a:t>at</a:t>
            </a:r>
            <a:r>
              <a:rPr lang="cs-CZ" sz="2800" dirty="0" smtClean="0"/>
              <a:t> </a:t>
            </a:r>
            <a:r>
              <a:rPr lang="cs-CZ" sz="2800" dirty="0"/>
              <a:t>6 </a:t>
            </a:r>
            <a:r>
              <a:rPr lang="cs-CZ" sz="2800" dirty="0" err="1"/>
              <a:t>o‘clock</a:t>
            </a:r>
            <a:endParaRPr lang="cs-CZ" sz="2800" dirty="0"/>
          </a:p>
          <a:p>
            <a:r>
              <a:rPr lang="cs-CZ" sz="2800" dirty="0" err="1" smtClean="0"/>
              <a:t>at</a:t>
            </a:r>
            <a:r>
              <a:rPr lang="cs-CZ" sz="2800" dirty="0" smtClean="0"/>
              <a:t> </a:t>
            </a:r>
            <a:r>
              <a:rPr lang="cs-CZ" sz="2800" dirty="0" err="1"/>
              <a:t>Christmas</a:t>
            </a:r>
            <a:endParaRPr lang="cs-CZ" sz="2800" dirty="0"/>
          </a:p>
          <a:p>
            <a:r>
              <a:rPr lang="cs-CZ" sz="2800" dirty="0" smtClean="0"/>
              <a:t>on </a:t>
            </a:r>
            <a:r>
              <a:rPr lang="cs-CZ" sz="2800" dirty="0" err="1"/>
              <a:t>Tuesday</a:t>
            </a:r>
            <a:endParaRPr lang="cs-CZ" sz="2800" dirty="0"/>
          </a:p>
          <a:p>
            <a:r>
              <a:rPr lang="cs-CZ" sz="2800" dirty="0" smtClean="0"/>
              <a:t>on </a:t>
            </a:r>
            <a:r>
              <a:rPr lang="cs-CZ" sz="2800" dirty="0" err="1"/>
              <a:t>Tuesday</a:t>
            </a:r>
            <a:r>
              <a:rPr lang="cs-CZ" sz="2800" dirty="0"/>
              <a:t> </a:t>
            </a:r>
            <a:r>
              <a:rPr lang="cs-CZ" sz="2800" dirty="0" err="1"/>
              <a:t>morning</a:t>
            </a:r>
            <a:endParaRPr lang="cs-CZ" sz="2800" dirty="0"/>
          </a:p>
          <a:p>
            <a:r>
              <a:rPr lang="cs-CZ" sz="2800" dirty="0" smtClean="0"/>
              <a:t>in </a:t>
            </a:r>
            <a:r>
              <a:rPr lang="cs-CZ" sz="2800" dirty="0" err="1"/>
              <a:t>October</a:t>
            </a:r>
            <a:endParaRPr lang="cs-CZ" sz="2800" dirty="0"/>
          </a:p>
          <a:p>
            <a:endParaRPr lang="cs-CZ" sz="28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420888"/>
            <a:ext cx="2192288" cy="219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00224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188640"/>
            <a:ext cx="7125113" cy="924475"/>
          </a:xfrm>
        </p:spPr>
        <p:txBody>
          <a:bodyPr/>
          <a:lstStyle/>
          <a:p>
            <a:pPr algn="ctr"/>
            <a:r>
              <a:rPr lang="cs-CZ" u="sng" dirty="0" smtClean="0"/>
              <a:t>Zdroje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9443" y="980729"/>
            <a:ext cx="7125112" cy="4878070"/>
          </a:xfrm>
        </p:spPr>
        <p:txBody>
          <a:bodyPr/>
          <a:lstStyle/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Fotografie a kliparty: </a:t>
            </a:r>
            <a:r>
              <a:rPr lang="cs-CZ" sz="2000" dirty="0" smtClean="0">
                <a:hlinkClick r:id="rId2"/>
              </a:rPr>
              <a:t>http://www.office.microsoft.com</a:t>
            </a:r>
            <a:endParaRPr lang="cs-CZ" sz="2000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520313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ummer">
  <a:themeElements>
    <a:clrScheme name="Summer">
      <a:dk1>
        <a:sysClr val="windowText" lastClr="000000"/>
      </a:dk1>
      <a:lt1>
        <a:sysClr val="window" lastClr="FFFFFF"/>
      </a:lt1>
      <a:dk2>
        <a:srgbClr val="E89117"/>
      </a:dk2>
      <a:lt2>
        <a:srgbClr val="FEDD78"/>
      </a:lt2>
      <a:accent1>
        <a:srgbClr val="A1B633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123</TotalTime>
  <Words>344</Words>
  <Application>Microsoft Office PowerPoint</Application>
  <PresentationFormat>Předvádění na obrazovce (4:3)</PresentationFormat>
  <Paragraphs>98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Summer</vt:lpstr>
      <vt:lpstr>Prezentace aplikace PowerPoint</vt:lpstr>
      <vt:lpstr>Anotace</vt:lpstr>
      <vt:lpstr>Předložky času  – Prepositions of time</vt:lpstr>
      <vt:lpstr>Prezentace aplikace PowerPoint</vt:lpstr>
      <vt:lpstr>Prezentace aplikace PowerPoint</vt:lpstr>
      <vt:lpstr>Complete (on, at, in):</vt:lpstr>
      <vt:lpstr>Check your answers: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 Koláčková</dc:creator>
  <cp:lastModifiedBy>H Koláčková</cp:lastModifiedBy>
  <cp:revision>18</cp:revision>
  <dcterms:created xsi:type="dcterms:W3CDTF">2011-10-14T09:00:52Z</dcterms:created>
  <dcterms:modified xsi:type="dcterms:W3CDTF">2013-02-18T11:56:49Z</dcterms:modified>
</cp:coreProperties>
</file>