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9" r:id="rId5"/>
    <p:sldId id="258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662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902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8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58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4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171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3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242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8356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4466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12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46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</a:t>
            </a:r>
            <a:r>
              <a:rPr lang="en-US" dirty="0" smtClean="0"/>
              <a:t> VII.</a:t>
            </a:r>
            <a:endParaRPr lang="cs-CZ" dirty="0" smtClean="0"/>
          </a:p>
          <a:p>
            <a:r>
              <a:rPr lang="cs-CZ" dirty="0" smtClean="0"/>
              <a:t>TÉMA: Wh-</a:t>
            </a:r>
            <a:r>
              <a:rPr lang="en-US" dirty="0" smtClean="0"/>
              <a:t>questions </a:t>
            </a:r>
            <a:endParaRPr lang="cs-CZ" dirty="0" smtClean="0"/>
          </a:p>
          <a:p>
            <a:r>
              <a:rPr lang="cs-CZ" dirty="0" smtClean="0"/>
              <a:t>AUTOR: Mgr. Hana </a:t>
            </a:r>
            <a:r>
              <a:rPr lang="cs-CZ" dirty="0"/>
              <a:t>S</a:t>
            </a:r>
            <a:r>
              <a:rPr lang="cs-CZ" dirty="0" smtClean="0"/>
              <a:t>tavinohová</a:t>
            </a:r>
          </a:p>
          <a:p>
            <a:r>
              <a:rPr lang="cs-CZ" dirty="0" smtClean="0"/>
              <a:t>DATUM VYTVOŘENÍ: 10. 12. </a:t>
            </a:r>
            <a:r>
              <a:rPr lang="cs-CZ" smtClean="0"/>
              <a:t>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VY_32_INOVACE_25_HS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6633"/>
            <a:ext cx="7772400" cy="1368152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44824"/>
            <a:ext cx="8352928" cy="4392488"/>
          </a:xfrm>
        </p:spPr>
        <p:txBody>
          <a:bodyPr/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Prezentace vytvořena jako doplněk k </a:t>
            </a:r>
            <a:r>
              <a:rPr lang="cs-CZ" dirty="0" smtClean="0">
                <a:solidFill>
                  <a:schemeClr val="tx1"/>
                </a:solidFill>
              </a:rPr>
              <a:t>učivu 6. a 7. ročníku Wh - </a:t>
            </a:r>
            <a:r>
              <a:rPr lang="en-US" dirty="0" smtClean="0">
                <a:solidFill>
                  <a:schemeClr val="tx1"/>
                </a:solidFill>
              </a:rPr>
              <a:t>questions</a:t>
            </a:r>
            <a:r>
              <a:rPr lang="cs-CZ" dirty="0" smtClean="0">
                <a:solidFill>
                  <a:schemeClr val="tx1"/>
                </a:solidFill>
              </a:rPr>
              <a:t>.  Materiál slouží k výkladu i k procvičování. </a:t>
            </a:r>
          </a:p>
          <a:p>
            <a:pPr algn="l"/>
            <a:r>
              <a:rPr lang="cs-CZ" u="sng" dirty="0">
                <a:solidFill>
                  <a:schemeClr val="tx1"/>
                </a:solidFill>
              </a:rPr>
              <a:t>Pilotáž:</a:t>
            </a:r>
            <a:r>
              <a:rPr lang="cs-CZ" dirty="0">
                <a:solidFill>
                  <a:schemeClr val="tx1"/>
                </a:solidFill>
              </a:rPr>
              <a:t> prezentace byla pilotována v </a:t>
            </a:r>
            <a:r>
              <a:rPr lang="cs-CZ" dirty="0" smtClean="0">
                <a:solidFill>
                  <a:schemeClr val="tx1"/>
                </a:solidFill>
              </a:rPr>
              <a:t>7.D</a:t>
            </a:r>
            <a:r>
              <a:rPr lang="cs-CZ" dirty="0">
                <a:solidFill>
                  <a:schemeClr val="tx1"/>
                </a:solidFill>
              </a:rPr>
              <a:t>. Žáci si ověřili, jak danému učivu rozumí, doplnili si vědomosti a ocenili přehlednost zápisu.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1248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Nadpis 8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2400" i="1" u="sng" noProof="1" smtClean="0">
                <a:latin typeface="Tahoma" pitchFamily="34" charset="0"/>
                <a:ea typeface="Tahoma" pitchFamily="34" charset="0"/>
                <a:cs typeface="Tahoma" pitchFamily="34" charset="0"/>
              </a:rPr>
              <a:t>Wh</a:t>
            </a:r>
            <a:r>
              <a:rPr lang="en-GB" sz="2400" i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question words</a:t>
            </a:r>
            <a:r>
              <a:rPr lang="cs-CZ" sz="2400" i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4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en-GB" sz="24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krátká tázací zájmena začínají většinou písmeny</a:t>
            </a:r>
            <a:r>
              <a:rPr lang="en-GB" sz="2400" noProof="1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400" i="1" noProof="1" smtClean="0">
                <a:latin typeface="Tahoma" pitchFamily="34" charset="0"/>
                <a:ea typeface="Tahoma" pitchFamily="34" charset="0"/>
                <a:cs typeface="Tahoma" pitchFamily="34" charset="0"/>
              </a:rPr>
              <a:t>wh</a:t>
            </a:r>
            <a:r>
              <a:rPr lang="cs-CZ" sz="2400" i="1" noProof="1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5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1648848" y="3708649"/>
            <a:ext cx="1253474" cy="127167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when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643424" y="1558502"/>
            <a:ext cx="1393337" cy="1372231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which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442199" y="4224849"/>
            <a:ext cx="1463837" cy="1135870"/>
          </a:xfrm>
          <a:prstGeom prst="ellipse">
            <a:avLst/>
          </a:prstGeom>
          <a:solidFill>
            <a:srgbClr val="92D050"/>
          </a:solidFill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why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353004" y="5336955"/>
            <a:ext cx="1652849" cy="1206663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whose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458997" y="1504404"/>
            <a:ext cx="1506997" cy="1487831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where</a:t>
            </a:r>
            <a:endParaRPr lang="en-GB" sz="2400" dirty="0"/>
          </a:p>
        </p:txBody>
      </p:sp>
      <p:sp>
        <p:nvSpPr>
          <p:cNvPr id="11" name="Ovál 10"/>
          <p:cNvSpPr/>
          <p:nvPr/>
        </p:nvSpPr>
        <p:spPr>
          <a:xfrm>
            <a:off x="4505164" y="3323206"/>
            <a:ext cx="1286036" cy="1226370"/>
          </a:xfrm>
          <a:prstGeom prst="ellipse">
            <a:avLst/>
          </a:prstGeom>
          <a:solidFill>
            <a:srgbClr val="FFFF00"/>
          </a:solidFill>
          <a:effectLst>
            <a:glow rad="101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how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618345" y="2121904"/>
            <a:ext cx="1075950" cy="1147632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who</a:t>
            </a:r>
            <a:endParaRPr lang="en-GB" sz="2400" dirty="0"/>
          </a:p>
        </p:txBody>
      </p:sp>
      <p:sp>
        <p:nvSpPr>
          <p:cNvPr id="13" name="Ovál 12"/>
          <p:cNvSpPr/>
          <p:nvPr/>
        </p:nvSpPr>
        <p:spPr>
          <a:xfrm>
            <a:off x="7777721" y="2958154"/>
            <a:ext cx="1361762" cy="1221559"/>
          </a:xfrm>
          <a:prstGeom prst="ellipse">
            <a:avLst/>
          </a:prstGeom>
          <a:solidFill>
            <a:srgbClr val="FF0000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what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2771278" y="1607802"/>
            <a:ext cx="1699016" cy="11620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k</a:t>
            </a:r>
            <a:r>
              <a:rPr lang="cs-CZ" sz="2400" b="1" dirty="0" smtClean="0">
                <a:solidFill>
                  <a:schemeClr val="tx1"/>
                </a:solidFill>
              </a:rPr>
              <a:t>de, kam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4876800" y="5360719"/>
            <a:ext cx="1482382" cy="1341977"/>
          </a:xfrm>
          <a:prstGeom prst="rightArrow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err="1" smtClean="0">
                <a:solidFill>
                  <a:schemeClr val="tx1"/>
                </a:solidFill>
              </a:rPr>
              <a:t>kolik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Šipka doprava 15"/>
          <p:cNvSpPr/>
          <p:nvPr/>
        </p:nvSpPr>
        <p:spPr>
          <a:xfrm>
            <a:off x="282744" y="3620551"/>
            <a:ext cx="1335601" cy="1214378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kdy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944691" y="5342217"/>
            <a:ext cx="1408313" cy="1135870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6189686" y="1580451"/>
            <a:ext cx="1422711" cy="1175064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který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>
            <a:off x="5652120" y="4161315"/>
            <a:ext cx="1660268" cy="1347227"/>
          </a:xfrm>
          <a:prstGeom prst="rightArrow">
            <a:avLst/>
          </a:prstGeom>
          <a:solidFill>
            <a:srgbClr val="92D050"/>
          </a:solidFill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>
            <a:off x="323529" y="2091696"/>
            <a:ext cx="1294816" cy="1115052"/>
          </a:xfrm>
          <a:prstGeom prst="rightArrow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kdo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>
            <a:off x="6080799" y="2977849"/>
            <a:ext cx="1640484" cy="1285404"/>
          </a:xfrm>
          <a:prstGeom prst="rightArrow">
            <a:avLst/>
          </a:prstGeom>
          <a:solidFill>
            <a:srgbClr val="FF0000"/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co, jaký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695165" y="17755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323529" y="1558502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3089618" y="3154102"/>
            <a:ext cx="1482382" cy="1341977"/>
          </a:xfrm>
          <a:prstGeom prst="rightArrow">
            <a:avLst/>
          </a:prstGeom>
          <a:solidFill>
            <a:srgbClr val="FFFF00"/>
          </a:solidFill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jak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6359182" y="5360719"/>
            <a:ext cx="1980910" cy="1497281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h</a:t>
            </a:r>
            <a:r>
              <a:rPr lang="en-GB" sz="2400" dirty="0" smtClean="0">
                <a:solidFill>
                  <a:schemeClr val="tx1"/>
                </a:solidFill>
              </a:rPr>
              <a:t>ow many, how much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96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6633"/>
            <a:ext cx="7772400" cy="122413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en-US" sz="3600" dirty="0" err="1" smtClean="0"/>
              <a:t>Wh</a:t>
            </a:r>
            <a:r>
              <a:rPr lang="en-US" sz="3600" dirty="0" smtClean="0"/>
              <a:t> words </a:t>
            </a:r>
            <a:r>
              <a:rPr lang="cs-CZ" sz="3600" dirty="0" smtClean="0"/>
              <a:t>stojí na začátku otázky.</a:t>
            </a:r>
            <a:br>
              <a:rPr lang="cs-CZ" sz="3600" dirty="0" smtClean="0"/>
            </a:br>
            <a:r>
              <a:rPr lang="cs-CZ" sz="3600" dirty="0" smtClean="0"/>
              <a:t>Příklady: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8280920" cy="5400600"/>
          </a:xfrm>
        </p:spPr>
        <p:txBody>
          <a:bodyPr/>
          <a:lstStyle/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Who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Where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go to </a:t>
            </a:r>
            <a:r>
              <a:rPr lang="cs-CZ" dirty="0" err="1" smtClean="0">
                <a:solidFill>
                  <a:schemeClr val="tx1"/>
                </a:solidFill>
              </a:rPr>
              <a:t>school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Which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of</a:t>
            </a:r>
            <a:r>
              <a:rPr lang="cs-CZ" dirty="0" smtClean="0">
                <a:solidFill>
                  <a:schemeClr val="tx1"/>
                </a:solidFill>
              </a:rPr>
              <a:t> these </a:t>
            </a:r>
            <a:r>
              <a:rPr lang="cs-CZ" dirty="0" err="1" smtClean="0">
                <a:solidFill>
                  <a:schemeClr val="tx1"/>
                </a:solidFill>
              </a:rPr>
              <a:t>shirts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want</a:t>
            </a:r>
            <a:r>
              <a:rPr lang="cs-CZ" dirty="0" smtClean="0">
                <a:solidFill>
                  <a:schemeClr val="tx1"/>
                </a:solidFill>
              </a:rPr>
              <a:t>? 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When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go to </a:t>
            </a:r>
            <a:r>
              <a:rPr lang="cs-CZ" dirty="0" err="1" smtClean="0">
                <a:solidFill>
                  <a:schemeClr val="tx1"/>
                </a:solidFill>
              </a:rPr>
              <a:t>school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How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>
                <a:solidFill>
                  <a:schemeClr val="tx1"/>
                </a:solidFill>
              </a:rPr>
              <a:t>o</a:t>
            </a:r>
            <a:r>
              <a:rPr lang="cs-CZ" dirty="0" err="1" smtClean="0">
                <a:solidFill>
                  <a:schemeClr val="tx1"/>
                </a:solidFill>
              </a:rPr>
              <a:t>ld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What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your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name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Whos</a:t>
            </a:r>
            <a:r>
              <a:rPr lang="cs-CZ" dirty="0" err="1" smtClean="0">
                <a:solidFill>
                  <a:schemeClr val="tx1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pencil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is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it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Why</a:t>
            </a:r>
            <a:r>
              <a:rPr lang="cs-CZ" dirty="0" smtClean="0">
                <a:solidFill>
                  <a:schemeClr val="tx1"/>
                </a:solidFill>
              </a:rPr>
              <a:t> do </a:t>
            </a:r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learn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English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r>
              <a:rPr lang="cs-CZ" u="sng" dirty="0" err="1" smtClean="0">
                <a:solidFill>
                  <a:schemeClr val="tx1"/>
                </a:solidFill>
              </a:rPr>
              <a:t>How</a:t>
            </a:r>
            <a:r>
              <a:rPr lang="cs-CZ" u="sng" dirty="0" smtClean="0">
                <a:solidFill>
                  <a:schemeClr val="tx1"/>
                </a:solidFill>
              </a:rPr>
              <a:t> many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chairs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there</a:t>
            </a:r>
            <a:r>
              <a:rPr lang="cs-CZ" dirty="0" smtClean="0">
                <a:solidFill>
                  <a:schemeClr val="tx1"/>
                </a:solidFill>
              </a:rPr>
              <a:t> in </a:t>
            </a:r>
            <a:r>
              <a:rPr lang="cs-CZ" dirty="0" err="1" smtClean="0">
                <a:solidFill>
                  <a:schemeClr val="tx1"/>
                </a:solidFill>
              </a:rPr>
              <a:t>the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room</a:t>
            </a:r>
            <a:r>
              <a:rPr lang="cs-CZ" dirty="0" smtClean="0">
                <a:solidFill>
                  <a:schemeClr val="tx1"/>
                </a:solidFill>
              </a:rPr>
              <a:t>?</a:t>
            </a:r>
          </a:p>
          <a:p>
            <a:pPr marL="514350" indent="-514350" algn="l">
              <a:buAutoNum type="arabicPeriod"/>
            </a:pP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458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0"/>
            <a:ext cx="8280920" cy="652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en-US" dirty="0"/>
              <a:t> </a:t>
            </a:r>
            <a:r>
              <a:rPr lang="en-US" sz="4000" dirty="0" err="1">
                <a:solidFill>
                  <a:srgbClr val="FFFF00"/>
                </a:solidFill>
              </a:rPr>
              <a:t>Oznamovací</a:t>
            </a:r>
            <a:r>
              <a:rPr lang="en-US" sz="4000" dirty="0">
                <a:solidFill>
                  <a:srgbClr val="FFFF00"/>
                </a:solidFill>
              </a:rPr>
              <a:t> </a:t>
            </a:r>
            <a:r>
              <a:rPr lang="en-US" sz="4000" dirty="0" err="1">
                <a:solidFill>
                  <a:srgbClr val="FFFF00"/>
                </a:solidFill>
              </a:rPr>
              <a:t>věta</a:t>
            </a:r>
            <a:r>
              <a:rPr lang="en-US" sz="4000" dirty="0">
                <a:solidFill>
                  <a:srgbClr val="FFFF00"/>
                </a:solidFill>
              </a:rPr>
              <a:t>:</a:t>
            </a:r>
            <a:r>
              <a:rPr lang="en-US" sz="4000" dirty="0"/>
              <a:t> </a:t>
            </a:r>
            <a:r>
              <a:rPr lang="en-US" sz="4000" b="1" i="1" dirty="0"/>
              <a:t>She works in the garden. </a:t>
            </a:r>
            <a:endParaRPr lang="en-US" sz="4000" dirty="0"/>
          </a:p>
          <a:p>
            <a:r>
              <a:rPr lang="en-US" sz="4000" dirty="0" err="1">
                <a:solidFill>
                  <a:srgbClr val="FFFF00"/>
                </a:solidFill>
              </a:rPr>
              <a:t>Otázka</a:t>
            </a:r>
            <a:r>
              <a:rPr lang="en-US" sz="4000" dirty="0">
                <a:solidFill>
                  <a:srgbClr val="FFFF00"/>
                </a:solidFill>
              </a:rPr>
              <a:t>:</a:t>
            </a:r>
            <a:r>
              <a:rPr lang="en-US" sz="4000" dirty="0"/>
              <a:t> </a:t>
            </a:r>
            <a:r>
              <a:rPr lang="en-US" sz="4000" b="1" i="1" dirty="0"/>
              <a:t>Does she work in the garden</a:t>
            </a:r>
            <a:r>
              <a:rPr lang="en-US" sz="4000" b="1" i="1" dirty="0" smtClean="0"/>
              <a:t>?</a:t>
            </a:r>
          </a:p>
          <a:p>
            <a:r>
              <a:rPr lang="cs-CZ" sz="4000" dirty="0" smtClean="0">
                <a:solidFill>
                  <a:srgbClr val="FFFF00"/>
                </a:solidFill>
              </a:rPr>
              <a:t>Odpověď:</a:t>
            </a:r>
            <a:r>
              <a:rPr lang="cs-CZ" sz="4000" b="1" i="1" dirty="0" smtClean="0"/>
              <a:t> </a:t>
            </a:r>
            <a:r>
              <a:rPr lang="en-US" sz="4000" b="1" i="1" dirty="0" smtClean="0"/>
              <a:t>Yes, she does. </a:t>
            </a:r>
            <a:endParaRPr lang="en-US" sz="4000" dirty="0"/>
          </a:p>
          <a:p>
            <a:r>
              <a:rPr lang="en-US" sz="4000" dirty="0" err="1">
                <a:solidFill>
                  <a:srgbClr val="FFFF00"/>
                </a:solidFill>
              </a:rPr>
              <a:t>Otázka</a:t>
            </a:r>
            <a:r>
              <a:rPr lang="en-US" sz="4000" dirty="0">
                <a:solidFill>
                  <a:srgbClr val="FFFF00"/>
                </a:solidFill>
              </a:rPr>
              <a:t> </a:t>
            </a:r>
            <a:r>
              <a:rPr lang="en-US" sz="4000" dirty="0" err="1">
                <a:solidFill>
                  <a:srgbClr val="FFFF00"/>
                </a:solidFill>
              </a:rPr>
              <a:t>pomocí</a:t>
            </a:r>
            <a:r>
              <a:rPr lang="en-US" sz="4000" dirty="0">
                <a:solidFill>
                  <a:srgbClr val="FFFF00"/>
                </a:solidFill>
              </a:rPr>
              <a:t> </a:t>
            </a:r>
            <a:r>
              <a:rPr lang="en-US" sz="4000" dirty="0" err="1">
                <a:solidFill>
                  <a:srgbClr val="FFFF00"/>
                </a:solidFill>
              </a:rPr>
              <a:t>tázacího</a:t>
            </a:r>
            <a:r>
              <a:rPr lang="en-US" sz="4000" dirty="0">
                <a:solidFill>
                  <a:srgbClr val="FFFF00"/>
                </a:solidFill>
              </a:rPr>
              <a:t> </a:t>
            </a:r>
            <a:r>
              <a:rPr lang="en-US" sz="4000" dirty="0" err="1">
                <a:solidFill>
                  <a:srgbClr val="FFFF00"/>
                </a:solidFill>
              </a:rPr>
              <a:t>zájmena</a:t>
            </a:r>
            <a:r>
              <a:rPr lang="en-US" sz="4000" dirty="0">
                <a:solidFill>
                  <a:srgbClr val="FFFF00"/>
                </a:solidFill>
              </a:rPr>
              <a:t>: </a:t>
            </a:r>
            <a:r>
              <a:rPr lang="en-US" sz="4000" b="1" i="1" dirty="0"/>
              <a:t>WHEN does she work in the garden</a:t>
            </a:r>
            <a:r>
              <a:rPr lang="en-US" sz="4000" b="1" i="1" dirty="0" smtClean="0"/>
              <a:t>?</a:t>
            </a:r>
            <a:endParaRPr lang="cs-CZ" sz="4000" b="1" i="1" dirty="0" smtClean="0"/>
          </a:p>
          <a:p>
            <a:r>
              <a:rPr lang="cs-CZ" sz="4000" dirty="0" smtClean="0">
                <a:solidFill>
                  <a:srgbClr val="FFFF00"/>
                </a:solidFill>
              </a:rPr>
              <a:t>Odpověď:</a:t>
            </a:r>
            <a:r>
              <a:rPr lang="cs-CZ" sz="4000" dirty="0" smtClean="0"/>
              <a:t> </a:t>
            </a:r>
            <a:r>
              <a:rPr lang="en-US" sz="4000" b="1" i="1" dirty="0" smtClean="0"/>
              <a:t>She works in the garden in the morning.</a:t>
            </a:r>
            <a:endParaRPr lang="cs-CZ" sz="4000" b="1" i="1" dirty="0" smtClean="0"/>
          </a:p>
          <a:p>
            <a:r>
              <a:rPr lang="cs-CZ" sz="4000" dirty="0" smtClean="0">
                <a:solidFill>
                  <a:srgbClr val="FFFF00"/>
                </a:solidFill>
              </a:rPr>
              <a:t>Na </a:t>
            </a:r>
            <a:r>
              <a:rPr lang="cs-CZ" sz="4000" dirty="0" err="1" smtClean="0">
                <a:solidFill>
                  <a:srgbClr val="FFFF00"/>
                </a:solidFill>
              </a:rPr>
              <a:t>wh-questions</a:t>
            </a:r>
            <a:r>
              <a:rPr lang="cs-CZ" sz="4000" dirty="0" smtClean="0">
                <a:solidFill>
                  <a:srgbClr val="FFFF00"/>
                </a:solidFill>
              </a:rPr>
              <a:t> nemůžeme odpovědět </a:t>
            </a:r>
            <a:r>
              <a:rPr lang="cs-CZ" sz="4000" dirty="0" err="1" smtClean="0">
                <a:solidFill>
                  <a:srgbClr val="FFFF00"/>
                </a:solidFill>
              </a:rPr>
              <a:t>yes</a:t>
            </a:r>
            <a:r>
              <a:rPr lang="cs-CZ" sz="4000" dirty="0" smtClean="0">
                <a:solidFill>
                  <a:srgbClr val="FFFF00"/>
                </a:solidFill>
              </a:rPr>
              <a:t> nebo no.</a:t>
            </a:r>
            <a:endParaRPr lang="cs-CZ" sz="4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617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1296143"/>
          </a:xfrm>
        </p:spPr>
        <p:txBody>
          <a:bodyPr>
            <a:noAutofit/>
          </a:bodyPr>
          <a:lstStyle/>
          <a:p>
            <a:r>
              <a:rPr lang="cs-CZ" u="sng" dirty="0" err="1" smtClean="0"/>
              <a:t>Translate</a:t>
            </a:r>
            <a:r>
              <a:rPr lang="cs-CZ" u="sng" dirty="0" smtClean="0"/>
              <a:t>:</a:t>
            </a:r>
            <a:br>
              <a:rPr lang="cs-CZ" u="sng" dirty="0" smtClean="0"/>
            </a:br>
            <a:endParaRPr lang="cs-CZ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1484784"/>
            <a:ext cx="7232848" cy="5184576"/>
          </a:xfrm>
        </p:spPr>
        <p:txBody>
          <a:bodyPr/>
          <a:lstStyle/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Proč čteš knihy?</a:t>
            </a:r>
          </a:p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Kde chodíš plavat?</a:t>
            </a:r>
          </a:p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Kolik aut mají?</a:t>
            </a:r>
          </a:p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Kdy vstáváš?</a:t>
            </a:r>
          </a:p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Jak se máš?</a:t>
            </a:r>
          </a:p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Proč jdeš pozdě?</a:t>
            </a:r>
          </a:p>
          <a:p>
            <a:pPr marL="514350" indent="-514350" algn="l"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Kde bydlíš?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337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Check</a:t>
            </a:r>
            <a:r>
              <a:rPr lang="cs-CZ" b="1" dirty="0" smtClean="0"/>
              <a:t>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sentences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Why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go </a:t>
            </a:r>
            <a:r>
              <a:rPr lang="cs-CZ" dirty="0" err="1" smtClean="0"/>
              <a:t>swimming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cars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When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up?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How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Why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late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Where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live?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988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523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121</TotalTime>
  <Words>356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Prezentace aplikace PowerPoint</vt:lpstr>
      <vt:lpstr>Wh words stojí na začátku otázky. Příklady:</vt:lpstr>
      <vt:lpstr>Prezentace aplikace PowerPoint</vt:lpstr>
      <vt:lpstr>Translate: </vt:lpstr>
      <vt:lpstr>Check your sentences: 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22</cp:revision>
  <dcterms:created xsi:type="dcterms:W3CDTF">2011-10-14T09:00:52Z</dcterms:created>
  <dcterms:modified xsi:type="dcterms:W3CDTF">2013-02-18T11:58:56Z</dcterms:modified>
</cp:coreProperties>
</file>