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61" r:id="rId3"/>
    <p:sldId id="257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9909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18301" y="1009654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VI.</a:t>
            </a:r>
          </a:p>
          <a:p>
            <a:r>
              <a:rPr lang="cs-CZ" dirty="0" smtClean="0"/>
              <a:t>TÉMA: </a:t>
            </a:r>
            <a:r>
              <a:rPr lang="en-US" dirty="0" smtClean="0"/>
              <a:t>Present simple tense</a:t>
            </a:r>
            <a:endParaRPr lang="cs-CZ" dirty="0" smtClean="0"/>
          </a:p>
          <a:p>
            <a:r>
              <a:rPr lang="cs-CZ" dirty="0" smtClean="0"/>
              <a:t>AUTOR:</a:t>
            </a:r>
            <a:r>
              <a:rPr lang="en-US" dirty="0" smtClean="0"/>
              <a:t> </a:t>
            </a:r>
            <a:r>
              <a:rPr lang="cs-CZ" dirty="0" smtClean="0"/>
              <a:t>Mgr. Hana Stavinohová</a:t>
            </a:r>
          </a:p>
          <a:p>
            <a:r>
              <a:rPr lang="cs-CZ" dirty="0" smtClean="0"/>
              <a:t>DATUM VYTVOŘENÍ: 3.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VY_32_INOVACE_26_HS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51456"/>
            <a:ext cx="1797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Anotace: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599" y="908720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Prezentace vytvořena jako doplněk k učivu 6. ročníku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simple</a:t>
            </a:r>
            <a:r>
              <a:rPr lang="cs-CZ" sz="2800" dirty="0" smtClean="0"/>
              <a:t> tense. Slouží také jako přehled pravopisných změn v kladných oznamovacích větách v tomto čase.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65367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Pilotáž:</a:t>
            </a:r>
            <a:r>
              <a:rPr lang="cs-CZ" sz="2800" dirty="0" smtClean="0"/>
              <a:t> Prezentace pilotována v 6.D. Materiál byl použit k rychlému připomenutí již probraného učiva. Žáci ocenili přehlednost zápisu na tabuli.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8629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17178" cy="1152128"/>
          </a:xfrm>
        </p:spPr>
        <p:txBody>
          <a:bodyPr/>
          <a:lstStyle/>
          <a:p>
            <a:pPr algn="ctr"/>
            <a:r>
              <a:rPr lang="en-US" sz="4000" dirty="0" smtClean="0">
                <a:solidFill>
                  <a:schemeClr val="tx1"/>
                </a:solidFill>
                <a:latin typeface="Arial Black" pitchFamily="34" charset="0"/>
              </a:rPr>
              <a:t>Present simple tense</a:t>
            </a:r>
            <a:r>
              <a:rPr lang="en-US" dirty="0" smtClean="0">
                <a:solidFill>
                  <a:schemeClr val="tx1"/>
                </a:solidFill>
                <a:latin typeface="Arial Black" pitchFamily="34" charset="0"/>
              </a:rPr>
              <a:t/>
            </a:r>
            <a:br>
              <a:rPr lang="en-US" dirty="0" smtClean="0">
                <a:solidFill>
                  <a:schemeClr val="tx1"/>
                </a:solidFill>
                <a:latin typeface="Arial Black" pitchFamily="34" charset="0"/>
              </a:rPr>
            </a:br>
            <a:r>
              <a:rPr lang="en-US" dirty="0" smtClean="0">
                <a:solidFill>
                  <a:schemeClr val="tx1"/>
                </a:solidFill>
                <a:latin typeface="Arial Black" pitchFamily="34" charset="0"/>
              </a:rPr>
              <a:t>(</a:t>
            </a:r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Přítomný čas prostý)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 flipV="1">
            <a:off x="1009443" y="5637781"/>
            <a:ext cx="711717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604699"/>
            <a:ext cx="806489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>
                <a:latin typeface="+mj-lt"/>
              </a:rPr>
              <a:t>Použití:</a:t>
            </a:r>
          </a:p>
          <a:p>
            <a:pPr marL="285750" indent="-285750">
              <a:buFont typeface="Wingdings" pitchFamily="2" charset="2"/>
              <a:buChar char="J"/>
            </a:pPr>
            <a:r>
              <a:rPr lang="cs-CZ" sz="3200" dirty="0"/>
              <a:t>d</a:t>
            </a:r>
            <a:r>
              <a:rPr lang="cs-CZ" sz="3200" dirty="0" smtClean="0"/>
              <a:t>ěj, který se pravidelně opakuje nebo je obvyklý.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</a:t>
            </a:r>
            <a:r>
              <a:rPr lang="en-US" sz="3200" dirty="0" smtClean="0">
                <a:solidFill>
                  <a:srgbClr val="FFFF00"/>
                </a:solidFill>
              </a:rPr>
              <a:t>I get up at 7 o</a:t>
            </a:r>
            <a:r>
              <a:rPr lang="cs-CZ" sz="3200" dirty="0" smtClean="0">
                <a:solidFill>
                  <a:srgbClr val="FFFF00"/>
                </a:solidFill>
              </a:rPr>
              <a:t>‘</a:t>
            </a:r>
            <a:r>
              <a:rPr lang="cs-CZ" sz="3200" dirty="0" err="1" smtClean="0">
                <a:solidFill>
                  <a:srgbClr val="FFFF00"/>
                </a:solidFill>
              </a:rPr>
              <a:t>clock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(Vstávám v 7 hodin.)</a:t>
            </a:r>
          </a:p>
          <a:p>
            <a:r>
              <a:rPr lang="cs-CZ" sz="3200" dirty="0" err="1" smtClean="0">
                <a:solidFill>
                  <a:srgbClr val="FFFF00"/>
                </a:solidFill>
              </a:rPr>
              <a:t>They</a:t>
            </a:r>
            <a:r>
              <a:rPr lang="cs-CZ" sz="3200" dirty="0" smtClean="0">
                <a:solidFill>
                  <a:srgbClr val="FFFF00"/>
                </a:solidFill>
              </a:rPr>
              <a:t> play </a:t>
            </a:r>
            <a:r>
              <a:rPr lang="cs-CZ" sz="3200" dirty="0" err="1" smtClean="0">
                <a:solidFill>
                  <a:srgbClr val="FFFF00"/>
                </a:solidFill>
              </a:rPr>
              <a:t>tennis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every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day</a:t>
            </a:r>
            <a:r>
              <a:rPr lang="cs-CZ" sz="3200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sz="3200" dirty="0" smtClean="0"/>
              <a:t>    (Hrají tenis každý den.) 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26699"/>
            <a:ext cx="1584176" cy="2385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702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6015" y="0"/>
            <a:ext cx="7117178" cy="1036752"/>
          </a:xfrm>
        </p:spPr>
        <p:txBody>
          <a:bodyPr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 Black" pitchFamily="34" charset="0"/>
              </a:rPr>
              <a:t>Present simple tense</a:t>
            </a:r>
            <a:br>
              <a:rPr lang="en-US" sz="2800" dirty="0">
                <a:solidFill>
                  <a:schemeClr val="tx1"/>
                </a:solidFill>
                <a:latin typeface="Arial Black" pitchFamily="34" charset="0"/>
              </a:rPr>
            </a:br>
            <a:r>
              <a:rPr lang="en-US" sz="2800" dirty="0">
                <a:solidFill>
                  <a:schemeClr val="tx1"/>
                </a:solidFill>
                <a:latin typeface="Arial Black" pitchFamily="34" charset="0"/>
              </a:rPr>
              <a:t>(</a:t>
            </a:r>
            <a:r>
              <a:rPr lang="cs-CZ" sz="2800" dirty="0">
                <a:solidFill>
                  <a:schemeClr val="tx1"/>
                </a:solidFill>
                <a:latin typeface="Arial Black" pitchFamily="34" charset="0"/>
              </a:rPr>
              <a:t>Přítomný čas prostý)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98593"/>
            <a:ext cx="259199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 play</a:t>
            </a:r>
            <a:r>
              <a:rPr lang="en-US" sz="3600" dirty="0" smtClean="0"/>
              <a:t> </a:t>
            </a:r>
          </a:p>
          <a:p>
            <a:r>
              <a:rPr lang="en-US" sz="3600" dirty="0" smtClean="0"/>
              <a:t>You play </a:t>
            </a:r>
          </a:p>
          <a:p>
            <a:r>
              <a:rPr lang="en-US" sz="3600" dirty="0" smtClean="0"/>
              <a:t>She play</a:t>
            </a:r>
            <a:r>
              <a:rPr lang="en-US" sz="3600" dirty="0" smtClean="0">
                <a:solidFill>
                  <a:srgbClr val="FFFF00"/>
                </a:solidFill>
              </a:rPr>
              <a:t>s</a:t>
            </a:r>
            <a:r>
              <a:rPr lang="en-US" sz="3600" dirty="0" smtClean="0"/>
              <a:t> </a:t>
            </a:r>
          </a:p>
          <a:p>
            <a:r>
              <a:rPr lang="en-US" sz="3600" dirty="0" smtClean="0"/>
              <a:t>He play</a:t>
            </a:r>
            <a:r>
              <a:rPr lang="en-US" sz="3600" dirty="0" smtClean="0">
                <a:solidFill>
                  <a:srgbClr val="FFFF00"/>
                </a:solidFill>
              </a:rPr>
              <a:t>s</a:t>
            </a:r>
            <a:r>
              <a:rPr lang="en-US" sz="3600" dirty="0" smtClean="0"/>
              <a:t> </a:t>
            </a:r>
          </a:p>
          <a:p>
            <a:r>
              <a:rPr lang="en-US" sz="3600" dirty="0" smtClean="0"/>
              <a:t>It play</a:t>
            </a:r>
            <a:r>
              <a:rPr lang="en-US" sz="3600" dirty="0" smtClean="0">
                <a:solidFill>
                  <a:srgbClr val="FFFF00"/>
                </a:solidFill>
              </a:rPr>
              <a:t>s</a:t>
            </a:r>
          </a:p>
          <a:p>
            <a:endParaRPr lang="en-US" sz="3600" dirty="0" smtClean="0">
              <a:solidFill>
                <a:srgbClr val="FFFF00"/>
              </a:solidFill>
            </a:endParaRPr>
          </a:p>
          <a:p>
            <a:r>
              <a:rPr lang="en-US" sz="3600" dirty="0" smtClean="0"/>
              <a:t>We play</a:t>
            </a:r>
          </a:p>
          <a:p>
            <a:r>
              <a:rPr lang="en-US" sz="3600" dirty="0" smtClean="0"/>
              <a:t>You play</a:t>
            </a:r>
          </a:p>
          <a:p>
            <a:r>
              <a:rPr lang="en-US" sz="3600" dirty="0" smtClean="0"/>
              <a:t>They play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3284984"/>
            <a:ext cx="4868192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J"/>
            </a:pPr>
            <a:r>
              <a:rPr lang="cs-CZ" sz="2400" dirty="0" smtClean="0"/>
              <a:t>Ve 3.osobě jednotného</a:t>
            </a:r>
          </a:p>
          <a:p>
            <a:r>
              <a:rPr lang="cs-CZ" sz="2400" dirty="0" smtClean="0"/>
              <a:t> čísla přidáváme koncovku 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–s.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6424" y="1156132"/>
            <a:ext cx="2981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u="sng" dirty="0" smtClean="0">
                <a:latin typeface="Arial" pitchFamily="34" charset="0"/>
                <a:cs typeface="Arial" pitchFamily="34" charset="0"/>
              </a:rPr>
              <a:t>Oznamovací věta</a:t>
            </a:r>
            <a:endParaRPr lang="cs-CZ" sz="2800" i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496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1105"/>
            <a:ext cx="7117178" cy="147535"/>
          </a:xfrm>
        </p:spPr>
        <p:txBody>
          <a:bodyPr/>
          <a:lstStyle/>
          <a:p>
            <a:pPr algn="ctr"/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86301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Pravopisné změny ve 3.os. </a:t>
            </a:r>
            <a:r>
              <a:rPr lang="cs-CZ" sz="2400" i="1" u="sng" dirty="0"/>
              <a:t>j</a:t>
            </a:r>
            <a:r>
              <a:rPr lang="cs-CZ" sz="2400" i="1" u="sng" dirty="0" smtClean="0"/>
              <a:t>ednotného čísla čísla: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/>
              <a:t>g</a:t>
            </a:r>
            <a:r>
              <a:rPr lang="cs-CZ" sz="2800" dirty="0" smtClean="0"/>
              <a:t>o – he</a:t>
            </a:r>
            <a:r>
              <a:rPr lang="en-US" sz="2800" dirty="0" smtClean="0"/>
              <a:t> go</a:t>
            </a:r>
            <a:r>
              <a:rPr lang="en-US" sz="2800" dirty="0" smtClean="0">
                <a:solidFill>
                  <a:srgbClr val="C00000"/>
                </a:solidFill>
              </a:rPr>
              <a:t>es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en-US" sz="2800" dirty="0"/>
              <a:t>d</a:t>
            </a:r>
            <a:r>
              <a:rPr lang="en-US" sz="2800" dirty="0" smtClean="0"/>
              <a:t>o – he do</a:t>
            </a:r>
            <a:r>
              <a:rPr lang="en-US" sz="2800" dirty="0" smtClean="0">
                <a:solidFill>
                  <a:srgbClr val="C00000"/>
                </a:solidFill>
              </a:rPr>
              <a:t>es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en-US" sz="2800" dirty="0" smtClean="0"/>
              <a:t>[</a:t>
            </a:r>
            <a:r>
              <a:rPr lang="en-US" sz="2800" dirty="0" err="1" smtClean="0"/>
              <a:t>daz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 marL="342900" indent="-342900">
              <a:buFont typeface="Wingdings" pitchFamily="2" charset="2"/>
              <a:buChar char="ü"/>
            </a:pPr>
            <a:endParaRPr lang="en-US" sz="2800" dirty="0" smtClean="0">
              <a:solidFill>
                <a:srgbClr val="C0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/>
              <a:t>w</a:t>
            </a:r>
            <a:r>
              <a:rPr lang="en-US" sz="2800" dirty="0" smtClean="0"/>
              <a:t>atch – he watch</a:t>
            </a:r>
            <a:r>
              <a:rPr lang="en-US" sz="2800" dirty="0" smtClean="0">
                <a:solidFill>
                  <a:srgbClr val="C00000"/>
                </a:solidFill>
              </a:rPr>
              <a:t>es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 smtClean="0"/>
              <a:t>wash – he wash</a:t>
            </a:r>
            <a:r>
              <a:rPr lang="en-US" sz="2800" dirty="0" smtClean="0">
                <a:solidFill>
                  <a:srgbClr val="C00000"/>
                </a:solidFill>
              </a:rPr>
              <a:t>es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en-US" sz="2800" dirty="0"/>
              <a:t>f</a:t>
            </a:r>
            <a:r>
              <a:rPr lang="en-US" sz="2800" dirty="0" smtClean="0"/>
              <a:t>inish – he finish</a:t>
            </a:r>
            <a:r>
              <a:rPr lang="en-US" sz="2800" dirty="0" smtClean="0">
                <a:solidFill>
                  <a:srgbClr val="C00000"/>
                </a:solidFill>
              </a:rPr>
              <a:t>es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800" dirty="0" err="1"/>
              <a:t>b</a:t>
            </a:r>
            <a:r>
              <a:rPr lang="cs-CZ" sz="2800" dirty="0" err="1" smtClean="0"/>
              <a:t>rush</a:t>
            </a:r>
            <a:r>
              <a:rPr lang="cs-CZ" sz="2800" dirty="0" smtClean="0"/>
              <a:t> – he </a:t>
            </a:r>
            <a:r>
              <a:rPr lang="cs-CZ" sz="2800" dirty="0" err="1" smtClean="0"/>
              <a:t>brush</a:t>
            </a:r>
            <a:r>
              <a:rPr lang="cs-CZ" sz="2800" dirty="0" err="1" smtClean="0">
                <a:solidFill>
                  <a:srgbClr val="C00000"/>
                </a:solidFill>
              </a:rPr>
              <a:t>es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800" dirty="0" err="1"/>
              <a:t>c</a:t>
            </a:r>
            <a:r>
              <a:rPr lang="cs-CZ" sz="2800" dirty="0" err="1" smtClean="0"/>
              <a:t>ross</a:t>
            </a:r>
            <a:r>
              <a:rPr lang="cs-CZ" sz="2800" dirty="0" smtClean="0"/>
              <a:t> - </a:t>
            </a:r>
            <a:r>
              <a:rPr lang="cs-CZ" sz="2800" dirty="0" err="1" smtClean="0"/>
              <a:t>cross</a:t>
            </a:r>
            <a:r>
              <a:rPr lang="cs-CZ" sz="2800" dirty="0" err="1" smtClean="0">
                <a:solidFill>
                  <a:srgbClr val="C00000"/>
                </a:solidFill>
              </a:rPr>
              <a:t>es</a:t>
            </a:r>
            <a:endParaRPr lang="cs-CZ" sz="2800" dirty="0" smtClean="0"/>
          </a:p>
          <a:p>
            <a:pPr marL="342900" indent="-342900">
              <a:buFont typeface="Wingdings" pitchFamily="2" charset="2"/>
              <a:buChar char="ü"/>
            </a:pPr>
            <a:endParaRPr lang="en-US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u sloves, která končí na </a:t>
            </a:r>
            <a:r>
              <a:rPr lang="cs-CZ" sz="2800" u="sng" dirty="0" smtClean="0"/>
              <a:t>souhlásku a –y </a:t>
            </a:r>
          </a:p>
          <a:p>
            <a:r>
              <a:rPr lang="cs-CZ" sz="2800" dirty="0" smtClean="0"/>
              <a:t>se toto –y </a:t>
            </a:r>
            <a:r>
              <a:rPr lang="cs-CZ" sz="2800" u="sng" dirty="0" smtClean="0"/>
              <a:t>mění na –i a připojí se –es</a:t>
            </a:r>
            <a:r>
              <a:rPr lang="cs-CZ" sz="2800" dirty="0" smtClean="0"/>
              <a:t>: </a:t>
            </a:r>
          </a:p>
          <a:p>
            <a:r>
              <a:rPr lang="cs-CZ" sz="2800" dirty="0" err="1" smtClean="0"/>
              <a:t>cry</a:t>
            </a:r>
            <a:r>
              <a:rPr lang="cs-CZ" sz="2800" dirty="0" smtClean="0"/>
              <a:t> – he </a:t>
            </a:r>
            <a:r>
              <a:rPr lang="cs-CZ" sz="2800" dirty="0" err="1" smtClean="0"/>
              <a:t>cr</a:t>
            </a:r>
            <a:r>
              <a:rPr lang="cs-CZ" sz="2800" dirty="0" err="1" smtClean="0">
                <a:solidFill>
                  <a:srgbClr val="C00000"/>
                </a:solidFill>
              </a:rPr>
              <a:t>ies</a:t>
            </a:r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pPr marL="457200" indent="-457200">
              <a:buFont typeface="Wingdings" pitchFamily="2" charset="2"/>
              <a:buChar char="G"/>
            </a:pPr>
            <a:r>
              <a:rPr lang="cs-CZ" sz="2800" i="1" dirty="0">
                <a:latin typeface="Arial Black" pitchFamily="34" charset="0"/>
              </a:rPr>
              <a:t>a</a:t>
            </a:r>
            <a:r>
              <a:rPr lang="cs-CZ" sz="2800" i="1" dirty="0" smtClean="0">
                <a:latin typeface="Arial Black" pitchFamily="34" charset="0"/>
              </a:rPr>
              <a:t>le</a:t>
            </a:r>
            <a:r>
              <a:rPr lang="cs-CZ" sz="2800" dirty="0" smtClean="0"/>
              <a:t>  play - </a:t>
            </a:r>
            <a:r>
              <a:rPr lang="cs-CZ" sz="2800" dirty="0" err="1" smtClean="0"/>
              <a:t>play</a:t>
            </a:r>
            <a:r>
              <a:rPr lang="cs-CZ" sz="2800" dirty="0" err="1" smtClean="0">
                <a:solidFill>
                  <a:srgbClr val="C00000"/>
                </a:solidFill>
              </a:rPr>
              <a:t>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478119"/>
            <a:ext cx="4839979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000" dirty="0" err="1"/>
              <a:t>k</a:t>
            </a:r>
            <a:r>
              <a:rPr lang="en-US" sz="2000" dirty="0" err="1" smtClean="0"/>
              <a:t>oncovka</a:t>
            </a:r>
            <a:r>
              <a:rPr lang="en-US" sz="2000" dirty="0" smtClean="0"/>
              <a:t> </a:t>
            </a:r>
            <a:r>
              <a:rPr lang="cs-CZ" sz="2000" dirty="0" smtClean="0"/>
              <a:t>–</a:t>
            </a:r>
            <a:r>
              <a:rPr lang="en-US" sz="2000" dirty="0" err="1" smtClean="0"/>
              <a:t>es</a:t>
            </a:r>
            <a:r>
              <a:rPr lang="cs-CZ" sz="2000" dirty="0" smtClean="0"/>
              <a:t> se vyslovuje </a:t>
            </a:r>
            <a:r>
              <a:rPr lang="en-US" sz="2000" dirty="0" smtClean="0"/>
              <a:t>[</a:t>
            </a:r>
            <a:r>
              <a:rPr lang="en-US" sz="2000" dirty="0" err="1" smtClean="0"/>
              <a:t>iz</a:t>
            </a:r>
            <a:r>
              <a:rPr lang="en-US" sz="2000" dirty="0" smtClean="0"/>
              <a:t>] </a:t>
            </a:r>
            <a:r>
              <a:rPr lang="en-US" sz="2000" dirty="0" err="1" smtClean="0"/>
              <a:t>po</a:t>
            </a:r>
            <a:endParaRPr lang="cs-CZ" sz="2000" dirty="0" smtClean="0"/>
          </a:p>
          <a:p>
            <a:r>
              <a:rPr lang="cs-CZ" sz="2000" dirty="0"/>
              <a:t>s</a:t>
            </a:r>
            <a:r>
              <a:rPr lang="cs-CZ" sz="2000" dirty="0" smtClean="0"/>
              <a:t>, š, č, ž, </a:t>
            </a:r>
            <a:r>
              <a:rPr lang="cs-CZ" sz="2000" dirty="0" err="1" smtClean="0"/>
              <a:t>dž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2519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45224"/>
            <a:ext cx="7117178" cy="34026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733256"/>
            <a:ext cx="7117178" cy="860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7" y="431086"/>
            <a:ext cx="22372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err="1" smtClean="0"/>
              <a:t>Translate</a:t>
            </a:r>
            <a:r>
              <a:rPr lang="cs-CZ" sz="3200" u="sng" dirty="0" smtClean="0"/>
              <a:t>: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812" y="1340768"/>
            <a:ext cx="7167347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 </a:t>
            </a:r>
            <a:r>
              <a:rPr lang="cs-CZ" sz="3200" dirty="0" smtClean="0"/>
              <a:t>Obědváme v kuchyni.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Každé večer se sprchuje. (on)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 Vstávají v 6 hodin ráno.</a:t>
            </a:r>
          </a:p>
          <a:p>
            <a:r>
              <a:rPr lang="cs-CZ" sz="3200" dirty="0" smtClean="0"/>
              <a:t>4. Často se dívá na televizi. (ona)</a:t>
            </a:r>
          </a:p>
          <a:p>
            <a:r>
              <a:rPr lang="cs-CZ" sz="3200" dirty="0" smtClean="0"/>
              <a:t>5. Vždy večeřím doma.</a:t>
            </a:r>
          </a:p>
          <a:p>
            <a:r>
              <a:rPr lang="cs-CZ" sz="3200" dirty="0" smtClean="0"/>
              <a:t>6. Každé léto hrají tenis</a:t>
            </a:r>
            <a:r>
              <a:rPr lang="cs-CZ" sz="2800" dirty="0" smtClean="0"/>
              <a:t>. 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5409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6847" y="196488"/>
            <a:ext cx="2053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err="1" smtClean="0"/>
              <a:t>Solution</a:t>
            </a:r>
            <a:r>
              <a:rPr lang="cs-CZ" sz="3200" u="sng" dirty="0" smtClean="0"/>
              <a:t>: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268760"/>
            <a:ext cx="888897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lunch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kitchen</a:t>
            </a:r>
            <a:r>
              <a:rPr lang="cs-CZ" sz="32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He has a </a:t>
            </a:r>
            <a:r>
              <a:rPr lang="cs-CZ" sz="3200" dirty="0" err="1" smtClean="0"/>
              <a:t>shower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afternoon</a:t>
            </a:r>
            <a:r>
              <a:rPr lang="cs-CZ" sz="32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get</a:t>
            </a:r>
            <a:r>
              <a:rPr lang="cs-CZ" sz="3200" dirty="0" smtClean="0"/>
              <a:t> up </a:t>
            </a:r>
            <a:r>
              <a:rPr lang="cs-CZ" sz="3200" dirty="0" err="1" smtClean="0"/>
              <a:t>at</a:t>
            </a:r>
            <a:r>
              <a:rPr lang="cs-CZ" sz="3200" dirty="0" smtClean="0"/>
              <a:t> 6 </a:t>
            </a:r>
            <a:r>
              <a:rPr lang="cs-CZ" sz="3200" dirty="0" err="1" smtClean="0"/>
              <a:t>o‘clock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morning</a:t>
            </a:r>
            <a:r>
              <a:rPr lang="cs-CZ" sz="32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often</a:t>
            </a:r>
            <a:r>
              <a:rPr lang="cs-CZ" sz="3200" dirty="0" smtClean="0"/>
              <a:t> </a:t>
            </a:r>
            <a:r>
              <a:rPr lang="cs-CZ" sz="3200" dirty="0" err="1" smtClean="0"/>
              <a:t>watches</a:t>
            </a:r>
            <a:r>
              <a:rPr lang="cs-CZ" sz="3200" dirty="0" smtClean="0"/>
              <a:t> TV.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I </a:t>
            </a:r>
            <a:r>
              <a:rPr lang="cs-CZ" sz="3200" dirty="0" err="1" smtClean="0"/>
              <a:t>always</a:t>
            </a:r>
            <a:r>
              <a:rPr lang="cs-CZ" sz="3200" dirty="0" smtClean="0"/>
              <a:t>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dinner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play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summer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74491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548680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Zdroje:</a:t>
            </a:r>
            <a:endParaRPr lang="cs-CZ" sz="2800" u="sng" dirty="0"/>
          </a:p>
        </p:txBody>
      </p:sp>
      <p:sp>
        <p:nvSpPr>
          <p:cNvPr id="5" name="Obdélník 4"/>
          <p:cNvSpPr/>
          <p:nvPr/>
        </p:nvSpPr>
        <p:spPr>
          <a:xfrm>
            <a:off x="764467" y="1071900"/>
            <a:ext cx="692341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Fotografie a kliparty: </a:t>
            </a:r>
            <a:r>
              <a:rPr lang="cs-CZ" sz="2800" u="sng" dirty="0">
                <a:solidFill>
                  <a:srgbClr val="00B050"/>
                </a:solidFill>
                <a:hlinkClick r:id="rId2"/>
              </a:rPr>
              <a:t>http://www.office.microsoft.com</a:t>
            </a: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>
                <a:solidFill>
                  <a:schemeClr val="tx2"/>
                </a:solidFill>
              </a:rPr>
              <a:t> 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19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129</TotalTime>
  <Words>381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Prezentace aplikace PowerPoint</vt:lpstr>
      <vt:lpstr>Present simple tense (Přítomný čas prostý)</vt:lpstr>
      <vt:lpstr>Present simple tense (Přítomný čas prostý)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23</cp:revision>
  <dcterms:created xsi:type="dcterms:W3CDTF">2011-10-14T09:00:52Z</dcterms:created>
  <dcterms:modified xsi:type="dcterms:W3CDTF">2013-02-18T11:59:34Z</dcterms:modified>
</cp:coreProperties>
</file>