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262" r:id="rId3"/>
    <p:sldId id="264" r:id="rId4"/>
    <p:sldId id="294" r:id="rId5"/>
    <p:sldId id="298" r:id="rId6"/>
    <p:sldId id="303" r:id="rId7"/>
    <p:sldId id="302" r:id="rId8"/>
    <p:sldId id="278" r:id="rId9"/>
    <p:sldId id="293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9" r:id="rId19"/>
    <p:sldId id="300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366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VY_32_INOVACE_Dělení přirozených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VY_32_INOVACE_Dělení přirozených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13684388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postupů při dělení přirozených čísel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8)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9 </a:t>
            </a:r>
            <a:r>
              <a:rPr lang="cs-CZ" dirty="0" smtClean="0"/>
              <a:t>– </a:t>
            </a:r>
            <a:r>
              <a:rPr lang="cs-CZ" dirty="0" smtClean="0"/>
              <a:t>19) </a:t>
            </a:r>
            <a:r>
              <a:rPr lang="cs-CZ" dirty="0" smtClean="0"/>
              <a:t>ve kterém žáci procvičují na příkladech probrané učivo. </a:t>
            </a:r>
            <a:r>
              <a:rPr lang="cs-CZ" dirty="0" smtClean="0"/>
              <a:t>Snímky 5 a 6 obsahují </a:t>
            </a:r>
            <a:r>
              <a:rPr lang="cs-CZ" dirty="0" smtClean="0"/>
              <a:t>animaci, která pomáhá zopakovat postup </a:t>
            </a:r>
            <a:r>
              <a:rPr lang="cs-CZ" dirty="0"/>
              <a:t>při </a:t>
            </a:r>
            <a:r>
              <a:rPr lang="cs-CZ" dirty="0" smtClean="0"/>
              <a:t>písemném </a:t>
            </a:r>
            <a:r>
              <a:rPr lang="cs-CZ" dirty="0" smtClean="0"/>
              <a:t>dělení beze zbytku a se zbytkem a provádění zkoušky v obou případech. </a:t>
            </a:r>
            <a:r>
              <a:rPr lang="cs-CZ" smtClean="0"/>
              <a:t>Snímek </a:t>
            </a:r>
            <a:r>
              <a:rPr lang="cs-CZ" smtClean="0"/>
              <a:t>7 </a:t>
            </a:r>
            <a:r>
              <a:rPr lang="cs-CZ" dirty="0"/>
              <a:t>obsahuje </a:t>
            </a:r>
            <a:r>
              <a:rPr lang="cs-CZ" dirty="0" smtClean="0"/>
              <a:t>animaci, která pomáhá </a:t>
            </a:r>
            <a:r>
              <a:rPr lang="cs-CZ" dirty="0"/>
              <a:t>pochopit </a:t>
            </a:r>
            <a:r>
              <a:rPr lang="cs-CZ" dirty="0" smtClean="0"/>
              <a:t>pořadí početních operací. 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Dělení přirozených 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Z hlavy </a:t>
            </a:r>
            <a:r>
              <a:rPr lang="cs-CZ" sz="3200" dirty="0" smtClean="0">
                <a:latin typeface="Calibri" pitchFamily="34" charset="0"/>
              </a:rPr>
              <a:t>– nejrychlejší, vhodné pro malá čísla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Písemně </a:t>
            </a:r>
            <a:r>
              <a:rPr lang="cs-CZ" sz="3200" dirty="0" smtClean="0">
                <a:latin typeface="Calibri" pitchFamily="34" charset="0"/>
              </a:rPr>
              <a:t>– při dělení velkých čísel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Na kalkulačce </a:t>
            </a:r>
            <a:r>
              <a:rPr lang="cs-CZ" sz="3200" dirty="0" smtClean="0">
                <a:latin typeface="Calibri" pitchFamily="34" charset="0"/>
              </a:rPr>
              <a:t>– rychlé, ale ne vždy máme kalkulačku po ruce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1 000 000 : 200 = 5 000</a:t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</a:b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dělenec     dělitel  podíl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dělíme přirozená čísla?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1944215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Vydělte: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dělení beze zbytku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55776" y="2420885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2 982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00186" y="2420886"/>
            <a:ext cx="2952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: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95460" y="2420887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21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427984" y="2420888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=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555776" y="2420888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C000"/>
                </a:solidFill>
                <a:latin typeface="Calibri" pitchFamily="34" charset="0"/>
              </a:rPr>
              <a:t>2</a:t>
            </a:r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 982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3895460" y="3573016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 dělit 21 nelze (2 &lt; 21)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2420888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C000"/>
                </a:solidFill>
                <a:latin typeface="Calibri" pitchFamily="34" charset="0"/>
              </a:rPr>
              <a:t>2</a:t>
            </a:r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3200" dirty="0">
                <a:solidFill>
                  <a:srgbClr val="FFC000"/>
                </a:solidFill>
                <a:latin typeface="Calibri" pitchFamily="34" charset="0"/>
              </a:rPr>
              <a:t>9</a:t>
            </a:r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82</a:t>
            </a:r>
            <a:endParaRPr lang="cs-CZ" dirty="0"/>
          </a:p>
        </p:txBody>
      </p:sp>
      <p:sp>
        <p:nvSpPr>
          <p:cNvPr id="12" name="Čárový popisek 1 11"/>
          <p:cNvSpPr/>
          <p:nvPr/>
        </p:nvSpPr>
        <p:spPr>
          <a:xfrm>
            <a:off x="4047860" y="3573016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29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29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29?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62640" y="2412177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 flipH="1">
            <a:off x="179509" y="3645024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35309"/>
              <a:gd name="adj4" fmla="val -12888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 . 21 =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21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29?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29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43808" y="284422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4183492" y="4005064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gradFill>
            <a:gsLst>
              <a:gs pos="0">
                <a:srgbClr val="FF0000"/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ke zbytku 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59832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Čárový popisek 1 21"/>
          <p:cNvSpPr/>
          <p:nvPr/>
        </p:nvSpPr>
        <p:spPr>
          <a:xfrm>
            <a:off x="4355976" y="400506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gradFill>
            <a:gsLst>
              <a:gs pos="0">
                <a:srgbClr val="FF0000"/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88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(88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88?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62640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Čárový popisek 1 23"/>
          <p:cNvSpPr/>
          <p:nvPr/>
        </p:nvSpPr>
        <p:spPr>
          <a:xfrm flipH="1">
            <a:off x="323528" y="3789040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43449"/>
              <a:gd name="adj4" fmla="val -1408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 . 21 =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84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84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88?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4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88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059832" y="320426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4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4427984" y="4365104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gradFill>
            <a:gsLst>
              <a:gs pos="0">
                <a:schemeClr val="accent4">
                  <a:lumMod val="50000"/>
                </a:schemeClr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ke zbytku 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75856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9" name="Čárový popisek 1 28"/>
          <p:cNvSpPr/>
          <p:nvPr/>
        </p:nvSpPr>
        <p:spPr>
          <a:xfrm>
            <a:off x="4508376" y="436510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gradFill>
            <a:gsLst>
              <a:gs pos="0">
                <a:schemeClr val="accent4">
                  <a:lumMod val="50000"/>
                </a:schemeClr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42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(42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42?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62640" y="2420888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4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1" name="Čárový popisek 1 30"/>
          <p:cNvSpPr/>
          <p:nvPr/>
        </p:nvSpPr>
        <p:spPr>
          <a:xfrm flipH="1">
            <a:off x="395536" y="4077072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57016"/>
              <a:gd name="adj4" fmla="val -16177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 . 21 =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42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42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42?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42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75856" y="356430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Čárový popisek 1 33"/>
          <p:cNvSpPr/>
          <p:nvPr/>
        </p:nvSpPr>
        <p:spPr>
          <a:xfrm>
            <a:off x="4716016" y="472514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už není co přidat, dělení skončilo beze zbytku </a:t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(se zbytkem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0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817834" y="2996952"/>
            <a:ext cx="690270" cy="0"/>
          </a:xfrm>
          <a:prstGeom prst="line">
            <a:avLst/>
          </a:prstGeom>
          <a:ln w="1905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179512" y="4154768"/>
            <a:ext cx="19442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Zkouška: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62640" y="2420888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142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707904" y="2420888"/>
            <a:ext cx="7986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. 21</a:t>
            </a:r>
            <a:endParaRPr lang="cs-CZ" dirty="0"/>
          </a:p>
        </p:txBody>
      </p:sp>
      <p:cxnSp>
        <p:nvCxnSpPr>
          <p:cNvPr id="39" name="Přímá spojnice 38"/>
          <p:cNvCxnSpPr/>
          <p:nvPr/>
        </p:nvCxnSpPr>
        <p:spPr>
          <a:xfrm>
            <a:off x="4427984" y="5157192"/>
            <a:ext cx="1080120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4788024" y="5085184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142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474608" y="5436513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2 84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4427984" y="5949280"/>
            <a:ext cx="1080120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4474608" y="5868561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2 982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8792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2124E-6 L -0.00139 0.06247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31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00139 0.11482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05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0.11805 0.31504 " pathEditMode="relative" rAng="0" ptsTypes="AA">
                                      <p:cBhvr>
                                        <p:cTn id="2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3" grpId="0"/>
      <p:bldP spid="15" grpId="0"/>
      <p:bldP spid="19" grpId="0"/>
      <p:bldP spid="21" grpId="0"/>
      <p:bldP spid="36" grpId="0"/>
      <p:bldP spid="5" grpId="0" animBg="1"/>
      <p:bldP spid="5" grpId="1" animBg="1"/>
      <p:bldP spid="11" grpId="0"/>
      <p:bldP spid="12" grpId="0" animBg="1"/>
      <p:bldP spid="12" grpId="1" animBg="1"/>
      <p:bldP spid="14" grpId="0"/>
      <p:bldP spid="16" grpId="0" animBg="1"/>
      <p:bldP spid="16" grpId="1" animBg="1"/>
      <p:bldP spid="17" grpId="0"/>
      <p:bldP spid="18" grpId="0" animBg="1"/>
      <p:bldP spid="18" grpId="1" animBg="1"/>
      <p:bldP spid="20" grpId="0"/>
      <p:bldP spid="20" grpId="1"/>
      <p:bldP spid="22" grpId="0" animBg="1"/>
      <p:bldP spid="22" grpId="1" animBg="1"/>
      <p:bldP spid="23" grpId="0"/>
      <p:bldP spid="24" grpId="0" animBg="1"/>
      <p:bldP spid="24" grpId="1" animBg="1"/>
      <p:bldP spid="25" grpId="0"/>
      <p:bldP spid="26" grpId="0" animBg="1"/>
      <p:bldP spid="26" grpId="1" animBg="1"/>
      <p:bldP spid="28" grpId="0"/>
      <p:bldP spid="28" grpId="1"/>
      <p:bldP spid="29" grpId="0" animBg="1"/>
      <p:bldP spid="29" grpId="1" animBg="1"/>
      <p:bldP spid="30" grpId="0"/>
      <p:bldP spid="31" grpId="0" animBg="1"/>
      <p:bldP spid="31" grpId="1" animBg="1"/>
      <p:bldP spid="32" grpId="0"/>
      <p:bldP spid="34" grpId="0" animBg="1"/>
      <p:bldP spid="34" grpId="1" animBg="1"/>
      <p:bldP spid="35" grpId="0" build="p"/>
      <p:bldP spid="37" grpId="0"/>
      <p:bldP spid="37" grpId="1" build="allAtOnce"/>
      <p:bldP spid="38" grpId="0"/>
      <p:bldP spid="38" grpId="1"/>
      <p:bldP spid="40" grpId="0"/>
      <p:bldP spid="41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1944215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Vydělte: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dělení </a:t>
            </a:r>
            <a:r>
              <a:rPr lang="cs-CZ" dirty="0" smtClean="0"/>
              <a:t>se zbytkem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55776" y="2420885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2 </a:t>
            </a:r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985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00186" y="2420886"/>
            <a:ext cx="2952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: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95460" y="2420887"/>
            <a:ext cx="6014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21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427984" y="2420888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=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555776" y="2420888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C000"/>
                </a:solidFill>
                <a:latin typeface="Calibri" pitchFamily="34" charset="0"/>
              </a:rPr>
              <a:t>2</a:t>
            </a:r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985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3895460" y="3573016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 dělit 21 nelze (2 &lt; 21)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2420888"/>
            <a:ext cx="11112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C000"/>
                </a:solidFill>
                <a:latin typeface="Calibri" pitchFamily="34" charset="0"/>
              </a:rPr>
              <a:t>2</a:t>
            </a:r>
            <a:r>
              <a:rPr lang="cs-CZ" sz="3200" dirty="0">
                <a:solidFill>
                  <a:srgbClr val="073E87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9</a:t>
            </a:r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85</a:t>
            </a:r>
            <a:endParaRPr lang="cs-CZ" dirty="0"/>
          </a:p>
        </p:txBody>
      </p:sp>
      <p:sp>
        <p:nvSpPr>
          <p:cNvPr id="12" name="Čárový popisek 1 11"/>
          <p:cNvSpPr/>
          <p:nvPr/>
        </p:nvSpPr>
        <p:spPr>
          <a:xfrm>
            <a:off x="4047860" y="3573016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29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29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29?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62640" y="2412177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 flipH="1">
            <a:off x="179509" y="3645024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35309"/>
              <a:gd name="adj4" fmla="val -12888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 . 21 =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21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29?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29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43808" y="284422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4183492" y="4005064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gradFill>
            <a:gsLst>
              <a:gs pos="0">
                <a:srgbClr val="FF0000"/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ke zbytku 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59832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Čárový popisek 1 21"/>
          <p:cNvSpPr/>
          <p:nvPr/>
        </p:nvSpPr>
        <p:spPr>
          <a:xfrm>
            <a:off x="4355976" y="400506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gradFill>
            <a:gsLst>
              <a:gs pos="0">
                <a:srgbClr val="FF0000"/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88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(88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88?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62640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Čárový popisek 1 23"/>
          <p:cNvSpPr/>
          <p:nvPr/>
        </p:nvSpPr>
        <p:spPr>
          <a:xfrm flipH="1">
            <a:off x="323528" y="3789040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43449"/>
              <a:gd name="adj4" fmla="val -1408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 . 21 =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84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84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88?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4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88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059832" y="320426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4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4427984" y="4365104"/>
            <a:ext cx="4420956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964"/>
            </a:avLst>
          </a:prstGeom>
          <a:gradFill>
            <a:gsLst>
              <a:gs pos="0">
                <a:schemeClr val="accent4">
                  <a:lumMod val="50000"/>
                </a:schemeClr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ke zbytku přidáme další číslici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75856" y="2420888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5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9" name="Čárový popisek 1 28"/>
          <p:cNvSpPr/>
          <p:nvPr/>
        </p:nvSpPr>
        <p:spPr>
          <a:xfrm>
            <a:off x="4508376" y="436510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gradFill>
            <a:gsLst>
              <a:gs pos="0">
                <a:schemeClr val="accent4">
                  <a:lumMod val="50000"/>
                </a:schemeClr>
              </a:gs>
              <a:gs pos="44000">
                <a:schemeClr val="accent5">
                  <a:tint val="60000"/>
                  <a:satMod val="120000"/>
                </a:schemeClr>
              </a:gs>
              <a:gs pos="100000">
                <a:schemeClr val="accent5">
                  <a:tint val="90000"/>
                  <a:alpha val="100000"/>
                  <a:lumMod val="90000"/>
                </a:schemeClr>
              </a:gs>
            </a:gsLst>
          </a:gra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45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dělit 21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lze (45 &gt;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21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 kolikrát se vejde 21 do 45?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62640" y="2420888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4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1" name="Čárový popisek 1 30"/>
          <p:cNvSpPr/>
          <p:nvPr/>
        </p:nvSpPr>
        <p:spPr>
          <a:xfrm flipH="1">
            <a:off x="395536" y="4077072"/>
            <a:ext cx="4248474" cy="1872208"/>
          </a:xfrm>
          <a:prstGeom prst="borderCallout1">
            <a:avLst>
              <a:gd name="adj1" fmla="val 21106"/>
              <a:gd name="adj2" fmla="val -4710"/>
              <a:gd name="adj3" fmla="val -57016"/>
              <a:gd name="adj4" fmla="val -16177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 . 21 =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42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…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42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a kolik je 45?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zbytek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3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Calibri" pitchFamily="34" charset="0"/>
              </a:rPr>
              <a:t>zapíšeme pod poslední číslici děleného čísla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45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75856" y="3564305"/>
            <a:ext cx="745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3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Čárový popisek 1 33"/>
          <p:cNvSpPr/>
          <p:nvPr/>
        </p:nvSpPr>
        <p:spPr>
          <a:xfrm>
            <a:off x="4716016" y="4725144"/>
            <a:ext cx="4412572" cy="1512168"/>
          </a:xfrm>
          <a:prstGeom prst="borderCallout1">
            <a:avLst>
              <a:gd name="adj1" fmla="val 21106"/>
              <a:gd name="adj2" fmla="val -4710"/>
              <a:gd name="adj3" fmla="val -44492"/>
              <a:gd name="adj4" fmla="val -25414"/>
            </a:avLst>
          </a:prstGeom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už není co přidat, dělení skončilo se zbytkem </a:t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(se zbytkem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3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817834" y="2996952"/>
            <a:ext cx="2490470" cy="0"/>
          </a:xfrm>
          <a:prstGeom prst="line">
            <a:avLst/>
          </a:prstGeom>
          <a:ln w="1905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179512" y="4154768"/>
            <a:ext cx="19442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Zkouška: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62640" y="2420888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142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707904" y="2420888"/>
            <a:ext cx="7986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73E87"/>
                </a:solidFill>
                <a:latin typeface="Calibri" pitchFamily="34" charset="0"/>
              </a:rPr>
              <a:t>. 21</a:t>
            </a:r>
            <a:endParaRPr lang="cs-CZ" dirty="0"/>
          </a:p>
        </p:txBody>
      </p:sp>
      <p:cxnSp>
        <p:nvCxnSpPr>
          <p:cNvPr id="39" name="Přímá spojnice 38"/>
          <p:cNvCxnSpPr/>
          <p:nvPr/>
        </p:nvCxnSpPr>
        <p:spPr>
          <a:xfrm>
            <a:off x="4427984" y="5157192"/>
            <a:ext cx="1080120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4788024" y="5085184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Calibri" pitchFamily="34" charset="0"/>
              </a:rPr>
              <a:t>142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474608" y="5436513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2 84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4427984" y="5949280"/>
            <a:ext cx="1080120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4474608" y="5868561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2 982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2" name="Zástupný symbol pro obsah 1"/>
          <p:cNvSpPr txBox="1">
            <a:spLocks/>
          </p:cNvSpPr>
          <p:nvPr/>
        </p:nvSpPr>
        <p:spPr>
          <a:xfrm>
            <a:off x="5580113" y="2426576"/>
            <a:ext cx="19442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(zbytek 3) 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474608" y="5877272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2 982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6" name="Zástupný symbol pro obsah 1"/>
          <p:cNvSpPr txBox="1">
            <a:spLocks/>
          </p:cNvSpPr>
          <p:nvPr/>
        </p:nvSpPr>
        <p:spPr>
          <a:xfrm>
            <a:off x="5580112" y="2420888"/>
            <a:ext cx="19442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              3 </a:t>
            </a:r>
            <a:endParaRPr lang="cs-CZ" sz="3200" dirty="0" smtClean="0">
              <a:latin typeface="Calibri" pitchFamily="34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300192" y="5157192"/>
            <a:ext cx="1080120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6274808" y="5157192"/>
            <a:ext cx="1177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2 985</a:t>
            </a:r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9238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2124E-6 L -0.00139 0.06247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31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-0.00139 0.11482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10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0.11805 0.31504 " pathEditMode="relative" rAng="0" ptsTypes="AA">
                                      <p:cBhvr>
                                        <p:cTn id="2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0.19843 -0.26297 " pathEditMode="relative" rAng="0" ptsTypes="AA">
                                      <p:cBhvr>
                                        <p:cTn id="25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13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44444E-6 L 0.01181 0.3051 " pathEditMode="relative" rAng="0" ptsTypes="AA">
                                      <p:cBhvr>
                                        <p:cTn id="26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" y="1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3" grpId="0"/>
      <p:bldP spid="15" grpId="0"/>
      <p:bldP spid="19" grpId="0"/>
      <p:bldP spid="21" grpId="0"/>
      <p:bldP spid="36" grpId="0"/>
      <p:bldP spid="5" grpId="0" animBg="1"/>
      <p:bldP spid="5" grpId="1" animBg="1"/>
      <p:bldP spid="11" grpId="0"/>
      <p:bldP spid="12" grpId="0" animBg="1"/>
      <p:bldP spid="12" grpId="1" animBg="1"/>
      <p:bldP spid="14" grpId="0"/>
      <p:bldP spid="16" grpId="0" animBg="1"/>
      <p:bldP spid="16" grpId="1" animBg="1"/>
      <p:bldP spid="17" grpId="0"/>
      <p:bldP spid="18" grpId="0" animBg="1"/>
      <p:bldP spid="18" grpId="1" animBg="1"/>
      <p:bldP spid="20" grpId="0"/>
      <p:bldP spid="20" grpId="1"/>
      <p:bldP spid="22" grpId="0" animBg="1"/>
      <p:bldP spid="22" grpId="1" animBg="1"/>
      <p:bldP spid="23" grpId="0"/>
      <p:bldP spid="24" grpId="0" animBg="1"/>
      <p:bldP spid="24" grpId="1" animBg="1"/>
      <p:bldP spid="25" grpId="0"/>
      <p:bldP spid="26" grpId="0" animBg="1"/>
      <p:bldP spid="26" grpId="1" animBg="1"/>
      <p:bldP spid="28" grpId="0"/>
      <p:bldP spid="28" grpId="1"/>
      <p:bldP spid="29" grpId="0" animBg="1"/>
      <p:bldP spid="29" grpId="1" animBg="1"/>
      <p:bldP spid="30" grpId="0"/>
      <p:bldP spid="31" grpId="0" animBg="1"/>
      <p:bldP spid="31" grpId="1" animBg="1"/>
      <p:bldP spid="32" grpId="0"/>
      <p:bldP spid="34" grpId="0" animBg="1"/>
      <p:bldP spid="34" grpId="1" animBg="1"/>
      <p:bldP spid="35" grpId="0" build="p"/>
      <p:bldP spid="37" grpId="0"/>
      <p:bldP spid="37" grpId="1" build="allAtOnce"/>
      <p:bldP spid="38" grpId="0"/>
      <p:bldP spid="38" grpId="1"/>
      <p:bldP spid="40" grpId="0"/>
      <p:bldP spid="41" grpId="0"/>
      <p:bldP spid="45" grpId="0"/>
      <p:bldP spid="42" grpId="0"/>
      <p:bldP spid="43" grpId="0"/>
      <p:bldP spid="43" grpId="1"/>
      <p:bldP spid="46" grpId="0"/>
      <p:bldP spid="46" grpId="1"/>
      <p:bldP spid="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215455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Při složitějších výpočtech má přednost:</a:t>
            </a:r>
            <a:endParaRPr lang="cs-CZ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závorky</a:t>
            </a: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násobení a dělení (postupujeme zleva doprava)</a:t>
            </a:r>
          </a:p>
          <a:p>
            <a:pPr marL="816293" lvl="1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</a:rPr>
              <a:t>sčítání a odčítání (postupujeme </a:t>
            </a:r>
            <a:r>
              <a:rPr lang="cs-CZ" sz="2600" dirty="0">
                <a:latin typeface="Calibri" pitchFamily="34" charset="0"/>
              </a:rPr>
              <a:t>zleva doprava</a:t>
            </a:r>
            <a:r>
              <a:rPr lang="cs-CZ" sz="2600" dirty="0" smtClean="0">
                <a:latin typeface="Calibri" pitchFamily="34" charset="0"/>
              </a:rPr>
              <a:t>)</a:t>
            </a:r>
            <a:endParaRPr lang="cs-CZ" sz="26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početních operací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Obdélník 5"/>
              <p:cNvSpPr/>
              <p:nvPr/>
            </p:nvSpPr>
            <p:spPr>
              <a:xfrm>
                <a:off x="179512" y="4592741"/>
                <a:ext cx="3576300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274320" lvl="0" indent="-274320">
                  <a:spcBef>
                    <a:spcPct val="20000"/>
                  </a:spcBef>
                  <a:buClr>
                    <a:srgbClr val="31B6FD"/>
                  </a:buClr>
                  <a:buSzPct val="100000"/>
                  <a:buFont typeface="Arial" pitchFamily="34" charset="0"/>
                  <a:buChar char="•"/>
                </a:pP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7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6 +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9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rgbClr val="073E87"/>
                        </a:solidFill>
                        <a:latin typeface="Cambria Math"/>
                      </a:rPr>
                      <m:t>: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3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–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(22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+ 8) = </a:t>
                </a:r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4592741"/>
                <a:ext cx="3576300" cy="492443"/>
              </a:xfrm>
              <a:prstGeom prst="rect">
                <a:avLst/>
              </a:prstGeom>
              <a:blipFill rotWithShape="1">
                <a:blip r:embed="rId2"/>
                <a:stretch>
                  <a:fillRect l="-2555" t="-9877" r="-2555" b="-30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2348137" y="5085184"/>
            <a:ext cx="927719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Obdélník 9"/>
              <p:cNvSpPr/>
              <p:nvPr/>
            </p:nvSpPr>
            <p:spPr>
              <a:xfrm>
                <a:off x="3635896" y="4592741"/>
                <a:ext cx="2712602" cy="4924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20000"/>
                  </a:spcBef>
                  <a:buClr>
                    <a:srgbClr val="31B6FD"/>
                  </a:buClr>
                  <a:buSzPct val="100000"/>
                </a:pP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7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∙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6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+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9 </a:t>
                </a:r>
                <a14:m>
                  <m:oMath xmlns:m="http://schemas.openxmlformats.org/officeDocument/2006/math">
                    <m:r>
                      <a:rPr lang="cs-CZ" sz="2600" dirty="0">
                        <a:solidFill>
                          <a:srgbClr val="073E87"/>
                        </a:solidFill>
                        <a:latin typeface="Cambria Math"/>
                      </a:rPr>
                      <m:t>:</m:t>
                    </m:r>
                  </m:oMath>
                </a14:m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3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– </a:t>
                </a:r>
                <a:r>
                  <a:rPr lang="cs-CZ" sz="2600" dirty="0" smtClean="0">
                    <a:solidFill>
                      <a:srgbClr val="073E87"/>
                    </a:solidFill>
                    <a:latin typeface="Calibri" pitchFamily="34" charset="0"/>
                  </a:rPr>
                  <a:t>30 </a:t>
                </a:r>
                <a:r>
                  <a:rPr lang="cs-CZ" sz="2600" dirty="0">
                    <a:solidFill>
                      <a:srgbClr val="073E87"/>
                    </a:solidFill>
                    <a:latin typeface="Calibri" pitchFamily="34" charset="0"/>
                  </a:rPr>
                  <a:t>= </a:t>
                </a:r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4592741"/>
                <a:ext cx="2712602" cy="492443"/>
              </a:xfrm>
              <a:prstGeom prst="rect">
                <a:avLst/>
              </a:prstGeom>
              <a:blipFill rotWithShape="1">
                <a:blip r:embed="rId3"/>
                <a:stretch>
                  <a:fillRect l="-3820" t="-9877" r="-225" b="-30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3788297" y="5085184"/>
            <a:ext cx="463859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84205" y="5085184"/>
            <a:ext cx="463859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084168" y="4581128"/>
            <a:ext cx="1978427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42 </a:t>
            </a:r>
            <a:r>
              <a:rPr lang="cs-CZ" sz="2600" dirty="0">
                <a:solidFill>
                  <a:srgbClr val="073E87"/>
                </a:solidFill>
                <a:latin typeface="Calibri" pitchFamily="34" charset="0"/>
              </a:rPr>
              <a:t>+ </a:t>
            </a: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3 </a:t>
            </a: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– </a:t>
            </a: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30 </a:t>
            </a:r>
            <a:r>
              <a:rPr lang="cs-CZ" sz="2600" dirty="0">
                <a:solidFill>
                  <a:srgbClr val="073E87"/>
                </a:solidFill>
                <a:latin typeface="Calibri" pitchFamily="34" charset="0"/>
              </a:rPr>
              <a:t>= 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6228184" y="5085184"/>
            <a:ext cx="1440160" cy="1"/>
          </a:xfrm>
          <a:prstGeom prst="line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7884368" y="4581128"/>
            <a:ext cx="59663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600" dirty="0" smtClean="0">
                <a:solidFill>
                  <a:srgbClr val="073E87"/>
                </a:solidFill>
                <a:latin typeface="Calibri" pitchFamily="34" charset="0"/>
              </a:rPr>
              <a:t>15 </a:t>
            </a:r>
            <a:endParaRPr lang="cs-CZ" sz="2600" dirty="0">
              <a:solidFill>
                <a:srgbClr val="073E87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71817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/>
      <p:bldP spid="10" grpId="0"/>
      <p:bldP spid="15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</a:t>
            </a:r>
            <a:r>
              <a:rPr lang="cs-CZ" sz="2800" dirty="0" smtClean="0">
                <a:latin typeface="Calibri" pitchFamily="34" charset="0"/>
              </a:rPr>
              <a:t>dělíme přirozená čísla beze zbytku i se zbytkem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Jakým způsobem </a:t>
            </a:r>
            <a:r>
              <a:rPr lang="cs-CZ" sz="2800" dirty="0" smtClean="0">
                <a:latin typeface="Calibri" pitchFamily="34" charset="0"/>
              </a:rPr>
              <a:t>provádíme zkoušku po dělení </a:t>
            </a:r>
            <a:r>
              <a:rPr lang="cs-CZ" sz="2800" dirty="0">
                <a:latin typeface="Calibri" pitchFamily="34" charset="0"/>
              </a:rPr>
              <a:t>beze zbytku i se </a:t>
            </a:r>
            <a:r>
              <a:rPr lang="cs-CZ" sz="2800" dirty="0" smtClean="0">
                <a:latin typeface="Calibri" pitchFamily="34" charset="0"/>
              </a:rPr>
              <a:t>zbytkem</a:t>
            </a: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 </a:t>
            </a:r>
            <a:r>
              <a:rPr lang="cs-CZ" sz="2800" dirty="0" smtClean="0">
                <a:latin typeface="Calibri" pitchFamily="34" charset="0"/>
              </a:rPr>
              <a:t>jakém pořadí provádíme početní operace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   </a:t>
            </a:r>
            <a:r>
              <a:rPr lang="cs-CZ" sz="3200" dirty="0" smtClean="0">
                <a:latin typeface="Calibri" pitchFamily="34" charset="0"/>
              </a:rPr>
              <a:t>105 : 21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2205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50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   </a:t>
            </a:r>
            <a:r>
              <a:rPr lang="cs-CZ" sz="3200" dirty="0" smtClean="0">
                <a:latin typeface="Calibri" pitchFamily="34" charset="0"/>
              </a:rPr>
              <a:t>1242 : 23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44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54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183 : 12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16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err="1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. 3)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err="1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15 (</a:t>
            </a:r>
            <a:r>
              <a:rPr lang="cs-CZ" sz="2800" dirty="0" err="1" smtClean="0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. 3)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1870 : 69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26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err="1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6)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25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(</a:t>
            </a:r>
            <a:r>
              <a:rPr lang="cs-CZ" sz="2800" dirty="0" err="1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5)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27 (</a:t>
            </a:r>
            <a:r>
              <a:rPr lang="cs-CZ" sz="2800" dirty="0" err="1" smtClean="0">
                <a:solidFill>
                  <a:schemeClr val="tx1"/>
                </a:solidFill>
                <a:latin typeface="Calibri" pitchFamily="34" charset="0"/>
              </a:rPr>
              <a:t>zb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. 7)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Pro jaké číslo </a:t>
            </a:r>
            <a:r>
              <a:rPr lang="cs-CZ" sz="3200" i="1" dirty="0" smtClean="0">
                <a:latin typeface="Calibri" pitchFamily="34" charset="0"/>
              </a:rPr>
              <a:t>x</a:t>
            </a:r>
            <a:r>
              <a:rPr lang="cs-CZ" sz="3200" dirty="0" smtClean="0">
                <a:latin typeface="Calibri" pitchFamily="34" charset="0"/>
              </a:rPr>
              <a:t> platí:    </a:t>
            </a:r>
            <a:r>
              <a:rPr lang="cs-CZ" sz="3200" i="1" dirty="0" smtClean="0">
                <a:latin typeface="Calibri" pitchFamily="34" charset="0"/>
              </a:rPr>
              <a:t>x</a:t>
            </a:r>
            <a:r>
              <a:rPr lang="cs-CZ" sz="3200" dirty="0" smtClean="0">
                <a:latin typeface="Calibri" pitchFamily="34" charset="0"/>
              </a:rPr>
              <a:t> . 6 = 72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11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>
                <a:latin typeface="Calibri" pitchFamily="34" charset="0"/>
              </a:rPr>
              <a:t>Pro jaké číslo </a:t>
            </a:r>
            <a:r>
              <a:rPr lang="cs-CZ" sz="3200" i="1" dirty="0">
                <a:latin typeface="Calibri" pitchFamily="34" charset="0"/>
              </a:rPr>
              <a:t>x</a:t>
            </a:r>
            <a:r>
              <a:rPr lang="cs-CZ" sz="3200" dirty="0">
                <a:latin typeface="Calibri" pitchFamily="34" charset="0"/>
              </a:rPr>
              <a:t> platí:    </a:t>
            </a:r>
            <a:r>
              <a:rPr lang="cs-CZ" sz="3200" dirty="0" smtClean="0">
                <a:latin typeface="Calibri" pitchFamily="34" charset="0"/>
              </a:rPr>
              <a:t>13 . </a:t>
            </a:r>
            <a:r>
              <a:rPr lang="cs-CZ" sz="3200" i="1" dirty="0" smtClean="0">
                <a:latin typeface="Calibri" pitchFamily="34" charset="0"/>
              </a:rPr>
              <a:t>x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dirty="0" smtClean="0">
                <a:latin typeface="Calibri" pitchFamily="34" charset="0"/>
              </a:rPr>
              <a:t>65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>
                <a:latin typeface="Calibri" pitchFamily="34" charset="0"/>
              </a:rPr>
              <a:t>Pro jaké číslo </a:t>
            </a:r>
            <a:r>
              <a:rPr lang="cs-CZ" sz="3200" i="1" dirty="0">
                <a:latin typeface="Calibri" pitchFamily="34" charset="0"/>
              </a:rPr>
              <a:t>x</a:t>
            </a:r>
            <a:r>
              <a:rPr lang="cs-CZ" sz="3200" dirty="0">
                <a:latin typeface="Calibri" pitchFamily="34" charset="0"/>
              </a:rPr>
              <a:t> platí:    </a:t>
            </a:r>
            <a:r>
              <a:rPr lang="cs-CZ" sz="3200" i="1" dirty="0">
                <a:latin typeface="Calibri" pitchFamily="34" charset="0"/>
              </a:rPr>
              <a:t>x</a:t>
            </a:r>
            <a:r>
              <a:rPr lang="cs-CZ" sz="3200" dirty="0">
                <a:latin typeface="Calibri" pitchFamily="34" charset="0"/>
              </a:rPr>
              <a:t> . </a:t>
            </a:r>
            <a:r>
              <a:rPr lang="cs-CZ" sz="3200" dirty="0" smtClean="0">
                <a:latin typeface="Calibri" pitchFamily="34" charset="0"/>
              </a:rPr>
              <a:t>2 – 10  </a:t>
            </a:r>
            <a:r>
              <a:rPr lang="cs-CZ" sz="3200" dirty="0">
                <a:latin typeface="Calibri" pitchFamily="34" charset="0"/>
              </a:rPr>
              <a:t>= </a:t>
            </a:r>
            <a:r>
              <a:rPr lang="cs-CZ" sz="3200" dirty="0" smtClean="0">
                <a:latin typeface="Calibri" pitchFamily="34" charset="0"/>
              </a:rPr>
              <a:t>24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16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>
                <a:latin typeface="Calibri" pitchFamily="34" charset="0"/>
              </a:rPr>
              <a:t>   5 . 4 – </a:t>
            </a:r>
            <a:r>
              <a:rPr lang="cs-CZ" sz="3200" dirty="0" smtClean="0">
                <a:latin typeface="Calibri" pitchFamily="34" charset="0"/>
              </a:rPr>
              <a:t>18 : </a:t>
            </a:r>
            <a:r>
              <a:rPr lang="cs-CZ" sz="3200" dirty="0" smtClean="0">
                <a:latin typeface="Calibri" pitchFamily="34" charset="0"/>
              </a:rPr>
              <a:t>3 + </a:t>
            </a:r>
            <a:r>
              <a:rPr lang="cs-CZ" sz="3200" dirty="0" smtClean="0">
                <a:latin typeface="Calibri" pitchFamily="34" charset="0"/>
              </a:rPr>
              <a:t>15 : </a:t>
            </a:r>
            <a:r>
              <a:rPr lang="cs-CZ" sz="3200" dirty="0">
                <a:latin typeface="Calibri" pitchFamily="34" charset="0"/>
              </a:rPr>
              <a:t>5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 smtClean="0">
                <a:latin typeface="Calibri" pitchFamily="34" charset="0"/>
              </a:rPr>
              <a:t>   4 . </a:t>
            </a:r>
            <a:r>
              <a:rPr lang="cs-CZ" sz="3200" dirty="0" smtClean="0">
                <a:latin typeface="Calibri" pitchFamily="34" charset="0"/>
              </a:rPr>
              <a:t>(20 </a:t>
            </a:r>
            <a:r>
              <a:rPr lang="cs-CZ" sz="3200" dirty="0" smtClean="0">
                <a:latin typeface="Calibri" pitchFamily="34" charset="0"/>
              </a:rPr>
              <a:t>– 6) </a:t>
            </a:r>
            <a:r>
              <a:rPr lang="cs-CZ" sz="3200" dirty="0" smtClean="0">
                <a:latin typeface="Calibri" pitchFamily="34" charset="0"/>
              </a:rPr>
              <a:t>: 7 </a:t>
            </a:r>
            <a:r>
              <a:rPr lang="cs-CZ" sz="3200" dirty="0">
                <a:latin typeface="Calibri" pitchFamily="34" charset="0"/>
              </a:rPr>
              <a:t>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10 (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zb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. 4)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>
                <a:latin typeface="Calibri" pitchFamily="34" charset="0"/>
              </a:rPr>
              <a:t>   15 : 0 =</a:t>
            </a:r>
            <a:endParaRPr lang="cs-CZ" sz="32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nem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á ř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e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š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en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í (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nulou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nelze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d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ě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lit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)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1322</TotalTime>
  <Words>938</Words>
  <Application>Microsoft Office PowerPoint</Application>
  <PresentationFormat>Předvádění na obrazovce (4:3)</PresentationFormat>
  <Paragraphs>193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 Dělení přirozených čísel</vt:lpstr>
      <vt:lpstr>Jak dělíme přirozená čísla?</vt:lpstr>
      <vt:lpstr>Písemné dělení beze zbytku</vt:lpstr>
      <vt:lpstr>Písemné dělení se zbytkem</vt:lpstr>
      <vt:lpstr>Pořadí početních operací</vt:lpstr>
      <vt:lpstr>Co jsme se dozvěděli?</vt:lpstr>
      <vt:lpstr>Závěrečné opakování</vt:lpstr>
      <vt:lpstr>   105 : 21 =</vt:lpstr>
      <vt:lpstr>   1242 : 23 =</vt:lpstr>
      <vt:lpstr>183 : 12 =</vt:lpstr>
      <vt:lpstr>1870 : 69 = </vt:lpstr>
      <vt:lpstr>Pro jaké číslo x platí:    x . 6 = 72</vt:lpstr>
      <vt:lpstr>Pro jaké číslo x platí:    13 . x = 65</vt:lpstr>
      <vt:lpstr>Pro jaké číslo x platí:    x . 2 – 10  = 24</vt:lpstr>
      <vt:lpstr>   5 . 4 – 18 : 3 + 15 : 5 =</vt:lpstr>
      <vt:lpstr>   4 . (20 – 6) : 7 =</vt:lpstr>
      <vt:lpstr>   15 : 0 =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178</cp:revision>
  <dcterms:created xsi:type="dcterms:W3CDTF">2013-05-10T12:01:16Z</dcterms:created>
  <dcterms:modified xsi:type="dcterms:W3CDTF">2013-10-08T18:21:37Z</dcterms:modified>
</cp:coreProperties>
</file>