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6" r:id="rId2"/>
    <p:sldId id="261" r:id="rId3"/>
    <p:sldId id="258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9F0999-B78A-4FAD-8736-ECCAB868D734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2844CA6E-566B-44A3-9387-D876B4F3FB0E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m = </a:t>
          </a:r>
          <a:r>
            <a:rPr lang="el-GR" dirty="0" smtClean="0">
              <a:latin typeface="Times New Roman" pitchFamily="18" charset="0"/>
              <a:cs typeface="Times New Roman" pitchFamily="18" charset="0"/>
            </a:rPr>
            <a:t>ρ</a:t>
          </a:r>
          <a:r>
            <a:rPr lang="cs-CZ" dirty="0" smtClean="0">
              <a:latin typeface="Times New Roman" pitchFamily="18" charset="0"/>
              <a:cs typeface="Times New Roman" pitchFamily="18" charset="0"/>
            </a:rPr>
            <a:t> . V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2C902E64-922C-435D-973D-BE49DADD08B8}" type="parTrans" cxnId="{361C2FE4-29DA-48AE-9D17-F7D55930D1FA}">
      <dgm:prSet/>
      <dgm:spPr/>
      <dgm:t>
        <a:bodyPr/>
        <a:lstStyle/>
        <a:p>
          <a:endParaRPr lang="cs-CZ"/>
        </a:p>
      </dgm:t>
    </dgm:pt>
    <dgm:pt modelId="{6825A692-3E40-47EC-BBCE-D016590D9FDB}" type="sibTrans" cxnId="{361C2FE4-29DA-48AE-9D17-F7D55930D1FA}">
      <dgm:prSet/>
      <dgm:spPr/>
      <dgm:t>
        <a:bodyPr/>
        <a:lstStyle/>
        <a:p>
          <a:endParaRPr lang="cs-CZ"/>
        </a:p>
      </dgm:t>
    </dgm:pt>
    <dgm:pt modelId="{78295B2F-CA5E-47CE-835B-DFB1449F5F43}">
      <dgm:prSet phldrT="[Text]"/>
      <dgm:spPr/>
      <dgm:t>
        <a:bodyPr/>
        <a:lstStyle/>
        <a:p>
          <a:r>
            <a:rPr lang="el-GR" dirty="0" smtClean="0">
              <a:latin typeface="Times New Roman" pitchFamily="18" charset="0"/>
              <a:cs typeface="Times New Roman" pitchFamily="18" charset="0"/>
            </a:rPr>
            <a:t>ρ</a:t>
          </a:r>
          <a:r>
            <a:rPr lang="cs-CZ" dirty="0" smtClean="0">
              <a:latin typeface="Times New Roman" pitchFamily="18" charset="0"/>
              <a:cs typeface="Times New Roman" pitchFamily="18" charset="0"/>
            </a:rPr>
            <a:t> = m : V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33329CAB-AC41-4F00-A714-AFEDFF2C4976}" type="parTrans" cxnId="{B0F3087E-4E5A-4233-AF64-28DD452A5267}">
      <dgm:prSet/>
      <dgm:spPr/>
      <dgm:t>
        <a:bodyPr/>
        <a:lstStyle/>
        <a:p>
          <a:endParaRPr lang="cs-CZ"/>
        </a:p>
      </dgm:t>
    </dgm:pt>
    <dgm:pt modelId="{9DBE7C27-6EB6-4A6D-9845-81F7AD6E1B46}" type="sibTrans" cxnId="{B0F3087E-4E5A-4233-AF64-28DD452A5267}">
      <dgm:prSet/>
      <dgm:spPr/>
      <dgm:t>
        <a:bodyPr/>
        <a:lstStyle/>
        <a:p>
          <a:endParaRPr lang="cs-CZ"/>
        </a:p>
      </dgm:t>
    </dgm:pt>
    <dgm:pt modelId="{27EE6B87-5E19-45D9-B188-87D49363F636}">
      <dgm:prSet phldrT="[Text]"/>
      <dgm:spPr/>
      <dgm:t>
        <a:bodyPr/>
        <a:lstStyle/>
        <a:p>
          <a:r>
            <a:rPr lang="cs-CZ" dirty="0" smtClean="0">
              <a:latin typeface="Times New Roman" pitchFamily="18" charset="0"/>
              <a:cs typeface="Times New Roman" pitchFamily="18" charset="0"/>
            </a:rPr>
            <a:t>V = m : </a:t>
          </a:r>
          <a:r>
            <a:rPr lang="el-GR" dirty="0" smtClean="0">
              <a:latin typeface="Times New Roman" pitchFamily="18" charset="0"/>
              <a:cs typeface="Times New Roman" pitchFamily="18" charset="0"/>
            </a:rPr>
            <a:t>ρ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58557F83-9FFC-4A15-8CC2-973F6E81A6F4}" type="parTrans" cxnId="{6EEC30FA-DCB8-4025-BC78-4DEC0E4C0BF2}">
      <dgm:prSet/>
      <dgm:spPr/>
      <dgm:t>
        <a:bodyPr/>
        <a:lstStyle/>
        <a:p>
          <a:endParaRPr lang="cs-CZ"/>
        </a:p>
      </dgm:t>
    </dgm:pt>
    <dgm:pt modelId="{F9ED456C-013B-45D3-9238-7928FE7F3254}" type="sibTrans" cxnId="{6EEC30FA-DCB8-4025-BC78-4DEC0E4C0BF2}">
      <dgm:prSet/>
      <dgm:spPr/>
      <dgm:t>
        <a:bodyPr/>
        <a:lstStyle/>
        <a:p>
          <a:endParaRPr lang="cs-CZ"/>
        </a:p>
      </dgm:t>
    </dgm:pt>
    <dgm:pt modelId="{AC20CA4D-698E-4658-A928-CA6DDDB7D4FC}" type="pres">
      <dgm:prSet presAssocID="{AB9F0999-B78A-4FAD-8736-ECCAB868D734}" presName="compositeShape" presStyleCnt="0">
        <dgm:presLayoutVars>
          <dgm:dir/>
          <dgm:resizeHandles/>
        </dgm:presLayoutVars>
      </dgm:prSet>
      <dgm:spPr/>
    </dgm:pt>
    <dgm:pt modelId="{13DF8489-3DEB-491E-A83A-FF07B7EA7690}" type="pres">
      <dgm:prSet presAssocID="{AB9F0999-B78A-4FAD-8736-ECCAB868D734}" presName="pyramid" presStyleLbl="node1" presStyleIdx="0" presStyleCnt="1" custScaleX="95343" custScaleY="97400" custLinFactNeighborX="-26489" custLinFactNeighborY="-2833"/>
      <dgm:spPr/>
    </dgm:pt>
    <dgm:pt modelId="{AEBD3575-6417-41E9-B593-D86558738D9A}" type="pres">
      <dgm:prSet presAssocID="{AB9F0999-B78A-4FAD-8736-ECCAB868D734}" presName="theList" presStyleCnt="0"/>
      <dgm:spPr/>
    </dgm:pt>
    <dgm:pt modelId="{12C316E1-6F62-414B-B3F7-D42640BB5BF1}" type="pres">
      <dgm:prSet presAssocID="{2844CA6E-566B-44A3-9387-D876B4F3FB0E}" presName="aNode" presStyleLbl="fgAcc1" presStyleIdx="0" presStyleCnt="3" custLinFactY="-2842" custLinFactNeighborX="43216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A70C38-D2BA-4D41-AE67-23727A245C43}" type="pres">
      <dgm:prSet presAssocID="{2844CA6E-566B-44A3-9387-D876B4F3FB0E}" presName="aSpace" presStyleCnt="0"/>
      <dgm:spPr/>
    </dgm:pt>
    <dgm:pt modelId="{55E0784D-E56E-43C0-8FE5-38CD9F651BC6}" type="pres">
      <dgm:prSet presAssocID="{78295B2F-CA5E-47CE-835B-DFB1449F5F43}" presName="aNode" presStyleLbl="fgAcc1" presStyleIdx="1" presStyleCnt="3" custLinFactY="-1084" custLinFactNeighborX="4566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95FC6E-8E7B-4993-97AF-0468BC35B683}" type="pres">
      <dgm:prSet presAssocID="{78295B2F-CA5E-47CE-835B-DFB1449F5F43}" presName="aSpace" presStyleCnt="0"/>
      <dgm:spPr/>
    </dgm:pt>
    <dgm:pt modelId="{85DCA0FB-183D-4E92-AC54-5560BF02DA67}" type="pres">
      <dgm:prSet presAssocID="{27EE6B87-5E19-45D9-B188-87D49363F636}" presName="aNode" presStyleLbl="fgAcc1" presStyleIdx="2" presStyleCnt="3" custLinFactNeighborX="48111" custLinFactNeighborY="666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DF63D6-2DA0-427E-B2E7-1F7FCAD8984A}" type="pres">
      <dgm:prSet presAssocID="{27EE6B87-5E19-45D9-B188-87D49363F636}" presName="aSpace" presStyleCnt="0"/>
      <dgm:spPr/>
    </dgm:pt>
  </dgm:ptLst>
  <dgm:cxnLst>
    <dgm:cxn modelId="{C51ADD84-5184-4838-9C1B-CD3E5F4A87A9}" type="presOf" srcId="{27EE6B87-5E19-45D9-B188-87D49363F636}" destId="{85DCA0FB-183D-4E92-AC54-5560BF02DA67}" srcOrd="0" destOrd="0" presId="urn:microsoft.com/office/officeart/2005/8/layout/pyramid2"/>
    <dgm:cxn modelId="{F650CB24-5194-425F-8045-A27907EC6815}" type="presOf" srcId="{AB9F0999-B78A-4FAD-8736-ECCAB868D734}" destId="{AC20CA4D-698E-4658-A928-CA6DDDB7D4FC}" srcOrd="0" destOrd="0" presId="urn:microsoft.com/office/officeart/2005/8/layout/pyramid2"/>
    <dgm:cxn modelId="{B0F3087E-4E5A-4233-AF64-28DD452A5267}" srcId="{AB9F0999-B78A-4FAD-8736-ECCAB868D734}" destId="{78295B2F-CA5E-47CE-835B-DFB1449F5F43}" srcOrd="1" destOrd="0" parTransId="{33329CAB-AC41-4F00-A714-AFEDFF2C4976}" sibTransId="{9DBE7C27-6EB6-4A6D-9845-81F7AD6E1B46}"/>
    <dgm:cxn modelId="{361C2FE4-29DA-48AE-9D17-F7D55930D1FA}" srcId="{AB9F0999-B78A-4FAD-8736-ECCAB868D734}" destId="{2844CA6E-566B-44A3-9387-D876B4F3FB0E}" srcOrd="0" destOrd="0" parTransId="{2C902E64-922C-435D-973D-BE49DADD08B8}" sibTransId="{6825A692-3E40-47EC-BBCE-D016590D9FDB}"/>
    <dgm:cxn modelId="{BC91D9CA-0A80-4EEE-B313-482E740D406F}" type="presOf" srcId="{78295B2F-CA5E-47CE-835B-DFB1449F5F43}" destId="{55E0784D-E56E-43C0-8FE5-38CD9F651BC6}" srcOrd="0" destOrd="0" presId="urn:microsoft.com/office/officeart/2005/8/layout/pyramid2"/>
    <dgm:cxn modelId="{6EEC30FA-DCB8-4025-BC78-4DEC0E4C0BF2}" srcId="{AB9F0999-B78A-4FAD-8736-ECCAB868D734}" destId="{27EE6B87-5E19-45D9-B188-87D49363F636}" srcOrd="2" destOrd="0" parTransId="{58557F83-9FFC-4A15-8CC2-973F6E81A6F4}" sibTransId="{F9ED456C-013B-45D3-9238-7928FE7F3254}"/>
    <dgm:cxn modelId="{9D796A67-65A5-4E16-A16C-C6E2E58B6239}" type="presOf" srcId="{2844CA6E-566B-44A3-9387-D876B4F3FB0E}" destId="{12C316E1-6F62-414B-B3F7-D42640BB5BF1}" srcOrd="0" destOrd="0" presId="urn:microsoft.com/office/officeart/2005/8/layout/pyramid2"/>
    <dgm:cxn modelId="{2880532B-2CEC-4C2B-AFE6-4683670BBB0E}" type="presParOf" srcId="{AC20CA4D-698E-4658-A928-CA6DDDB7D4FC}" destId="{13DF8489-3DEB-491E-A83A-FF07B7EA7690}" srcOrd="0" destOrd="0" presId="urn:microsoft.com/office/officeart/2005/8/layout/pyramid2"/>
    <dgm:cxn modelId="{6E3735D3-3D75-4C38-9E11-43E998FBA350}" type="presParOf" srcId="{AC20CA4D-698E-4658-A928-CA6DDDB7D4FC}" destId="{AEBD3575-6417-41E9-B593-D86558738D9A}" srcOrd="1" destOrd="0" presId="urn:microsoft.com/office/officeart/2005/8/layout/pyramid2"/>
    <dgm:cxn modelId="{56F670F9-6406-4E91-A69F-50D7493F8536}" type="presParOf" srcId="{AEBD3575-6417-41E9-B593-D86558738D9A}" destId="{12C316E1-6F62-414B-B3F7-D42640BB5BF1}" srcOrd="0" destOrd="0" presId="urn:microsoft.com/office/officeart/2005/8/layout/pyramid2"/>
    <dgm:cxn modelId="{BBD7EF77-395F-4626-BB90-4B58917D9C31}" type="presParOf" srcId="{AEBD3575-6417-41E9-B593-D86558738D9A}" destId="{37A70C38-D2BA-4D41-AE67-23727A245C43}" srcOrd="1" destOrd="0" presId="urn:microsoft.com/office/officeart/2005/8/layout/pyramid2"/>
    <dgm:cxn modelId="{9284FF93-FDC2-401B-9F97-8CB27CAC721B}" type="presParOf" srcId="{AEBD3575-6417-41E9-B593-D86558738D9A}" destId="{55E0784D-E56E-43C0-8FE5-38CD9F651BC6}" srcOrd="2" destOrd="0" presId="urn:microsoft.com/office/officeart/2005/8/layout/pyramid2"/>
    <dgm:cxn modelId="{69FAEF72-38A9-4BC9-A777-F8E2BE781FF8}" type="presParOf" srcId="{AEBD3575-6417-41E9-B593-D86558738D9A}" destId="{2195FC6E-8E7B-4993-97AF-0468BC35B683}" srcOrd="3" destOrd="0" presId="urn:microsoft.com/office/officeart/2005/8/layout/pyramid2"/>
    <dgm:cxn modelId="{C29D1C31-3645-4933-BFBD-0D28475B07C3}" type="presParOf" srcId="{AEBD3575-6417-41E9-B593-D86558738D9A}" destId="{85DCA0FB-183D-4E92-AC54-5560BF02DA67}" srcOrd="4" destOrd="0" presId="urn:microsoft.com/office/officeart/2005/8/layout/pyramid2"/>
    <dgm:cxn modelId="{A605AC1C-80B0-4377-92AF-59248F5B20CE}" type="presParOf" srcId="{AEBD3575-6417-41E9-B593-D86558738D9A}" destId="{D2DF63D6-2DA0-427E-B2E7-1F7FCAD8984A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3DF8489-3DEB-491E-A83A-FF07B7EA7690}">
      <dsp:nvSpPr>
        <dsp:cNvPr id="0" name=""/>
        <dsp:cNvSpPr/>
      </dsp:nvSpPr>
      <dsp:spPr>
        <a:xfrm>
          <a:off x="594783" y="0"/>
          <a:ext cx="4315187" cy="440828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316E1-6F62-414B-B3F7-D42640BB5BF1}">
      <dsp:nvSpPr>
        <dsp:cNvPr id="0" name=""/>
        <dsp:cNvSpPr/>
      </dsp:nvSpPr>
      <dsp:spPr>
        <a:xfrm>
          <a:off x="5222620" y="290656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latin typeface="Times New Roman" pitchFamily="18" charset="0"/>
              <a:cs typeface="Times New Roman" pitchFamily="18" charset="0"/>
            </a:rPr>
            <a:t>m = </a:t>
          </a:r>
          <a:r>
            <a:rPr lang="el-GR" sz="4600" kern="1200" dirty="0" smtClean="0">
              <a:latin typeface="Times New Roman" pitchFamily="18" charset="0"/>
              <a:cs typeface="Times New Roman" pitchFamily="18" charset="0"/>
            </a:rPr>
            <a:t>ρ</a:t>
          </a:r>
          <a:r>
            <a:rPr lang="cs-CZ" sz="4600" kern="1200" dirty="0" smtClean="0">
              <a:latin typeface="Times New Roman" pitchFamily="18" charset="0"/>
              <a:cs typeface="Times New Roman" pitchFamily="18" charset="0"/>
            </a:rPr>
            <a:t> . V</a:t>
          </a:r>
          <a:endParaRPr lang="cs-CZ" sz="4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222620" y="290656"/>
        <a:ext cx="2941875" cy="1071380"/>
      </dsp:txXfrm>
    </dsp:sp>
    <dsp:sp modelId="{55E0784D-E56E-43C0-8FE5-38CD9F651BC6}">
      <dsp:nvSpPr>
        <dsp:cNvPr id="0" name=""/>
        <dsp:cNvSpPr/>
      </dsp:nvSpPr>
      <dsp:spPr>
        <a:xfrm>
          <a:off x="5294637" y="1514793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4600" kern="1200" dirty="0" smtClean="0">
              <a:latin typeface="Times New Roman" pitchFamily="18" charset="0"/>
              <a:cs typeface="Times New Roman" pitchFamily="18" charset="0"/>
            </a:rPr>
            <a:t>ρ</a:t>
          </a:r>
          <a:r>
            <a:rPr lang="cs-CZ" sz="4600" kern="1200" dirty="0" smtClean="0">
              <a:latin typeface="Times New Roman" pitchFamily="18" charset="0"/>
              <a:cs typeface="Times New Roman" pitchFamily="18" charset="0"/>
            </a:rPr>
            <a:t> = m : V</a:t>
          </a:r>
          <a:endParaRPr lang="cs-CZ" sz="4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294637" y="1514793"/>
        <a:ext cx="2941875" cy="1071380"/>
      </dsp:txXfrm>
    </dsp:sp>
    <dsp:sp modelId="{85DCA0FB-183D-4E92-AC54-5560BF02DA67}">
      <dsp:nvSpPr>
        <dsp:cNvPr id="0" name=""/>
        <dsp:cNvSpPr/>
      </dsp:nvSpPr>
      <dsp:spPr>
        <a:xfrm>
          <a:off x="5366624" y="2954957"/>
          <a:ext cx="2941875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latin typeface="Times New Roman" pitchFamily="18" charset="0"/>
              <a:cs typeface="Times New Roman" pitchFamily="18" charset="0"/>
            </a:rPr>
            <a:t>V = m : </a:t>
          </a:r>
          <a:r>
            <a:rPr lang="el-GR" sz="4600" kern="1200" dirty="0" smtClean="0">
              <a:latin typeface="Times New Roman" pitchFamily="18" charset="0"/>
              <a:cs typeface="Times New Roman" pitchFamily="18" charset="0"/>
            </a:rPr>
            <a:t>ρ</a:t>
          </a:r>
          <a:endParaRPr lang="cs-CZ" sz="4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366624" y="2954957"/>
        <a:ext cx="2941875" cy="1071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B7B06E3-DAA4-49B7-AE3F-0B1AA1D5BF2E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3092848-05AF-42C7-9D50-0B13A45B39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D8E08B0-7E39-46ED-916B-D5C3388539C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780B06D-0A75-4545-94E8-EF41FCFE842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1557BA-1966-4998-8F4F-9FA21BDC1A5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FD82AE-0A46-42F8-96ED-D5272391DD3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B4F4960-DDC5-4B99-BD73-3C8AABE3E03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43F9E75-D65F-4AAC-B80E-6B2F5948377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66DCAB-EB5F-429B-B667-D9593CC15DE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CB97F02-0EAD-473A-962E-B5182E3EE9E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3092848-05AF-42C7-9D50-0B13A45B3959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3092848-05AF-42C7-9D50-0B13A45B3959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3092848-05AF-42C7-9D50-0B13A45B3959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3655F-F1B1-4028-A368-ED7D39ED4DFA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D798E-67BA-468E-A5F0-E113C5BD3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3A0BA-DF0D-4123-B77E-8224C25AB131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C61F59-42FE-415B-9F1E-B48C341E4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1D32C-9DBD-467F-AA90-EB310D78B5FA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E2D28-3951-4837-A79D-DB89F6BA4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61E44-D0B0-4FB9-B152-4036F2C75DC5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FDFFF-AC6C-46BF-BA92-42FB4C0D6E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56128-3F1A-430F-B736-898E2091333D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2F182-C6F4-4163-B420-E21ABBB95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FF76-F4D2-47C5-8CC8-EEABD4CB2EAC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40BA0-8E1B-43EA-BBE3-5EE0A71D0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3199A-1DB0-4669-B32D-A531F022A330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1043F-949D-4FE7-8AF0-93DDE94720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83BA8-DFAE-4681-AFB7-28CB7BD473AB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E230E-5FF1-4B87-AD6D-B8FFA7885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26A46-2932-4F60-8170-D208D118717E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3D908-C7B5-4087-8407-8ADAB8CDD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42AEF-A654-4029-B64B-2EDBA604D9AF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F6E49-2FC3-4DA3-8864-25E447DA3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36ED8-409F-4F6C-998B-98F095020FC2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76A56-131E-445B-BBEF-5DF5455EF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053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60BA8E-AC9C-44AD-BB99-235D93658DD5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FAA9E8C-9A66-44C3-B223-60642294B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24" r:id="rId4"/>
    <p:sldLayoutId id="2147483830" r:id="rId5"/>
    <p:sldLayoutId id="2147483825" r:id="rId6"/>
    <p:sldLayoutId id="2147483831" r:id="rId7"/>
    <p:sldLayoutId id="2147483832" r:id="rId8"/>
    <p:sldLayoutId id="2147483833" r:id="rId9"/>
    <p:sldLayoutId id="2147483826" r:id="rId10"/>
    <p:sldLayoutId id="214748383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3.bin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1.bin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Relationship Id="rId9" Type="http://schemas.openxmlformats.org/officeDocument/2006/relationships/oleObject" Target="../embeddings/oleObject1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403350" y="260350"/>
            <a:ext cx="5761038" cy="17287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260350"/>
            <a:ext cx="5832475" cy="1728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Obdélník 9"/>
          <p:cNvSpPr>
            <a:spLocks noChangeArrowheads="1"/>
          </p:cNvSpPr>
          <p:nvPr/>
        </p:nvSpPr>
        <p:spPr bwMode="auto">
          <a:xfrm>
            <a:off x="251520" y="2060575"/>
            <a:ext cx="8640959" cy="41857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b="1" dirty="0">
                <a:latin typeface="Franklin Gothic Book" pitchFamily="34" charset="0"/>
              </a:rPr>
              <a:t> </a:t>
            </a:r>
            <a:r>
              <a:rPr lang="cs-CZ" sz="1200" b="1" dirty="0">
                <a:latin typeface="Franklin Gothic Book" pitchFamily="34" charset="0"/>
              </a:rPr>
              <a:t>METODICKÝ LIST PRO ZŠ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 Pro zpracování vzdělávacích materiálů (VM)v rámci projektu EU peníze školám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                      Operační program Vzdělávání pro konkurenceschopnost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 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Projekt: Moderní výuka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Registrační číslo: CZ.1.07/1.4.00/21.3192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Číslo DUM: VY_ </a:t>
            </a:r>
            <a:r>
              <a:rPr lang="cs-CZ" sz="1200" b="1" dirty="0" smtClean="0">
                <a:latin typeface="Franklin Gothic Book" pitchFamily="34" charset="0"/>
              </a:rPr>
              <a:t>32_INOVACE_15.1.08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Jméno autora: </a:t>
            </a:r>
            <a:r>
              <a:rPr lang="cs-CZ" sz="1200" b="1" dirty="0" smtClean="0">
                <a:latin typeface="Franklin Gothic Book" pitchFamily="34" charset="0"/>
              </a:rPr>
              <a:t> Mgr. Marie Píšová</a:t>
            </a:r>
            <a:endParaRPr lang="cs-CZ" sz="1200" b="1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Datum, období, kdy byl vytvořen: </a:t>
            </a:r>
            <a:r>
              <a:rPr lang="cs-CZ" sz="1200" b="1" dirty="0" smtClean="0">
                <a:latin typeface="Franklin Gothic Book" pitchFamily="34" charset="0"/>
              </a:rPr>
              <a:t>2. – 3. 1. 2012</a:t>
            </a:r>
            <a:endParaRPr lang="cs-CZ" sz="1200" b="1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Název </a:t>
            </a:r>
            <a:r>
              <a:rPr lang="cs-CZ" sz="1200" b="1" dirty="0" smtClean="0">
                <a:latin typeface="Franklin Gothic Book" pitchFamily="34" charset="0"/>
              </a:rPr>
              <a:t>práce: Řešení fyzikálních úloh – výpočet hustoty (hmotnosti, objemu)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Předmět, pro který je VM určen: </a:t>
            </a:r>
            <a:r>
              <a:rPr lang="cs-CZ" sz="1200" b="1" dirty="0" smtClean="0">
                <a:latin typeface="Franklin Gothic Book" pitchFamily="34" charset="0"/>
              </a:rPr>
              <a:t>fyzika</a:t>
            </a:r>
            <a:endParaRPr lang="cs-CZ" sz="1200" b="1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Ročník, pro který je VM určen</a:t>
            </a:r>
            <a:r>
              <a:rPr lang="cs-CZ" sz="1200" b="1" dirty="0" smtClean="0">
                <a:latin typeface="Franklin Gothic Book" pitchFamily="34" charset="0"/>
              </a:rPr>
              <a:t>: šestý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Časová dotace</a:t>
            </a:r>
            <a:r>
              <a:rPr lang="cs-CZ" sz="1200" dirty="0" smtClean="0">
                <a:latin typeface="Franklin Gothic Book" pitchFamily="34" charset="0"/>
              </a:rPr>
              <a:t>: 1</a:t>
            </a:r>
            <a:r>
              <a:rPr lang="cs-CZ" sz="1200" b="1" dirty="0" smtClean="0">
                <a:latin typeface="Franklin Gothic Book" pitchFamily="34" charset="0"/>
              </a:rPr>
              <a:t> </a:t>
            </a:r>
            <a:r>
              <a:rPr lang="cs-CZ" sz="1200" b="1" dirty="0">
                <a:latin typeface="Franklin Gothic Book" pitchFamily="34" charset="0"/>
              </a:rPr>
              <a:t>h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  </a:t>
            </a:r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Vzdělávací oblast, tematický okruh, téma</a:t>
            </a:r>
            <a:r>
              <a:rPr lang="cs-CZ" sz="1200" b="1" dirty="0" smtClean="0">
                <a:latin typeface="Franklin Gothic Book" pitchFamily="34" charset="0"/>
              </a:rPr>
              <a:t>: Člověk a příroda – Fyzika – Hustota – Výpočet 						hustoty a hmotnosti</a:t>
            </a:r>
            <a:endParaRPr lang="cs-CZ" sz="1200" dirty="0">
              <a:latin typeface="Franklin Gothic Book" pitchFamily="34" charset="0"/>
            </a:endParaRPr>
          </a:p>
          <a:p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>
                <a:latin typeface="Franklin Gothic Book" pitchFamily="34" charset="0"/>
              </a:rPr>
              <a:t>Metodický list, anotace- výstižný popis způsobu použití VM ve výuce:</a:t>
            </a:r>
            <a:r>
              <a:rPr lang="cs-CZ" sz="1200" dirty="0">
                <a:latin typeface="Franklin Gothic Book" pitchFamily="34" charset="0"/>
              </a:rPr>
              <a:t> </a:t>
            </a:r>
            <a:r>
              <a:rPr lang="cs-CZ" sz="1200" dirty="0" smtClean="0">
                <a:latin typeface="Franklin Gothic Book" pitchFamily="34" charset="0"/>
              </a:rPr>
              <a:t> Žáci by se měli seznámit  s postupem při řešení 	fyzikálních úloh a na konkrétních příkladech pro výpočet hustoty (hmotnosti, objemu) by se měli tento 	postup naučit používat.</a:t>
            </a:r>
          </a:p>
          <a:p>
            <a:endParaRPr lang="cs-CZ" sz="1200" dirty="0">
              <a:latin typeface="Franklin Gothic Book" pitchFamily="34" charset="0"/>
            </a:endParaRPr>
          </a:p>
          <a:p>
            <a:r>
              <a:rPr lang="cs-CZ" sz="1200" b="1" dirty="0" smtClean="0">
                <a:latin typeface="Franklin Gothic Book" pitchFamily="34" charset="0"/>
              </a:rPr>
              <a:t>Pomůcky</a:t>
            </a:r>
            <a:r>
              <a:rPr lang="cs-CZ" sz="1200" dirty="0" smtClean="0">
                <a:latin typeface="Franklin Gothic Book" pitchFamily="34" charset="0"/>
              </a:rPr>
              <a:t>: </a:t>
            </a:r>
            <a:r>
              <a:rPr lang="cs-CZ" sz="1200" dirty="0" err="1" smtClean="0">
                <a:latin typeface="Franklin Gothic Book" pitchFamily="34" charset="0"/>
              </a:rPr>
              <a:t>Dataprojektor</a:t>
            </a:r>
            <a:r>
              <a:rPr lang="cs-CZ" sz="1200" dirty="0" smtClean="0">
                <a:latin typeface="Franklin Gothic Book" pitchFamily="34" charset="0"/>
              </a:rPr>
              <a:t>, kalkulačky, tabulky, sešity</a:t>
            </a:r>
            <a:endParaRPr lang="cs-CZ" sz="1200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563609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9600" b="1" dirty="0" smtClean="0"/>
              <a:t>Řešení </a:t>
            </a:r>
            <a:br>
              <a:rPr lang="cs-CZ" sz="9600" b="1" dirty="0" smtClean="0"/>
            </a:br>
            <a:r>
              <a:rPr lang="cs-CZ" sz="9600" b="1" dirty="0" smtClean="0"/>
              <a:t>fyzikálních</a:t>
            </a:r>
            <a:br>
              <a:rPr lang="cs-CZ" sz="9600" b="1" dirty="0" smtClean="0"/>
            </a:br>
            <a:r>
              <a:rPr lang="cs-CZ" sz="9600" b="1" dirty="0" smtClean="0"/>
              <a:t>úloh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Postup při 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686800" cy="5111750"/>
          </a:xfrm>
        </p:spPr>
        <p:txBody>
          <a:bodyPr>
            <a:noAutofit/>
          </a:bodyPr>
          <a:lstStyle/>
          <a:p>
            <a:pPr marL="742950" indent="-7429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1) Přečíst si pozorně zadání úlohy:</a:t>
            </a:r>
          </a:p>
          <a:p>
            <a:pPr marL="742950" indent="-7429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	a) vypsat zadané fyzikální  veličiny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	   b) zvolit neznámou fyzikální  veličinu a její jednotku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	   c) je – li nutné, tak převést  jednotky u ostatních  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		  veličin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2) Napsat vzorec, podle kterého budeme počítat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3) Dosadit do vzorce čísla (pozor na jednotky)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4) Vypočítat získaný příklad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cs typeface="Times New Roman" pitchFamily="18" charset="0"/>
              </a:rPr>
              <a:t>5) Napsat odpověď – je nedílnou součástí každé  </a:t>
            </a:r>
            <a:r>
              <a:rPr lang="cs-CZ" sz="2800" b="1" dirty="0" smtClean="0">
                <a:cs typeface="Times New Roman" pitchFamily="18" charset="0"/>
              </a:rPr>
              <a:t>slovní úlohy </a:t>
            </a:r>
            <a:endParaRPr lang="cs-CZ" sz="2800" b="1" dirty="0" smtClean="0">
              <a:cs typeface="Times New Roman" pitchFamily="18" charset="0"/>
            </a:endParaRPr>
          </a:p>
          <a:p>
            <a:pPr marL="514350" indent="-514350" fontAlgn="auto">
              <a:spcAft>
                <a:spcPts val="0"/>
              </a:spcAft>
              <a:buFont typeface="Wingdings 2"/>
              <a:buNone/>
              <a:defRPr/>
            </a:pP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Postup při řešení - zkráceně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1) výpis veličin</a:t>
            </a:r>
          </a:p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2) vzoreček</a:t>
            </a:r>
          </a:p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3) dosazení</a:t>
            </a:r>
          </a:p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4) výpočet</a:t>
            </a:r>
          </a:p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5) odpověď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Práce  se vzorečkem pro výpočet</a:t>
            </a:r>
            <a:endParaRPr lang="cs-CZ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26" name="Přímá spojovací čára 25"/>
          <p:cNvCxnSpPr/>
          <p:nvPr/>
        </p:nvCxnSpPr>
        <p:spPr>
          <a:xfrm>
            <a:off x="1979613" y="4076700"/>
            <a:ext cx="20875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2040858" y="2967335"/>
            <a:ext cx="1667046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cs typeface="+mn-cs"/>
              </a:rPr>
              <a:t> m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1763688" y="4293096"/>
            <a:ext cx="2448272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5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cs typeface="+mn-cs"/>
              </a:rPr>
              <a:t>ρ</a:t>
            </a:r>
            <a:r>
              <a:rPr lang="cs-CZ" sz="5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latin typeface="+mn-lt"/>
                <a:cs typeface="+mn-cs"/>
              </a:rPr>
              <a:t> . 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Tabulka odpovídajících si jednotek</a:t>
            </a:r>
            <a:endParaRPr lang="cs-CZ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32310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895600"/>
                <a:gridCol w="2895600"/>
                <a:gridCol w="2895600"/>
              </a:tblGrid>
              <a:tr h="1441036"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hustota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441036"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hmotnost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kg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441036"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objem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r>
                        <a:rPr lang="cs-CZ" sz="4800" b="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cm</a:t>
                      </a:r>
                      <a:r>
                        <a:rPr lang="cs-CZ" sz="4800" b="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4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4716463" y="3357563"/>
          <a:ext cx="914400" cy="215900"/>
        </p:xfrm>
        <a:graphic>
          <a:graphicData uri="http://schemas.openxmlformats.org/presentationml/2006/ole">
            <p:oleObj spid="_x0000_s1026" name="Rovnice" r:id="rId4" imgW="914400" imgH="215640" progId="Equation.3">
              <p:embed/>
            </p:oleObj>
          </a:graphicData>
        </a:graphic>
      </p:graphicFrame>
      <p:graphicFrame>
        <p:nvGraphicFramePr>
          <p:cNvPr id="1027" name="Object 4"/>
          <p:cNvGraphicFramePr>
            <a:graphicFrameLocks noChangeAspect="1"/>
          </p:cNvGraphicFramePr>
          <p:nvPr/>
        </p:nvGraphicFramePr>
        <p:xfrm>
          <a:off x="4211638" y="1628775"/>
          <a:ext cx="865187" cy="1368425"/>
        </p:xfrm>
        <a:graphic>
          <a:graphicData uri="http://schemas.openxmlformats.org/presentationml/2006/ole">
            <p:oleObj spid="_x0000_s1027" name="Rovnice" r:id="rId5" imgW="241200" imgH="393480" progId="Equation.3">
              <p:embed/>
            </p:oleObj>
          </a:graphicData>
        </a:graphic>
      </p:graphicFrame>
      <p:graphicFrame>
        <p:nvGraphicFramePr>
          <p:cNvPr id="1028" name="Object 5"/>
          <p:cNvGraphicFramePr>
            <a:graphicFrameLocks noChangeAspect="1"/>
          </p:cNvGraphicFramePr>
          <p:nvPr/>
        </p:nvGraphicFramePr>
        <p:xfrm>
          <a:off x="7019925" y="1557338"/>
          <a:ext cx="1081088" cy="1439862"/>
        </p:xfrm>
        <a:graphic>
          <a:graphicData uri="http://schemas.openxmlformats.org/presentationml/2006/ole">
            <p:oleObj spid="_x0000_s1028" name="Rovnice" r:id="rId6" imgW="304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Převodní vztahy mezi jednotkami</a:t>
            </a:r>
            <a:endParaRPr lang="cs-CZ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686800" cy="4535487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1) hmotnost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1 000		1 000		1 000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t		kg		g		mg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2) 	Objem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1 000		  1 000		   1 000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m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3	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dm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(l)		cm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(ml) 	mm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3	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b="1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3) Hustota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1 000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g/cm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	kg/m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3			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3068638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0" y="1484313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0" y="6165850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0" y="4581525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1) Z kterého kovu je vyroben váleček, jestliže má objem 110 cm</a:t>
            </a:r>
            <a:r>
              <a:rPr lang="cs-CZ" sz="2000" b="1" u="sng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 a váží 781 g?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Výpis veličin: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= 110 cm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  m = 781 g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   </a:t>
            </a:r>
            <a:r>
              <a:rPr lang="el-GR" sz="2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? (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)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		-----------------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Vzoreček: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l-GR" sz="2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			</a:t>
            </a:r>
            <a:r>
              <a:rPr lang="el-GR" sz="2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m : V</a:t>
            </a: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	Dosazení: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l-GR" sz="2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			</a:t>
            </a:r>
            <a:r>
              <a:rPr lang="el-GR" sz="2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781 : 110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Výpočet: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l-GR" sz="2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7,1  			</a:t>
            </a:r>
            <a:r>
              <a:rPr lang="el-GR" sz="20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7,1		tabulky - zinek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Odpověď: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Váleček je vyroben ze zinku.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Vzorové  příklady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059832" y="2636912"/>
          <a:ext cx="360040" cy="504056"/>
        </p:xfrm>
        <a:graphic>
          <a:graphicData uri="http://schemas.openxmlformats.org/presentationml/2006/ole">
            <p:oleObj spid="_x0000_s25602" name="Rovnice" r:id="rId4" imgW="30456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627784" y="3212976"/>
          <a:ext cx="360040" cy="720080"/>
        </p:xfrm>
        <a:graphic>
          <a:graphicData uri="http://schemas.openxmlformats.org/presentationml/2006/ole">
            <p:oleObj spid="_x0000_s25603" name="Rovnice" r:id="rId5" imgW="190440" imgH="3934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2555776" y="4005064"/>
          <a:ext cx="504056" cy="720080"/>
        </p:xfrm>
        <a:graphic>
          <a:graphicData uri="http://schemas.openxmlformats.org/presentationml/2006/ole">
            <p:oleObj spid="_x0000_s25604" name="Rovnice" r:id="rId6" imgW="29196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987824" y="4797152"/>
          <a:ext cx="432048" cy="576064"/>
        </p:xfrm>
        <a:graphic>
          <a:graphicData uri="http://schemas.openxmlformats.org/presentationml/2006/ole">
            <p:oleObj spid="_x0000_s25605" name="Rovnice" r:id="rId7" imgW="304560" imgH="39348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5724128" y="4797152"/>
          <a:ext cx="432048" cy="576064"/>
        </p:xfrm>
        <a:graphic>
          <a:graphicData uri="http://schemas.openxmlformats.org/presentationml/2006/ole">
            <p:oleObj spid="_x0000_s25607" name="Rovnice" r:id="rId8" imgW="304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Vzorové příklady</a:t>
            </a:r>
            <a:endParaRPr lang="cs-CZ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0"/>
          <a:ext cx="8686800" cy="5093104"/>
        </p:xfrm>
        <a:graphic>
          <a:graphicData uri="http://schemas.openxmlformats.org/drawingml/2006/table">
            <a:tbl>
              <a:tblPr bandRow="1">
                <a:tableStyleId>{912C8C85-51F0-491E-9774-3900AFEF0FD7}</a:tableStyleId>
              </a:tblPr>
              <a:tblGrid>
                <a:gridCol w="4343400"/>
                <a:gridCol w="4343400"/>
              </a:tblGrid>
              <a:tr h="488373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r>
                        <a:rPr lang="cs-CZ" sz="2400" b="1" u="sng" dirty="0" smtClean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r>
                        <a:rPr lang="cs-CZ" sz="2400" b="1" u="sng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Porcelánová miska má objem 750 cm</a:t>
                      </a:r>
                      <a:r>
                        <a:rPr lang="cs-CZ" sz="2400" b="1" u="sng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lang="cs-CZ" sz="2400" b="1" u="sng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hmotnost 1,8 kg. Urči hustotu porcelánu.</a:t>
                      </a:r>
                      <a:endParaRPr lang="cs-CZ" sz="2400" b="1" u="sng" dirty="0">
                        <a:solidFill>
                          <a:sysClr val="windowText" lastClr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7014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750 cm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30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 = 1,8 kg = 1800 g</a:t>
                      </a:r>
                    </a:p>
                    <a:p>
                      <a:r>
                        <a:rPr lang="el-GR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? (      )</a:t>
                      </a:r>
                    </a:p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-----------------------</a:t>
                      </a:r>
                    </a:p>
                    <a:p>
                      <a:r>
                        <a:rPr lang="el-GR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m : V</a:t>
                      </a:r>
                    </a:p>
                    <a:p>
                      <a:r>
                        <a:rPr lang="el-GR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1800 : 750</a:t>
                      </a:r>
                    </a:p>
                    <a:p>
                      <a:r>
                        <a:rPr lang="el-GR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2,4 </a:t>
                      </a:r>
                    </a:p>
                    <a:p>
                      <a:endParaRPr lang="cs-CZ" sz="2400" baseline="0" dirty="0" smtClean="0"/>
                    </a:p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Porcelán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má hustotu</a:t>
                      </a:r>
                    </a:p>
                    <a:p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2,4    </a:t>
                      </a:r>
                      <a:r>
                        <a:rPr lang="cs-CZ" sz="2400" smtClean="0"/>
                        <a:t>   </a:t>
                      </a:r>
                      <a:r>
                        <a:rPr lang="cs-CZ" sz="2400" dirty="0" smtClean="0"/>
                        <a:t>.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28575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750 cm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0,00075 m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= 1,8 kg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el-GR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= ? (     )</a:t>
                      </a:r>
                    </a:p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-------------------------------</a:t>
                      </a:r>
                    </a:p>
                    <a:p>
                      <a:r>
                        <a:rPr lang="el-GR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= m : V</a:t>
                      </a:r>
                    </a:p>
                    <a:p>
                      <a:r>
                        <a:rPr lang="el-GR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= 1,8 : 0,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00075</a:t>
                      </a:r>
                    </a:p>
                    <a:p>
                      <a:r>
                        <a:rPr lang="el-GR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ρ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= 2 400</a:t>
                      </a:r>
                    </a:p>
                    <a:p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Porcelán má hustotu </a:t>
                      </a:r>
                    </a:p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2 400       </a:t>
                      </a:r>
                      <a:r>
                        <a:rPr lang="cs-CZ" sz="2400" dirty="0" smtClean="0"/>
                        <a:t>.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259632" y="3501008"/>
          <a:ext cx="360040" cy="504056"/>
        </p:xfrm>
        <a:graphic>
          <a:graphicData uri="http://schemas.openxmlformats.org/presentationml/2006/ole">
            <p:oleObj spid="_x0000_s26629" name="Rovnice" r:id="rId4" imgW="30456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5508104" y="3501008"/>
          <a:ext cx="432048" cy="504056"/>
        </p:xfrm>
        <a:graphic>
          <a:graphicData uri="http://schemas.openxmlformats.org/presentationml/2006/ole">
            <p:oleObj spid="_x0000_s26630" name="Rovnice" r:id="rId5" imgW="24120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331640" y="4941168"/>
          <a:ext cx="432048" cy="537716"/>
        </p:xfrm>
        <a:graphic>
          <a:graphicData uri="http://schemas.openxmlformats.org/presentationml/2006/ole">
            <p:oleObj spid="_x0000_s26632" name="Rovnice" r:id="rId6" imgW="304560" imgH="39348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6012160" y="4869160"/>
          <a:ext cx="360040" cy="576064"/>
        </p:xfrm>
        <a:graphic>
          <a:graphicData uri="http://schemas.openxmlformats.org/presentationml/2006/ole">
            <p:oleObj spid="_x0000_s26634" name="Rovnice" r:id="rId7" imgW="241200" imgH="393480" progId="Equation.3">
              <p:embed/>
            </p:oleObj>
          </a:graphicData>
        </a:graphic>
      </p:graphicFrame>
      <p:graphicFrame>
        <p:nvGraphicFramePr>
          <p:cNvPr id="26638" name="Object 14"/>
          <p:cNvGraphicFramePr>
            <a:graphicFrameLocks noChangeAspect="1"/>
          </p:cNvGraphicFramePr>
          <p:nvPr/>
        </p:nvGraphicFramePr>
        <p:xfrm>
          <a:off x="827584" y="6021288"/>
          <a:ext cx="432048" cy="504056"/>
        </p:xfrm>
        <a:graphic>
          <a:graphicData uri="http://schemas.openxmlformats.org/presentationml/2006/ole">
            <p:oleObj spid="_x0000_s26638" name="Rovnice" r:id="rId8" imgW="304560" imgH="39348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5508104" y="6021288"/>
          <a:ext cx="360040" cy="576064"/>
        </p:xfrm>
        <a:graphic>
          <a:graphicData uri="http://schemas.openxmlformats.org/presentationml/2006/ole">
            <p:oleObj spid="_x0000_s26640" name="Rovnice" r:id="rId9" imgW="2412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Vzorové příklady</a:t>
            </a:r>
            <a:endParaRPr lang="cs-CZ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7"/>
          </a:xfrm>
        </p:spPr>
        <p:txBody>
          <a:bodyPr/>
          <a:lstStyle/>
          <a:p>
            <a:pPr>
              <a:buNone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3) Váleček z oceli má objem 27,5 cm</a:t>
            </a:r>
            <a:r>
              <a:rPr lang="cs-CZ" sz="2400" b="1" u="sng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. Urči jeho hmotnost.</a:t>
            </a:r>
          </a:p>
          <a:p>
            <a:pPr>
              <a:buNone/>
            </a:pPr>
            <a:endParaRPr lang="cs-CZ" sz="16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= 27,5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l-GR" sz="24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7 800        = 7,8	       (z tabulek)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 = ? (g)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--------------------------------------------------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 = </a:t>
            </a:r>
            <a:r>
              <a:rPr lang="el-GR" sz="2400" dirty="0" smtClean="0">
                <a:latin typeface="Times New Roman" pitchFamily="18" charset="0"/>
                <a:cs typeface="Times New Roman" pitchFamily="18" charset="0"/>
              </a:rPr>
              <a:t>ρ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 V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 = 7,8 . 27,5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 = 214,5 g</a:t>
            </a:r>
          </a:p>
          <a:p>
            <a:pPr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Váleček z oceli má hmotnost 214,5 g.</a:t>
            </a:r>
          </a:p>
          <a:p>
            <a:pPr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619672" y="2708920"/>
          <a:ext cx="432048" cy="576064"/>
        </p:xfrm>
        <a:graphic>
          <a:graphicData uri="http://schemas.openxmlformats.org/presentationml/2006/ole">
            <p:oleObj spid="_x0000_s27650" name="Rovnice" r:id="rId4" imgW="24120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843808" y="2636912"/>
          <a:ext cx="504056" cy="576064"/>
        </p:xfrm>
        <a:graphic>
          <a:graphicData uri="http://schemas.openxmlformats.org/presentationml/2006/ole">
            <p:oleObj spid="_x0000_s27651" name="Rovnice" r:id="rId5" imgW="304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Vzorové příklady</a:t>
            </a:r>
            <a:endParaRPr lang="cs-CZ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4) Urči objem rtuti o hmotnosti 1,62 kg.</a:t>
            </a:r>
          </a:p>
          <a:p>
            <a:pPr>
              <a:buNone/>
            </a:pPr>
            <a:endParaRPr lang="cs-CZ" sz="12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 = 1,62 kg = 1 620 g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ρ = 13 500      = 13,5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= ? (cm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-------------------------------------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= m : </a:t>
            </a:r>
            <a:r>
              <a:rPr lang="el-GR" sz="2400" dirty="0" smtClean="0">
                <a:latin typeface="Times New Roman" pitchFamily="18" charset="0"/>
                <a:cs typeface="Times New Roman" pitchFamily="18" charset="0"/>
              </a:rPr>
              <a:t>ρ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= 1620 : 13,5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= 120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(ml)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Rtuť má objem 120 cm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(ml).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763688" y="2636912"/>
          <a:ext cx="360040" cy="576064"/>
        </p:xfrm>
        <a:graphic>
          <a:graphicData uri="http://schemas.openxmlformats.org/presentationml/2006/ole">
            <p:oleObj spid="_x0000_s28674" name="Rovnice" r:id="rId4" imgW="24120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915816" y="2636912"/>
          <a:ext cx="432048" cy="504056"/>
        </p:xfrm>
        <a:graphic>
          <a:graphicData uri="http://schemas.openxmlformats.org/presentationml/2006/ole">
            <p:oleObj spid="_x0000_s28675" name="Rovnice" r:id="rId5" imgW="304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270</TotalTime>
  <Words>296</Words>
  <Application>Microsoft Office PowerPoint</Application>
  <PresentationFormat>Předvádění na obrazovce (4:3)</PresentationFormat>
  <Paragraphs>142</Paragraphs>
  <Slides>11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Cesta</vt:lpstr>
      <vt:lpstr>Rovnice</vt:lpstr>
      <vt:lpstr>Snímek 1</vt:lpstr>
      <vt:lpstr>Řešení  fyzikálních úloh</vt:lpstr>
      <vt:lpstr>Postup při řešení:</vt:lpstr>
      <vt:lpstr>Postup při řešení - zkráceně</vt:lpstr>
      <vt:lpstr>Práce  se vzorečkem pro výpočet</vt:lpstr>
      <vt:lpstr>Tabulka odpovídajících si jednotek</vt:lpstr>
      <vt:lpstr>Převodní vztahy mezi jednotkami</vt:lpstr>
      <vt:lpstr>Vzorové  příklady</vt:lpstr>
      <vt:lpstr>Vzorové příklady</vt:lpstr>
      <vt:lpstr>Vzorové příklady</vt:lpstr>
      <vt:lpstr>Vzorové příklady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 fyzikálních úloh</dc:title>
  <dc:creator>Maruška</dc:creator>
  <cp:lastModifiedBy>Dum</cp:lastModifiedBy>
  <cp:revision>34</cp:revision>
  <dcterms:created xsi:type="dcterms:W3CDTF">2011-12-29T06:53:46Z</dcterms:created>
  <dcterms:modified xsi:type="dcterms:W3CDTF">2013-10-08T21:21:44Z</dcterms:modified>
</cp:coreProperties>
</file>