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6" r:id="rId2"/>
    <p:sldId id="277" r:id="rId3"/>
    <p:sldId id="278" r:id="rId4"/>
    <p:sldId id="279" r:id="rId5"/>
    <p:sldId id="280" r:id="rId6"/>
    <p:sldId id="281" r:id="rId7"/>
    <p:sldId id="282" r:id="rId8"/>
    <p:sldId id="285" r:id="rId9"/>
    <p:sldId id="283" r:id="rId10"/>
    <p:sldId id="286" r:id="rId11"/>
    <p:sldId id="287" r:id="rId12"/>
    <p:sldId id="288" r:id="rId13"/>
    <p:sldId id="289" r:id="rId14"/>
    <p:sldId id="290" r:id="rId15"/>
    <p:sldId id="291" r:id="rId16"/>
    <p:sldId id="284" r:id="rId17"/>
  </p:sldIdLst>
  <p:sldSz cx="9144000" cy="6858000" type="screen4x3"/>
  <p:notesSz cx="6797675" cy="99266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</p:showPr>
  <p:clrMru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Světlý styl 2 – zvýraznění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E25E649-3F16-4E02-A733-19D2CDBF48F0}" styleName="Střední styl 3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9821" autoAdjust="0"/>
  </p:normalViewPr>
  <p:slideViewPr>
    <p:cSldViewPr snapToGrid="0" snapToObjects="1">
      <p:cViewPr varScale="1">
        <p:scale>
          <a:sx n="109" d="100"/>
          <a:sy n="109" d="100"/>
        </p:scale>
        <p:origin x="-486" y="-90"/>
      </p:cViewPr>
      <p:guideLst>
        <p:guide orient="horz" pos="4196"/>
        <p:guide orient="horz" pos="1877"/>
        <p:guide orient="horz" pos="3297"/>
        <p:guide pos="302"/>
        <p:guide pos="1202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Se&#353;it1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Plocha\DUMY\Grafy%20line&#225;rn&#237;%20funkce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Plocha\DUMY\Grafy%20line&#225;rn&#237;%20funkce.xlsx" TargetMode="External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Plocha\DUMY\Grafy%20line&#225;rn&#237;%20funkce.xlsx" TargetMode="External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Owner\Plocha\DUMY\Grafy%20line&#225;rn&#237;%20funkce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plotArea>
      <c:layout/>
      <c:scatterChart>
        <c:scatterStyle val="smoothMarker"/>
        <c:ser>
          <c:idx val="1"/>
          <c:order val="0"/>
          <c:marker>
            <c:symbol val="none"/>
          </c:marker>
          <c:xVal>
            <c:numRef>
              <c:f>List1!$A$7:$A$27</c:f>
              <c:numCache>
                <c:formatCode>General</c:formatCode>
                <c:ptCount val="21"/>
                <c:pt idx="0">
                  <c:v>-10</c:v>
                </c:pt>
                <c:pt idx="1">
                  <c:v>-9</c:v>
                </c:pt>
                <c:pt idx="2">
                  <c:v>-8</c:v>
                </c:pt>
                <c:pt idx="3">
                  <c:v>-7</c:v>
                </c:pt>
                <c:pt idx="4">
                  <c:v>-6</c:v>
                </c:pt>
                <c:pt idx="5">
                  <c:v>-5</c:v>
                </c:pt>
                <c:pt idx="6">
                  <c:v>-4</c:v>
                </c:pt>
                <c:pt idx="7">
                  <c:v>-3</c:v>
                </c:pt>
                <c:pt idx="8">
                  <c:v>-2</c:v>
                </c:pt>
                <c:pt idx="9">
                  <c:v>-1</c:v>
                </c:pt>
                <c:pt idx="10">
                  <c:v>0</c:v>
                </c:pt>
                <c:pt idx="11">
                  <c:v>1</c:v>
                </c:pt>
                <c:pt idx="12">
                  <c:v>2</c:v>
                </c:pt>
                <c:pt idx="13">
                  <c:v>3</c:v>
                </c:pt>
                <c:pt idx="14">
                  <c:v>4</c:v>
                </c:pt>
                <c:pt idx="15">
                  <c:v>5</c:v>
                </c:pt>
                <c:pt idx="16">
                  <c:v>6</c:v>
                </c:pt>
                <c:pt idx="17">
                  <c:v>7</c:v>
                </c:pt>
                <c:pt idx="18">
                  <c:v>8</c:v>
                </c:pt>
                <c:pt idx="19">
                  <c:v>9</c:v>
                </c:pt>
                <c:pt idx="20">
                  <c:v>10</c:v>
                </c:pt>
              </c:numCache>
            </c:numRef>
          </c:xVal>
          <c:yVal>
            <c:numRef>
              <c:f>List1!$B$7:$B$27</c:f>
              <c:numCache>
                <c:formatCode>General</c:formatCode>
                <c:ptCount val="21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3</c:v>
                </c:pt>
                <c:pt idx="4">
                  <c:v>3</c:v>
                </c:pt>
                <c:pt idx="5">
                  <c:v>3</c:v>
                </c:pt>
                <c:pt idx="6">
                  <c:v>3</c:v>
                </c:pt>
                <c:pt idx="7">
                  <c:v>3</c:v>
                </c:pt>
                <c:pt idx="8">
                  <c:v>3</c:v>
                </c:pt>
                <c:pt idx="9">
                  <c:v>3</c:v>
                </c:pt>
                <c:pt idx="10">
                  <c:v>3</c:v>
                </c:pt>
                <c:pt idx="11">
                  <c:v>3</c:v>
                </c:pt>
                <c:pt idx="12">
                  <c:v>3</c:v>
                </c:pt>
                <c:pt idx="13">
                  <c:v>3</c:v>
                </c:pt>
                <c:pt idx="14">
                  <c:v>3</c:v>
                </c:pt>
                <c:pt idx="15">
                  <c:v>3</c:v>
                </c:pt>
                <c:pt idx="16">
                  <c:v>3</c:v>
                </c:pt>
                <c:pt idx="17">
                  <c:v>3</c:v>
                </c:pt>
                <c:pt idx="18">
                  <c:v>3</c:v>
                </c:pt>
                <c:pt idx="19">
                  <c:v>3</c:v>
                </c:pt>
                <c:pt idx="20">
                  <c:v>3</c:v>
                </c:pt>
              </c:numCache>
            </c:numRef>
          </c:yVal>
          <c:smooth val="1"/>
        </c:ser>
        <c:axId val="135171072"/>
        <c:axId val="135474560"/>
      </c:scatterChart>
      <c:valAx>
        <c:axId val="135171072"/>
        <c:scaling>
          <c:orientation val="minMax"/>
          <c:max val="10"/>
          <c:min val="-10"/>
        </c:scaling>
        <c:axPos val="b"/>
        <c:numFmt formatCode="General" sourceLinked="1"/>
        <c:tickLblPos val="nextTo"/>
        <c:crossAx val="135474560"/>
        <c:crosses val="autoZero"/>
        <c:crossBetween val="midCat"/>
      </c:valAx>
      <c:valAx>
        <c:axId val="135474560"/>
        <c:scaling>
          <c:orientation val="minMax"/>
          <c:max val="4"/>
        </c:scaling>
        <c:axPos val="l"/>
        <c:majorGridlines/>
        <c:numFmt formatCode="General" sourceLinked="1"/>
        <c:tickLblPos val="nextTo"/>
        <c:crossAx val="135171072"/>
        <c:crossesAt val="1"/>
        <c:crossBetween val="midCat"/>
        <c:majorUnit val="1"/>
      </c:valAx>
    </c:plotArea>
    <c:plotVisOnly val="1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plotArea>
      <c:layout/>
      <c:scatterChart>
        <c:scatterStyle val="smoothMarker"/>
        <c:ser>
          <c:idx val="0"/>
          <c:order val="0"/>
          <c:marker>
            <c:symbol val="none"/>
          </c:marker>
          <c:xVal>
            <c:numRef>
              <c:f>List1!$A$30:$A$50</c:f>
              <c:numCache>
                <c:formatCode>General</c:formatCode>
                <c:ptCount val="21"/>
                <c:pt idx="0">
                  <c:v>-10</c:v>
                </c:pt>
                <c:pt idx="1">
                  <c:v>-9</c:v>
                </c:pt>
                <c:pt idx="2">
                  <c:v>-8</c:v>
                </c:pt>
                <c:pt idx="3">
                  <c:v>-7</c:v>
                </c:pt>
                <c:pt idx="4">
                  <c:v>-6</c:v>
                </c:pt>
                <c:pt idx="5">
                  <c:v>-5</c:v>
                </c:pt>
                <c:pt idx="6">
                  <c:v>-4</c:v>
                </c:pt>
                <c:pt idx="7">
                  <c:v>-3</c:v>
                </c:pt>
                <c:pt idx="8">
                  <c:v>-2</c:v>
                </c:pt>
                <c:pt idx="9">
                  <c:v>-1</c:v>
                </c:pt>
                <c:pt idx="10">
                  <c:v>0</c:v>
                </c:pt>
                <c:pt idx="11">
                  <c:v>1</c:v>
                </c:pt>
                <c:pt idx="12">
                  <c:v>2</c:v>
                </c:pt>
                <c:pt idx="13">
                  <c:v>3</c:v>
                </c:pt>
                <c:pt idx="14">
                  <c:v>4</c:v>
                </c:pt>
                <c:pt idx="15">
                  <c:v>5</c:v>
                </c:pt>
                <c:pt idx="16">
                  <c:v>6</c:v>
                </c:pt>
                <c:pt idx="17">
                  <c:v>7</c:v>
                </c:pt>
                <c:pt idx="18">
                  <c:v>8</c:v>
                </c:pt>
                <c:pt idx="19">
                  <c:v>9</c:v>
                </c:pt>
                <c:pt idx="20">
                  <c:v>10</c:v>
                </c:pt>
              </c:numCache>
            </c:numRef>
          </c:xVal>
          <c:yVal>
            <c:numRef>
              <c:f>List1!$B$30:$B$50</c:f>
              <c:numCache>
                <c:formatCode>General</c:formatCode>
                <c:ptCount val="21"/>
                <c:pt idx="0">
                  <c:v>-40</c:v>
                </c:pt>
                <c:pt idx="1">
                  <c:v>-36</c:v>
                </c:pt>
                <c:pt idx="2">
                  <c:v>-32</c:v>
                </c:pt>
                <c:pt idx="3">
                  <c:v>-28</c:v>
                </c:pt>
                <c:pt idx="4">
                  <c:v>-24</c:v>
                </c:pt>
                <c:pt idx="5">
                  <c:v>-20</c:v>
                </c:pt>
                <c:pt idx="6">
                  <c:v>-16</c:v>
                </c:pt>
                <c:pt idx="7">
                  <c:v>-12</c:v>
                </c:pt>
                <c:pt idx="8">
                  <c:v>-8</c:v>
                </c:pt>
                <c:pt idx="9">
                  <c:v>-4</c:v>
                </c:pt>
                <c:pt idx="10">
                  <c:v>0</c:v>
                </c:pt>
                <c:pt idx="11">
                  <c:v>4</c:v>
                </c:pt>
                <c:pt idx="12">
                  <c:v>8</c:v>
                </c:pt>
                <c:pt idx="13">
                  <c:v>12</c:v>
                </c:pt>
                <c:pt idx="14">
                  <c:v>16</c:v>
                </c:pt>
                <c:pt idx="15">
                  <c:v>20</c:v>
                </c:pt>
                <c:pt idx="16">
                  <c:v>24</c:v>
                </c:pt>
                <c:pt idx="17">
                  <c:v>28</c:v>
                </c:pt>
                <c:pt idx="18">
                  <c:v>32</c:v>
                </c:pt>
                <c:pt idx="19">
                  <c:v>36</c:v>
                </c:pt>
                <c:pt idx="20">
                  <c:v>40</c:v>
                </c:pt>
              </c:numCache>
            </c:numRef>
          </c:yVal>
          <c:smooth val="1"/>
        </c:ser>
        <c:axId val="135301760"/>
        <c:axId val="135303552"/>
      </c:scatterChart>
      <c:valAx>
        <c:axId val="135301760"/>
        <c:scaling>
          <c:orientation val="minMax"/>
          <c:max val="10"/>
          <c:min val="-10"/>
        </c:scaling>
        <c:axPos val="b"/>
        <c:numFmt formatCode="General" sourceLinked="1"/>
        <c:tickLblPos val="nextTo"/>
        <c:crossAx val="135303552"/>
        <c:crosses val="autoZero"/>
        <c:crossBetween val="midCat"/>
      </c:valAx>
      <c:valAx>
        <c:axId val="135303552"/>
        <c:scaling>
          <c:orientation val="minMax"/>
        </c:scaling>
        <c:axPos val="l"/>
        <c:majorGridlines/>
        <c:numFmt formatCode="General" sourceLinked="1"/>
        <c:tickLblPos val="nextTo"/>
        <c:crossAx val="135301760"/>
        <c:crosses val="autoZero"/>
        <c:crossBetween val="midCat"/>
      </c:valAx>
    </c:plotArea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plotArea>
      <c:layout>
        <c:manualLayout>
          <c:layoutTarget val="inner"/>
          <c:xMode val="edge"/>
          <c:yMode val="edge"/>
          <c:x val="5.1666550530741193E-2"/>
          <c:y val="3.9885749575420799E-2"/>
          <c:w val="0.84303501885273191"/>
          <c:h val="0.89719889180519163"/>
        </c:manualLayout>
      </c:layout>
      <c:scatterChart>
        <c:scatterStyle val="smoothMarker"/>
        <c:ser>
          <c:idx val="0"/>
          <c:order val="0"/>
          <c:marker>
            <c:symbol val="none"/>
          </c:marker>
          <c:xVal>
            <c:numRef>
              <c:f>List1!$A$30:$A$50</c:f>
              <c:numCache>
                <c:formatCode>General</c:formatCode>
                <c:ptCount val="21"/>
                <c:pt idx="0">
                  <c:v>-10</c:v>
                </c:pt>
                <c:pt idx="1">
                  <c:v>-9</c:v>
                </c:pt>
                <c:pt idx="2">
                  <c:v>-8</c:v>
                </c:pt>
                <c:pt idx="3">
                  <c:v>-7</c:v>
                </c:pt>
                <c:pt idx="4">
                  <c:v>-6</c:v>
                </c:pt>
                <c:pt idx="5">
                  <c:v>-5</c:v>
                </c:pt>
                <c:pt idx="6">
                  <c:v>-4</c:v>
                </c:pt>
                <c:pt idx="7">
                  <c:v>-3</c:v>
                </c:pt>
                <c:pt idx="8">
                  <c:v>-2</c:v>
                </c:pt>
                <c:pt idx="9">
                  <c:v>-1</c:v>
                </c:pt>
                <c:pt idx="10">
                  <c:v>0</c:v>
                </c:pt>
                <c:pt idx="11">
                  <c:v>1</c:v>
                </c:pt>
                <c:pt idx="12">
                  <c:v>2</c:v>
                </c:pt>
                <c:pt idx="13">
                  <c:v>3</c:v>
                </c:pt>
                <c:pt idx="14">
                  <c:v>4</c:v>
                </c:pt>
                <c:pt idx="15">
                  <c:v>5</c:v>
                </c:pt>
                <c:pt idx="16">
                  <c:v>6</c:v>
                </c:pt>
                <c:pt idx="17">
                  <c:v>7</c:v>
                </c:pt>
                <c:pt idx="18">
                  <c:v>8</c:v>
                </c:pt>
                <c:pt idx="19">
                  <c:v>9</c:v>
                </c:pt>
                <c:pt idx="20">
                  <c:v>10</c:v>
                </c:pt>
              </c:numCache>
            </c:numRef>
          </c:xVal>
          <c:yVal>
            <c:numRef>
              <c:f>List1!$C$30:$C$50</c:f>
              <c:numCache>
                <c:formatCode>General</c:formatCode>
                <c:ptCount val="21"/>
                <c:pt idx="0">
                  <c:v>-5</c:v>
                </c:pt>
                <c:pt idx="1">
                  <c:v>-4.5</c:v>
                </c:pt>
                <c:pt idx="2">
                  <c:v>-4</c:v>
                </c:pt>
                <c:pt idx="3">
                  <c:v>-3.5</c:v>
                </c:pt>
                <c:pt idx="4">
                  <c:v>-3</c:v>
                </c:pt>
                <c:pt idx="5">
                  <c:v>-2.5</c:v>
                </c:pt>
                <c:pt idx="6">
                  <c:v>-2</c:v>
                </c:pt>
                <c:pt idx="7">
                  <c:v>-1.5</c:v>
                </c:pt>
                <c:pt idx="8">
                  <c:v>-1</c:v>
                </c:pt>
                <c:pt idx="9">
                  <c:v>-0.5</c:v>
                </c:pt>
                <c:pt idx="10">
                  <c:v>0</c:v>
                </c:pt>
                <c:pt idx="11">
                  <c:v>0.5</c:v>
                </c:pt>
                <c:pt idx="12">
                  <c:v>1</c:v>
                </c:pt>
                <c:pt idx="13">
                  <c:v>1.5</c:v>
                </c:pt>
                <c:pt idx="14">
                  <c:v>2</c:v>
                </c:pt>
                <c:pt idx="15">
                  <c:v>2.5</c:v>
                </c:pt>
                <c:pt idx="16">
                  <c:v>3</c:v>
                </c:pt>
                <c:pt idx="17">
                  <c:v>3.5</c:v>
                </c:pt>
                <c:pt idx="18">
                  <c:v>4</c:v>
                </c:pt>
                <c:pt idx="19">
                  <c:v>4.5</c:v>
                </c:pt>
                <c:pt idx="20">
                  <c:v>5</c:v>
                </c:pt>
              </c:numCache>
            </c:numRef>
          </c:yVal>
          <c:smooth val="1"/>
        </c:ser>
        <c:axId val="135318528"/>
        <c:axId val="137364224"/>
      </c:scatterChart>
      <c:valAx>
        <c:axId val="135318528"/>
        <c:scaling>
          <c:orientation val="minMax"/>
          <c:max val="10"/>
          <c:min val="-10"/>
        </c:scaling>
        <c:axPos val="b"/>
        <c:numFmt formatCode="General" sourceLinked="1"/>
        <c:tickLblPos val="nextTo"/>
        <c:crossAx val="137364224"/>
        <c:crosses val="autoZero"/>
        <c:crossBetween val="midCat"/>
        <c:majorUnit val="5"/>
      </c:valAx>
      <c:valAx>
        <c:axId val="137364224"/>
        <c:scaling>
          <c:orientation val="minMax"/>
          <c:max val="50"/>
        </c:scaling>
        <c:axPos val="l"/>
        <c:majorGridlines/>
        <c:numFmt formatCode="General" sourceLinked="1"/>
        <c:tickLblPos val="nextTo"/>
        <c:crossAx val="135318528"/>
        <c:crosses val="autoZero"/>
        <c:crossBetween val="midCat"/>
        <c:majorUnit val="10"/>
      </c:valAx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plotArea>
      <c:layout/>
      <c:scatterChart>
        <c:scatterStyle val="smoothMarker"/>
        <c:ser>
          <c:idx val="0"/>
          <c:order val="0"/>
          <c:marker>
            <c:symbol val="none"/>
          </c:marker>
          <c:dPt>
            <c:idx val="9"/>
            <c:marker>
              <c:symbol val="auto"/>
            </c:marker>
          </c:dPt>
          <c:dPt>
            <c:idx val="10"/>
            <c:marker>
              <c:symbol val="auto"/>
            </c:marker>
          </c:dPt>
          <c:dPt>
            <c:idx val="11"/>
            <c:marker>
              <c:symbol val="auto"/>
            </c:marker>
          </c:dPt>
          <c:xVal>
            <c:numRef>
              <c:f>List1!$A$30:$A$50</c:f>
              <c:numCache>
                <c:formatCode>General</c:formatCode>
                <c:ptCount val="21"/>
                <c:pt idx="0">
                  <c:v>-10</c:v>
                </c:pt>
                <c:pt idx="1">
                  <c:v>-9</c:v>
                </c:pt>
                <c:pt idx="2">
                  <c:v>-8</c:v>
                </c:pt>
                <c:pt idx="3">
                  <c:v>-7</c:v>
                </c:pt>
                <c:pt idx="4">
                  <c:v>-6</c:v>
                </c:pt>
                <c:pt idx="5">
                  <c:v>-5</c:v>
                </c:pt>
                <c:pt idx="6">
                  <c:v>-4</c:v>
                </c:pt>
                <c:pt idx="7">
                  <c:v>-3</c:v>
                </c:pt>
                <c:pt idx="8">
                  <c:v>-2</c:v>
                </c:pt>
                <c:pt idx="9">
                  <c:v>-1</c:v>
                </c:pt>
                <c:pt idx="10">
                  <c:v>0</c:v>
                </c:pt>
                <c:pt idx="11">
                  <c:v>1</c:v>
                </c:pt>
                <c:pt idx="12">
                  <c:v>2</c:v>
                </c:pt>
                <c:pt idx="13">
                  <c:v>3</c:v>
                </c:pt>
                <c:pt idx="14">
                  <c:v>4</c:v>
                </c:pt>
                <c:pt idx="15">
                  <c:v>5</c:v>
                </c:pt>
                <c:pt idx="16">
                  <c:v>6</c:v>
                </c:pt>
                <c:pt idx="17">
                  <c:v>7</c:v>
                </c:pt>
                <c:pt idx="18">
                  <c:v>8</c:v>
                </c:pt>
                <c:pt idx="19">
                  <c:v>9</c:v>
                </c:pt>
                <c:pt idx="20">
                  <c:v>10</c:v>
                </c:pt>
              </c:numCache>
            </c:numRef>
          </c:xVal>
          <c:yVal>
            <c:numRef>
              <c:f>List1!$D$30:$D$50</c:f>
              <c:numCache>
                <c:formatCode>General</c:formatCode>
                <c:ptCount val="21"/>
                <c:pt idx="0">
                  <c:v>-16</c:v>
                </c:pt>
                <c:pt idx="1">
                  <c:v>-14</c:v>
                </c:pt>
                <c:pt idx="2">
                  <c:v>-12</c:v>
                </c:pt>
                <c:pt idx="3">
                  <c:v>-10</c:v>
                </c:pt>
                <c:pt idx="4">
                  <c:v>-8</c:v>
                </c:pt>
                <c:pt idx="5">
                  <c:v>-6</c:v>
                </c:pt>
                <c:pt idx="6">
                  <c:v>-4</c:v>
                </c:pt>
                <c:pt idx="7">
                  <c:v>-2</c:v>
                </c:pt>
                <c:pt idx="8">
                  <c:v>0</c:v>
                </c:pt>
                <c:pt idx="9">
                  <c:v>2</c:v>
                </c:pt>
                <c:pt idx="10">
                  <c:v>4</c:v>
                </c:pt>
                <c:pt idx="11">
                  <c:v>6</c:v>
                </c:pt>
                <c:pt idx="12">
                  <c:v>8</c:v>
                </c:pt>
                <c:pt idx="13">
                  <c:v>10</c:v>
                </c:pt>
                <c:pt idx="14">
                  <c:v>12</c:v>
                </c:pt>
                <c:pt idx="15">
                  <c:v>14</c:v>
                </c:pt>
                <c:pt idx="16">
                  <c:v>16</c:v>
                </c:pt>
                <c:pt idx="17">
                  <c:v>18</c:v>
                </c:pt>
                <c:pt idx="18">
                  <c:v>20</c:v>
                </c:pt>
                <c:pt idx="19">
                  <c:v>22</c:v>
                </c:pt>
                <c:pt idx="20">
                  <c:v>24</c:v>
                </c:pt>
              </c:numCache>
            </c:numRef>
          </c:yVal>
          <c:smooth val="1"/>
        </c:ser>
        <c:axId val="137404800"/>
        <c:axId val="137406336"/>
      </c:scatterChart>
      <c:valAx>
        <c:axId val="137404800"/>
        <c:scaling>
          <c:orientation val="minMax"/>
          <c:max val="5"/>
          <c:min val="-5"/>
        </c:scaling>
        <c:axPos val="b"/>
        <c:numFmt formatCode="General" sourceLinked="1"/>
        <c:tickLblPos val="nextTo"/>
        <c:crossAx val="137406336"/>
        <c:crosses val="autoZero"/>
        <c:crossBetween val="midCat"/>
        <c:majorUnit val="1"/>
      </c:valAx>
      <c:valAx>
        <c:axId val="137406336"/>
        <c:scaling>
          <c:orientation val="minMax"/>
          <c:max val="10"/>
          <c:min val="-10"/>
        </c:scaling>
        <c:axPos val="l"/>
        <c:majorGridlines/>
        <c:numFmt formatCode="General" sourceLinked="1"/>
        <c:tickLblPos val="nextTo"/>
        <c:crossAx val="137404800"/>
        <c:crosses val="autoZero"/>
        <c:crossBetween val="midCat"/>
        <c:majorUnit val="2"/>
      </c:valAx>
    </c:plotArea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cs-CZ"/>
  <c:chart>
    <c:plotArea>
      <c:layout>
        <c:manualLayout>
          <c:layoutTarget val="inner"/>
          <c:xMode val="edge"/>
          <c:yMode val="edge"/>
          <c:x val="5.1084890048567977E-2"/>
          <c:y val="5.2869141357330389E-2"/>
          <c:w val="0.88817235089015578"/>
          <c:h val="0.89426171728533932"/>
        </c:manualLayout>
      </c:layout>
      <c:scatterChart>
        <c:scatterStyle val="smoothMarker"/>
        <c:ser>
          <c:idx val="0"/>
          <c:order val="0"/>
          <c:marker>
            <c:symbol val="none"/>
          </c:marker>
          <c:xVal>
            <c:numRef>
              <c:f>List1!$A$30:$A$50</c:f>
              <c:numCache>
                <c:formatCode>General</c:formatCode>
                <c:ptCount val="21"/>
                <c:pt idx="0">
                  <c:v>-10</c:v>
                </c:pt>
                <c:pt idx="1">
                  <c:v>-9</c:v>
                </c:pt>
                <c:pt idx="2">
                  <c:v>-8</c:v>
                </c:pt>
                <c:pt idx="3">
                  <c:v>-7</c:v>
                </c:pt>
                <c:pt idx="4">
                  <c:v>-6</c:v>
                </c:pt>
                <c:pt idx="5">
                  <c:v>-5</c:v>
                </c:pt>
                <c:pt idx="6">
                  <c:v>-4</c:v>
                </c:pt>
                <c:pt idx="7">
                  <c:v>-3</c:v>
                </c:pt>
                <c:pt idx="8">
                  <c:v>-2</c:v>
                </c:pt>
                <c:pt idx="9">
                  <c:v>-1</c:v>
                </c:pt>
                <c:pt idx="10">
                  <c:v>0</c:v>
                </c:pt>
                <c:pt idx="11">
                  <c:v>1</c:v>
                </c:pt>
                <c:pt idx="12">
                  <c:v>2</c:v>
                </c:pt>
                <c:pt idx="13">
                  <c:v>3</c:v>
                </c:pt>
                <c:pt idx="14">
                  <c:v>4</c:v>
                </c:pt>
                <c:pt idx="15">
                  <c:v>5</c:v>
                </c:pt>
                <c:pt idx="16">
                  <c:v>6</c:v>
                </c:pt>
                <c:pt idx="17">
                  <c:v>7</c:v>
                </c:pt>
                <c:pt idx="18">
                  <c:v>8</c:v>
                </c:pt>
                <c:pt idx="19">
                  <c:v>9</c:v>
                </c:pt>
                <c:pt idx="20">
                  <c:v>10</c:v>
                </c:pt>
              </c:numCache>
            </c:numRef>
          </c:xVal>
          <c:yVal>
            <c:numRef>
              <c:f>List1!$D$30:$D$50</c:f>
              <c:numCache>
                <c:formatCode>General</c:formatCode>
                <c:ptCount val="21"/>
                <c:pt idx="0">
                  <c:v>-28</c:v>
                </c:pt>
                <c:pt idx="1">
                  <c:v>-25</c:v>
                </c:pt>
                <c:pt idx="2">
                  <c:v>-22</c:v>
                </c:pt>
                <c:pt idx="3">
                  <c:v>-19</c:v>
                </c:pt>
                <c:pt idx="4">
                  <c:v>-16</c:v>
                </c:pt>
                <c:pt idx="5">
                  <c:v>-13</c:v>
                </c:pt>
                <c:pt idx="6">
                  <c:v>-10</c:v>
                </c:pt>
                <c:pt idx="7">
                  <c:v>-7</c:v>
                </c:pt>
                <c:pt idx="8">
                  <c:v>-4</c:v>
                </c:pt>
                <c:pt idx="9">
                  <c:v>-1</c:v>
                </c:pt>
                <c:pt idx="10">
                  <c:v>2</c:v>
                </c:pt>
                <c:pt idx="11">
                  <c:v>5</c:v>
                </c:pt>
                <c:pt idx="12">
                  <c:v>8</c:v>
                </c:pt>
                <c:pt idx="13">
                  <c:v>11</c:v>
                </c:pt>
                <c:pt idx="14">
                  <c:v>14</c:v>
                </c:pt>
                <c:pt idx="15">
                  <c:v>17</c:v>
                </c:pt>
                <c:pt idx="16">
                  <c:v>20</c:v>
                </c:pt>
                <c:pt idx="17">
                  <c:v>23</c:v>
                </c:pt>
                <c:pt idx="18">
                  <c:v>26</c:v>
                </c:pt>
                <c:pt idx="19">
                  <c:v>29</c:v>
                </c:pt>
                <c:pt idx="20">
                  <c:v>32</c:v>
                </c:pt>
              </c:numCache>
            </c:numRef>
          </c:yVal>
          <c:smooth val="1"/>
        </c:ser>
        <c:axId val="148325888"/>
        <c:axId val="148327424"/>
      </c:scatterChart>
      <c:valAx>
        <c:axId val="148325888"/>
        <c:scaling>
          <c:orientation val="minMax"/>
          <c:max val="5"/>
          <c:min val="-5"/>
        </c:scaling>
        <c:axPos val="b"/>
        <c:numFmt formatCode="General" sourceLinked="1"/>
        <c:tickLblPos val="nextTo"/>
        <c:crossAx val="148327424"/>
        <c:crosses val="autoZero"/>
        <c:crossBetween val="midCat"/>
        <c:majorUnit val="1"/>
      </c:valAx>
      <c:valAx>
        <c:axId val="148327424"/>
        <c:scaling>
          <c:orientation val="minMax"/>
          <c:max val="10"/>
          <c:min val="-10"/>
        </c:scaling>
        <c:axPos val="l"/>
        <c:majorGridlines/>
        <c:numFmt formatCode="General" sourceLinked="1"/>
        <c:tickLblPos val="nextTo"/>
        <c:crossAx val="148325888"/>
        <c:crosses val="autoZero"/>
        <c:crossBetween val="midCat"/>
        <c:majorUnit val="2"/>
      </c:valAx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plotArea>
      <c:layout/>
      <c:scatterChart>
        <c:scatterStyle val="smoothMarker"/>
        <c:ser>
          <c:idx val="0"/>
          <c:order val="0"/>
          <c:marker>
            <c:symbol val="none"/>
          </c:marker>
          <c:xVal>
            <c:numRef>
              <c:f>List1!$A$30:$A$50</c:f>
              <c:numCache>
                <c:formatCode>General</c:formatCode>
                <c:ptCount val="21"/>
                <c:pt idx="0">
                  <c:v>-10</c:v>
                </c:pt>
                <c:pt idx="1">
                  <c:v>-9</c:v>
                </c:pt>
                <c:pt idx="2">
                  <c:v>-8</c:v>
                </c:pt>
                <c:pt idx="3">
                  <c:v>-7</c:v>
                </c:pt>
                <c:pt idx="4">
                  <c:v>-6</c:v>
                </c:pt>
                <c:pt idx="5">
                  <c:v>-5</c:v>
                </c:pt>
                <c:pt idx="6">
                  <c:v>-4</c:v>
                </c:pt>
                <c:pt idx="7">
                  <c:v>-3</c:v>
                </c:pt>
                <c:pt idx="8">
                  <c:v>-2</c:v>
                </c:pt>
                <c:pt idx="9">
                  <c:v>-1</c:v>
                </c:pt>
                <c:pt idx="10">
                  <c:v>0</c:v>
                </c:pt>
                <c:pt idx="11">
                  <c:v>1</c:v>
                </c:pt>
                <c:pt idx="12">
                  <c:v>2</c:v>
                </c:pt>
                <c:pt idx="13">
                  <c:v>3</c:v>
                </c:pt>
                <c:pt idx="14">
                  <c:v>4</c:v>
                </c:pt>
                <c:pt idx="15">
                  <c:v>5</c:v>
                </c:pt>
                <c:pt idx="16">
                  <c:v>6</c:v>
                </c:pt>
                <c:pt idx="17">
                  <c:v>7</c:v>
                </c:pt>
                <c:pt idx="18">
                  <c:v>8</c:v>
                </c:pt>
                <c:pt idx="19">
                  <c:v>9</c:v>
                </c:pt>
                <c:pt idx="20">
                  <c:v>10</c:v>
                </c:pt>
              </c:numCache>
            </c:numRef>
          </c:xVal>
          <c:yVal>
            <c:numRef>
              <c:f>List1!$E$30:$E$50</c:f>
              <c:numCache>
                <c:formatCode>General</c:formatCode>
                <c:ptCount val="21"/>
                <c:pt idx="0">
                  <c:v>32</c:v>
                </c:pt>
                <c:pt idx="1">
                  <c:v>29</c:v>
                </c:pt>
                <c:pt idx="2">
                  <c:v>26</c:v>
                </c:pt>
                <c:pt idx="3">
                  <c:v>23</c:v>
                </c:pt>
                <c:pt idx="4">
                  <c:v>20</c:v>
                </c:pt>
                <c:pt idx="5">
                  <c:v>17</c:v>
                </c:pt>
                <c:pt idx="6">
                  <c:v>14</c:v>
                </c:pt>
                <c:pt idx="7">
                  <c:v>11</c:v>
                </c:pt>
                <c:pt idx="8">
                  <c:v>8</c:v>
                </c:pt>
                <c:pt idx="9">
                  <c:v>5</c:v>
                </c:pt>
                <c:pt idx="10">
                  <c:v>2</c:v>
                </c:pt>
                <c:pt idx="11">
                  <c:v>-1</c:v>
                </c:pt>
                <c:pt idx="12">
                  <c:v>-4</c:v>
                </c:pt>
                <c:pt idx="13">
                  <c:v>-7</c:v>
                </c:pt>
                <c:pt idx="14">
                  <c:v>-10</c:v>
                </c:pt>
                <c:pt idx="15">
                  <c:v>-13</c:v>
                </c:pt>
                <c:pt idx="16">
                  <c:v>-16</c:v>
                </c:pt>
                <c:pt idx="17">
                  <c:v>-19</c:v>
                </c:pt>
                <c:pt idx="18">
                  <c:v>-22</c:v>
                </c:pt>
                <c:pt idx="19">
                  <c:v>-25</c:v>
                </c:pt>
                <c:pt idx="20">
                  <c:v>-28</c:v>
                </c:pt>
              </c:numCache>
            </c:numRef>
          </c:yVal>
          <c:smooth val="1"/>
        </c:ser>
        <c:axId val="148338560"/>
        <c:axId val="148340096"/>
      </c:scatterChart>
      <c:valAx>
        <c:axId val="148338560"/>
        <c:scaling>
          <c:orientation val="minMax"/>
          <c:max val="5"/>
          <c:min val="-5"/>
        </c:scaling>
        <c:axPos val="b"/>
        <c:numFmt formatCode="General" sourceLinked="1"/>
        <c:tickLblPos val="nextTo"/>
        <c:crossAx val="148340096"/>
        <c:crosses val="autoZero"/>
        <c:crossBetween val="midCat"/>
        <c:majorUnit val="1"/>
      </c:valAx>
      <c:valAx>
        <c:axId val="148340096"/>
        <c:scaling>
          <c:orientation val="minMax"/>
          <c:max val="10"/>
          <c:min val="-10"/>
        </c:scaling>
        <c:axPos val="l"/>
        <c:majorGridlines/>
        <c:numFmt formatCode="General" sourceLinked="1"/>
        <c:tickLblPos val="nextTo"/>
        <c:crossAx val="148338560"/>
        <c:crosses val="autoZero"/>
        <c:crossBetween val="midCat"/>
        <c:majorUnit val="2"/>
      </c:valAx>
    </c:plotArea>
    <c:plotVisOnly val="1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plotArea>
      <c:layout/>
      <c:scatterChart>
        <c:scatterStyle val="smoothMarker"/>
        <c:ser>
          <c:idx val="0"/>
          <c:order val="0"/>
          <c:marker>
            <c:symbol val="none"/>
          </c:marker>
          <c:xVal>
            <c:numRef>
              <c:f>List1!$A$30:$A$50</c:f>
              <c:numCache>
                <c:formatCode>General</c:formatCode>
                <c:ptCount val="21"/>
                <c:pt idx="0">
                  <c:v>-10</c:v>
                </c:pt>
                <c:pt idx="1">
                  <c:v>-9</c:v>
                </c:pt>
                <c:pt idx="2">
                  <c:v>-8</c:v>
                </c:pt>
                <c:pt idx="3">
                  <c:v>-7</c:v>
                </c:pt>
                <c:pt idx="4">
                  <c:v>-6</c:v>
                </c:pt>
                <c:pt idx="5">
                  <c:v>-5</c:v>
                </c:pt>
                <c:pt idx="6">
                  <c:v>-4</c:v>
                </c:pt>
                <c:pt idx="7">
                  <c:v>-3</c:v>
                </c:pt>
                <c:pt idx="8">
                  <c:v>-2</c:v>
                </c:pt>
                <c:pt idx="9">
                  <c:v>-1</c:v>
                </c:pt>
                <c:pt idx="10">
                  <c:v>0</c:v>
                </c:pt>
                <c:pt idx="11">
                  <c:v>1</c:v>
                </c:pt>
                <c:pt idx="12">
                  <c:v>2</c:v>
                </c:pt>
                <c:pt idx="13">
                  <c:v>3</c:v>
                </c:pt>
                <c:pt idx="14">
                  <c:v>4</c:v>
                </c:pt>
                <c:pt idx="15">
                  <c:v>5</c:v>
                </c:pt>
                <c:pt idx="16">
                  <c:v>6</c:v>
                </c:pt>
                <c:pt idx="17">
                  <c:v>7</c:v>
                </c:pt>
                <c:pt idx="18">
                  <c:v>8</c:v>
                </c:pt>
                <c:pt idx="19">
                  <c:v>9</c:v>
                </c:pt>
                <c:pt idx="20">
                  <c:v>10</c:v>
                </c:pt>
              </c:numCache>
            </c:numRef>
          </c:xVal>
          <c:yVal>
            <c:numRef>
              <c:f>List1!$F$30:$F$50</c:f>
              <c:numCache>
                <c:formatCode>General</c:formatCode>
                <c:ptCount val="21"/>
                <c:pt idx="0">
                  <c:v>-23</c:v>
                </c:pt>
                <c:pt idx="1">
                  <c:v>-20</c:v>
                </c:pt>
                <c:pt idx="2">
                  <c:v>-17</c:v>
                </c:pt>
                <c:pt idx="3">
                  <c:v>-14</c:v>
                </c:pt>
                <c:pt idx="4">
                  <c:v>-11</c:v>
                </c:pt>
                <c:pt idx="5">
                  <c:v>-8</c:v>
                </c:pt>
                <c:pt idx="6">
                  <c:v>-5</c:v>
                </c:pt>
                <c:pt idx="7">
                  <c:v>-2</c:v>
                </c:pt>
                <c:pt idx="8">
                  <c:v>1</c:v>
                </c:pt>
                <c:pt idx="9">
                  <c:v>4</c:v>
                </c:pt>
                <c:pt idx="10">
                  <c:v>7</c:v>
                </c:pt>
                <c:pt idx="11">
                  <c:v>10</c:v>
                </c:pt>
                <c:pt idx="12">
                  <c:v>13</c:v>
                </c:pt>
                <c:pt idx="13">
                  <c:v>16</c:v>
                </c:pt>
                <c:pt idx="14">
                  <c:v>19</c:v>
                </c:pt>
                <c:pt idx="15">
                  <c:v>22</c:v>
                </c:pt>
                <c:pt idx="16">
                  <c:v>25</c:v>
                </c:pt>
                <c:pt idx="17">
                  <c:v>28</c:v>
                </c:pt>
                <c:pt idx="18">
                  <c:v>31</c:v>
                </c:pt>
                <c:pt idx="19">
                  <c:v>34</c:v>
                </c:pt>
                <c:pt idx="20">
                  <c:v>37</c:v>
                </c:pt>
              </c:numCache>
            </c:numRef>
          </c:yVal>
          <c:smooth val="1"/>
        </c:ser>
        <c:ser>
          <c:idx val="1"/>
          <c:order val="1"/>
          <c:marker>
            <c:symbol val="none"/>
          </c:marker>
          <c:xVal>
            <c:numRef>
              <c:f>List1!$A$30:$A$50</c:f>
              <c:numCache>
                <c:formatCode>General</c:formatCode>
                <c:ptCount val="21"/>
                <c:pt idx="0">
                  <c:v>-10</c:v>
                </c:pt>
                <c:pt idx="1">
                  <c:v>-9</c:v>
                </c:pt>
                <c:pt idx="2">
                  <c:v>-8</c:v>
                </c:pt>
                <c:pt idx="3">
                  <c:v>-7</c:v>
                </c:pt>
                <c:pt idx="4">
                  <c:v>-6</c:v>
                </c:pt>
                <c:pt idx="5">
                  <c:v>-5</c:v>
                </c:pt>
                <c:pt idx="6">
                  <c:v>-4</c:v>
                </c:pt>
                <c:pt idx="7">
                  <c:v>-3</c:v>
                </c:pt>
                <c:pt idx="8">
                  <c:v>-2</c:v>
                </c:pt>
                <c:pt idx="9">
                  <c:v>-1</c:v>
                </c:pt>
                <c:pt idx="10">
                  <c:v>0</c:v>
                </c:pt>
                <c:pt idx="11">
                  <c:v>1</c:v>
                </c:pt>
                <c:pt idx="12">
                  <c:v>2</c:v>
                </c:pt>
                <c:pt idx="13">
                  <c:v>3</c:v>
                </c:pt>
                <c:pt idx="14">
                  <c:v>4</c:v>
                </c:pt>
                <c:pt idx="15">
                  <c:v>5</c:v>
                </c:pt>
                <c:pt idx="16">
                  <c:v>6</c:v>
                </c:pt>
                <c:pt idx="17">
                  <c:v>7</c:v>
                </c:pt>
                <c:pt idx="18">
                  <c:v>8</c:v>
                </c:pt>
                <c:pt idx="19">
                  <c:v>9</c:v>
                </c:pt>
                <c:pt idx="20">
                  <c:v>10</c:v>
                </c:pt>
              </c:numCache>
            </c:numRef>
          </c:xVal>
          <c:yVal>
            <c:numRef>
              <c:f>List1!$G$30:$G$50</c:f>
              <c:numCache>
                <c:formatCode>General</c:formatCode>
                <c:ptCount val="21"/>
                <c:pt idx="0">
                  <c:v>16</c:v>
                </c:pt>
                <c:pt idx="1">
                  <c:v>14</c:v>
                </c:pt>
                <c:pt idx="2">
                  <c:v>12</c:v>
                </c:pt>
                <c:pt idx="3">
                  <c:v>10</c:v>
                </c:pt>
                <c:pt idx="4">
                  <c:v>8</c:v>
                </c:pt>
                <c:pt idx="5">
                  <c:v>6</c:v>
                </c:pt>
                <c:pt idx="6">
                  <c:v>4</c:v>
                </c:pt>
                <c:pt idx="7">
                  <c:v>2</c:v>
                </c:pt>
                <c:pt idx="8">
                  <c:v>0</c:v>
                </c:pt>
                <c:pt idx="9">
                  <c:v>-2</c:v>
                </c:pt>
                <c:pt idx="10">
                  <c:v>-4</c:v>
                </c:pt>
                <c:pt idx="11">
                  <c:v>-6</c:v>
                </c:pt>
                <c:pt idx="12">
                  <c:v>-8</c:v>
                </c:pt>
                <c:pt idx="13">
                  <c:v>-10</c:v>
                </c:pt>
                <c:pt idx="14">
                  <c:v>-12</c:v>
                </c:pt>
                <c:pt idx="15">
                  <c:v>-14</c:v>
                </c:pt>
                <c:pt idx="16">
                  <c:v>-16</c:v>
                </c:pt>
                <c:pt idx="17">
                  <c:v>-18</c:v>
                </c:pt>
                <c:pt idx="18">
                  <c:v>-20</c:v>
                </c:pt>
                <c:pt idx="19">
                  <c:v>-22</c:v>
                </c:pt>
                <c:pt idx="20">
                  <c:v>-24</c:v>
                </c:pt>
              </c:numCache>
            </c:numRef>
          </c:yVal>
          <c:smooth val="1"/>
        </c:ser>
        <c:axId val="146071552"/>
        <c:axId val="146073088"/>
      </c:scatterChart>
      <c:valAx>
        <c:axId val="146071552"/>
        <c:scaling>
          <c:orientation val="minMax"/>
          <c:max val="2"/>
          <c:min val="-5"/>
        </c:scaling>
        <c:axPos val="b"/>
        <c:numFmt formatCode="General" sourceLinked="1"/>
        <c:tickLblPos val="nextTo"/>
        <c:crossAx val="146073088"/>
        <c:crosses val="autoZero"/>
        <c:crossBetween val="midCat"/>
        <c:majorUnit val="1"/>
      </c:valAx>
      <c:valAx>
        <c:axId val="146073088"/>
        <c:scaling>
          <c:orientation val="minMax"/>
          <c:max val="5"/>
          <c:min val="-5"/>
        </c:scaling>
        <c:axPos val="l"/>
        <c:majorGridlines/>
        <c:numFmt formatCode="General" sourceLinked="1"/>
        <c:tickLblPos val="nextTo"/>
        <c:crossAx val="146071552"/>
        <c:crosses val="autoZero"/>
        <c:crossBetween val="midCat"/>
        <c:majorUnit val="1"/>
      </c:valAx>
    </c:plotArea>
    <c:plotVisOnly val="1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cs-CZ"/>
  <c:chart>
    <c:plotArea>
      <c:layout>
        <c:manualLayout>
          <c:layoutTarget val="inner"/>
          <c:xMode val="edge"/>
          <c:yMode val="edge"/>
          <c:x val="0.15188132456894221"/>
          <c:y val="3.9885749575420751E-2"/>
          <c:w val="0.84303501885273191"/>
          <c:h val="0.89719889180519163"/>
        </c:manualLayout>
      </c:layout>
      <c:scatterChart>
        <c:scatterStyle val="smoothMarker"/>
        <c:ser>
          <c:idx val="0"/>
          <c:order val="0"/>
          <c:marker>
            <c:symbol val="none"/>
          </c:marker>
          <c:xVal>
            <c:numRef>
              <c:f>List1!$A$30:$A$76</c:f>
              <c:numCache>
                <c:formatCode>General</c:formatCode>
                <c:ptCount val="47"/>
                <c:pt idx="0">
                  <c:v>-10</c:v>
                </c:pt>
                <c:pt idx="1">
                  <c:v>-9</c:v>
                </c:pt>
                <c:pt idx="2">
                  <c:v>-8</c:v>
                </c:pt>
                <c:pt idx="3">
                  <c:v>-7</c:v>
                </c:pt>
                <c:pt idx="4">
                  <c:v>-6</c:v>
                </c:pt>
                <c:pt idx="5">
                  <c:v>-5</c:v>
                </c:pt>
                <c:pt idx="6">
                  <c:v>-4</c:v>
                </c:pt>
                <c:pt idx="7">
                  <c:v>-3</c:v>
                </c:pt>
                <c:pt idx="8">
                  <c:v>-2</c:v>
                </c:pt>
                <c:pt idx="9">
                  <c:v>-1</c:v>
                </c:pt>
                <c:pt idx="10">
                  <c:v>0</c:v>
                </c:pt>
                <c:pt idx="11">
                  <c:v>1</c:v>
                </c:pt>
                <c:pt idx="12">
                  <c:v>2</c:v>
                </c:pt>
                <c:pt idx="13">
                  <c:v>3</c:v>
                </c:pt>
                <c:pt idx="14">
                  <c:v>4</c:v>
                </c:pt>
                <c:pt idx="15">
                  <c:v>5</c:v>
                </c:pt>
                <c:pt idx="16">
                  <c:v>6</c:v>
                </c:pt>
                <c:pt idx="17">
                  <c:v>7</c:v>
                </c:pt>
                <c:pt idx="18">
                  <c:v>8</c:v>
                </c:pt>
                <c:pt idx="19">
                  <c:v>9</c:v>
                </c:pt>
                <c:pt idx="20">
                  <c:v>10</c:v>
                </c:pt>
                <c:pt idx="21">
                  <c:v>11</c:v>
                </c:pt>
                <c:pt idx="22">
                  <c:v>12</c:v>
                </c:pt>
                <c:pt idx="23">
                  <c:v>13</c:v>
                </c:pt>
                <c:pt idx="24">
                  <c:v>14</c:v>
                </c:pt>
                <c:pt idx="25">
                  <c:v>15</c:v>
                </c:pt>
                <c:pt idx="26">
                  <c:v>16</c:v>
                </c:pt>
                <c:pt idx="27">
                  <c:v>17</c:v>
                </c:pt>
                <c:pt idx="28">
                  <c:v>18</c:v>
                </c:pt>
                <c:pt idx="29">
                  <c:v>19</c:v>
                </c:pt>
                <c:pt idx="30">
                  <c:v>20</c:v>
                </c:pt>
                <c:pt idx="31">
                  <c:v>21</c:v>
                </c:pt>
                <c:pt idx="32">
                  <c:v>22</c:v>
                </c:pt>
                <c:pt idx="33">
                  <c:v>23</c:v>
                </c:pt>
                <c:pt idx="34">
                  <c:v>24</c:v>
                </c:pt>
                <c:pt idx="35">
                  <c:v>25</c:v>
                </c:pt>
                <c:pt idx="36">
                  <c:v>26</c:v>
                </c:pt>
                <c:pt idx="37">
                  <c:v>27</c:v>
                </c:pt>
                <c:pt idx="38">
                  <c:v>28</c:v>
                </c:pt>
                <c:pt idx="39">
                  <c:v>29</c:v>
                </c:pt>
                <c:pt idx="40">
                  <c:v>30</c:v>
                </c:pt>
                <c:pt idx="41">
                  <c:v>31</c:v>
                </c:pt>
                <c:pt idx="42">
                  <c:v>32</c:v>
                </c:pt>
                <c:pt idx="43">
                  <c:v>33</c:v>
                </c:pt>
                <c:pt idx="44">
                  <c:v>34</c:v>
                </c:pt>
                <c:pt idx="45">
                  <c:v>35</c:v>
                </c:pt>
                <c:pt idx="46">
                  <c:v>36</c:v>
                </c:pt>
              </c:numCache>
            </c:numRef>
          </c:xVal>
          <c:yVal>
            <c:numRef>
              <c:f>List1!$C$30:$C$76</c:f>
              <c:numCache>
                <c:formatCode>General</c:formatCode>
                <c:ptCount val="47"/>
                <c:pt idx="0">
                  <c:v>6500</c:v>
                </c:pt>
                <c:pt idx="1">
                  <c:v>6350</c:v>
                </c:pt>
                <c:pt idx="2">
                  <c:v>6200</c:v>
                </c:pt>
                <c:pt idx="3">
                  <c:v>6050</c:v>
                </c:pt>
                <c:pt idx="4">
                  <c:v>5900</c:v>
                </c:pt>
                <c:pt idx="5">
                  <c:v>5750</c:v>
                </c:pt>
                <c:pt idx="6">
                  <c:v>5600</c:v>
                </c:pt>
                <c:pt idx="7">
                  <c:v>5450</c:v>
                </c:pt>
                <c:pt idx="8">
                  <c:v>5300</c:v>
                </c:pt>
                <c:pt idx="9">
                  <c:v>5150</c:v>
                </c:pt>
                <c:pt idx="10">
                  <c:v>5000</c:v>
                </c:pt>
                <c:pt idx="11">
                  <c:v>4850</c:v>
                </c:pt>
                <c:pt idx="12">
                  <c:v>4700</c:v>
                </c:pt>
                <c:pt idx="13">
                  <c:v>4550</c:v>
                </c:pt>
                <c:pt idx="14">
                  <c:v>4400</c:v>
                </c:pt>
                <c:pt idx="15">
                  <c:v>4250</c:v>
                </c:pt>
                <c:pt idx="16">
                  <c:v>4100</c:v>
                </c:pt>
                <c:pt idx="17">
                  <c:v>3950</c:v>
                </c:pt>
                <c:pt idx="18">
                  <c:v>3800</c:v>
                </c:pt>
                <c:pt idx="19">
                  <c:v>3650</c:v>
                </c:pt>
                <c:pt idx="20">
                  <c:v>3500</c:v>
                </c:pt>
                <c:pt idx="21">
                  <c:v>3350</c:v>
                </c:pt>
                <c:pt idx="22">
                  <c:v>3200</c:v>
                </c:pt>
                <c:pt idx="23">
                  <c:v>3050</c:v>
                </c:pt>
                <c:pt idx="24">
                  <c:v>2900</c:v>
                </c:pt>
                <c:pt idx="25">
                  <c:v>2750</c:v>
                </c:pt>
                <c:pt idx="26">
                  <c:v>2600</c:v>
                </c:pt>
                <c:pt idx="27">
                  <c:v>2450</c:v>
                </c:pt>
                <c:pt idx="28">
                  <c:v>2300</c:v>
                </c:pt>
                <c:pt idx="29">
                  <c:v>2150</c:v>
                </c:pt>
                <c:pt idx="30">
                  <c:v>2000</c:v>
                </c:pt>
                <c:pt idx="31">
                  <c:v>1850</c:v>
                </c:pt>
                <c:pt idx="32">
                  <c:v>1700</c:v>
                </c:pt>
                <c:pt idx="33">
                  <c:v>1550</c:v>
                </c:pt>
                <c:pt idx="34">
                  <c:v>1400</c:v>
                </c:pt>
                <c:pt idx="35">
                  <c:v>1250</c:v>
                </c:pt>
                <c:pt idx="36">
                  <c:v>1100</c:v>
                </c:pt>
                <c:pt idx="37">
                  <c:v>950</c:v>
                </c:pt>
                <c:pt idx="38">
                  <c:v>800</c:v>
                </c:pt>
                <c:pt idx="39">
                  <c:v>650</c:v>
                </c:pt>
                <c:pt idx="40">
                  <c:v>500</c:v>
                </c:pt>
                <c:pt idx="41">
                  <c:v>350</c:v>
                </c:pt>
                <c:pt idx="42">
                  <c:v>200</c:v>
                </c:pt>
                <c:pt idx="43">
                  <c:v>50</c:v>
                </c:pt>
                <c:pt idx="44">
                  <c:v>-100</c:v>
                </c:pt>
                <c:pt idx="45">
                  <c:v>-250</c:v>
                </c:pt>
                <c:pt idx="46">
                  <c:v>-400</c:v>
                </c:pt>
              </c:numCache>
            </c:numRef>
          </c:yVal>
          <c:smooth val="1"/>
        </c:ser>
        <c:axId val="148705280"/>
        <c:axId val="148706816"/>
      </c:scatterChart>
      <c:valAx>
        <c:axId val="148705280"/>
        <c:scaling>
          <c:orientation val="minMax"/>
          <c:min val="0"/>
        </c:scaling>
        <c:axPos val="b"/>
        <c:numFmt formatCode="General" sourceLinked="1"/>
        <c:tickLblPos val="nextTo"/>
        <c:crossAx val="148706816"/>
        <c:crosses val="autoZero"/>
        <c:crossBetween val="midCat"/>
        <c:majorUnit val="5"/>
      </c:valAx>
      <c:valAx>
        <c:axId val="148706816"/>
        <c:scaling>
          <c:orientation val="minMax"/>
        </c:scaling>
        <c:axPos val="l"/>
        <c:majorGridlines/>
        <c:numFmt formatCode="General" sourceLinked="1"/>
        <c:tickLblPos val="nextTo"/>
        <c:crossAx val="148705280"/>
        <c:crosses val="autoZero"/>
        <c:crossBetween val="midCat"/>
      </c:valAx>
    </c:plotArea>
    <c:plotVisOnly val="1"/>
  </c:chart>
  <c:externalData r:id="rId1"/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image" Target="../media/image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5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8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4" Type="http://schemas.openxmlformats.org/officeDocument/2006/relationships/image" Target="../media/image15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Relationship Id="rId5" Type="http://schemas.openxmlformats.org/officeDocument/2006/relationships/image" Target="../media/image18.wmf"/><Relationship Id="rId4" Type="http://schemas.openxmlformats.org/officeDocument/2006/relationships/image" Target="../media/image17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21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6" Type="http://schemas.openxmlformats.org/officeDocument/2006/relationships/image" Target="../media/image24.wmf"/><Relationship Id="rId5" Type="http://schemas.openxmlformats.org/officeDocument/2006/relationships/image" Target="../media/image23.wmf"/><Relationship Id="rId4" Type="http://schemas.openxmlformats.org/officeDocument/2006/relationships/image" Target="../media/image22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5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9045497-CD2F-4DC6-824D-024CBEDE2B9F}" type="datetimeFigureOut">
              <a:rPr lang="cs-CZ"/>
              <a:pPr>
                <a:defRPr/>
              </a:pPr>
              <a:t>8.10.2013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E9C500F-DCC3-42B5-A091-279A7645C71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9DAD957-A533-4C92-A51C-F200982FE01F}" type="datetimeFigureOut">
              <a:rPr lang="cs-CZ"/>
              <a:pPr>
                <a:defRPr/>
              </a:pPr>
              <a:t>8.10.2013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D3F67B1-0807-45CA-BBC9-2B654B27C6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30D366-B09F-4263-81C5-0B13464EEC1F}" type="datetime1">
              <a:rPr lang="cs-CZ"/>
              <a:pPr>
                <a:defRPr/>
              </a:pPr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D9BF00-7F7A-446D-B052-20CCE45171A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74A508-E214-4473-B7FD-483FDE38254A}" type="datetime1">
              <a:rPr lang="cs-CZ"/>
              <a:pPr>
                <a:defRPr/>
              </a:pPr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2DDF90-A8F6-4A6E-B8C0-924FE9005C7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0B32DA-D2EA-4DD9-A27F-981B4CF7739C}" type="datetime1">
              <a:rPr lang="cs-CZ"/>
              <a:pPr>
                <a:defRPr/>
              </a:pPr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45D929-E582-489C-A62E-579F5EF5EC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3E5AC-26F4-41F1-B2D6-837913C4D5FC}" type="datetime1">
              <a:rPr lang="cs-CZ"/>
              <a:pPr>
                <a:defRPr/>
              </a:pPr>
              <a:t>8.10.2013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CA455B-F9AA-4148-A10E-E658D2BFE7C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49B15-BD6F-4753-B168-56FED4014F3B}" type="datetime1">
              <a:rPr lang="cs-CZ"/>
              <a:pPr>
                <a:defRPr/>
              </a:pPr>
              <a:t>8.10.2013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51C5F8-F19C-4E4F-97DE-0A553F2A4C7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Přímá spojovací čára 12"/>
          <p:cNvCxnSpPr/>
          <p:nvPr userDrawn="1"/>
        </p:nvCxnSpPr>
        <p:spPr>
          <a:xfrm>
            <a:off x="0" y="6237288"/>
            <a:ext cx="9144000" cy="0"/>
          </a:xfrm>
          <a:prstGeom prst="line">
            <a:avLst/>
          </a:prstGeom>
          <a:ln w="28575">
            <a:solidFill>
              <a:schemeClr val="accent5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Obdélník 9"/>
          <p:cNvSpPr/>
          <p:nvPr userDrawn="1"/>
        </p:nvSpPr>
        <p:spPr>
          <a:xfrm>
            <a:off x="0" y="0"/>
            <a:ext cx="9144000" cy="983469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path path="circle">
              <a:fillToRect t="100000" r="100000"/>
            </a:path>
            <a:tileRect l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pic>
        <p:nvPicPr>
          <p:cNvPr id="5" name="Obrázek 7" descr="C_mini.jpg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01013" y="95250"/>
            <a:ext cx="777875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6856" y="519437"/>
            <a:ext cx="7352936" cy="442035"/>
          </a:xfrm>
        </p:spPr>
        <p:txBody>
          <a:bodyPr lIns="36000" tIns="36000" rIns="36000" bIns="36000" anchor="b">
            <a:spAutoFit/>
          </a:bodyPr>
          <a:lstStyle>
            <a:lvl1pPr algn="l">
              <a:defRPr sz="2400" b="1">
                <a:solidFill>
                  <a:schemeClr val="bg1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6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DC514C-A846-4295-A4A8-04644F1985B0}" type="datetime1">
              <a:rPr lang="cs-CZ"/>
              <a:pPr>
                <a:defRPr/>
              </a:pPr>
              <a:t>8.10.2013</a:t>
            </a:fld>
            <a:endParaRPr lang="cs-CZ"/>
          </a:p>
        </p:txBody>
      </p:sp>
      <p:sp>
        <p:nvSpPr>
          <p:cNvPr id="7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B9432F2D-FA4A-4931-BD99-F4F0A3586D0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421455-B5C3-48C9-A369-9FAFECD767B7}" type="datetime1">
              <a:rPr lang="cs-CZ"/>
              <a:pPr>
                <a:defRPr/>
              </a:pPr>
              <a:t>8.10.2013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E4549D-D1DA-4CBB-9CD5-53C6CB91FE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6E1AF5-60E4-4544-B268-E4170B9C5246}" type="datetime1">
              <a:rPr lang="cs-CZ"/>
              <a:pPr>
                <a:defRPr/>
              </a:pPr>
              <a:t>8.10.2013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045E4-0021-4153-BC76-B552BEF7523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Klepnutím na ikonu přidáte obrázek.</a:t>
            </a:r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C1965-35BD-4754-B3E3-2950403F0AE0}" type="datetime1">
              <a:rPr lang="cs-CZ"/>
              <a:pPr>
                <a:defRPr/>
              </a:pPr>
              <a:t>8.10.2013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417BB6-CFB0-49FF-A12C-6791160E145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694B3-9D3C-4977-BD21-ACD686F9E4AD}" type="datetime1">
              <a:rPr lang="cs-CZ"/>
              <a:pPr>
                <a:defRPr/>
              </a:pPr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D798C-2E68-44E6-9D29-B0F07508A97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F4B6CD-BE3E-4672-A5DF-00000CAE33D6}" type="datetime1">
              <a:rPr lang="cs-CZ"/>
              <a:pPr>
                <a:defRPr/>
              </a:pPr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299386-8AF4-4340-9B0E-5497E872BD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099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74661F4-6E07-4086-BE26-9B5FA7158F5A}" type="datetime1">
              <a:rPr lang="cs-CZ"/>
              <a:pPr>
                <a:defRPr/>
              </a:pPr>
              <a:t>8.10.2013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5AD9BAF-0A39-4BB2-A24E-6991190740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6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2.bin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3.vml"/><Relationship Id="rId6" Type="http://schemas.openxmlformats.org/officeDocument/2006/relationships/chart" Target="../charts/chart3.xml"/><Relationship Id="rId5" Type="http://schemas.openxmlformats.org/officeDocument/2006/relationships/chart" Target="../charts/chart2.xml"/><Relationship Id="rId4" Type="http://schemas.openxmlformats.org/officeDocument/2006/relationships/oleObject" Target="../embeddings/oleObject4.bin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4.vml"/><Relationship Id="rId4" Type="http://schemas.openxmlformats.org/officeDocument/2006/relationships/chart" Target="../charts/char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5.vml"/><Relationship Id="rId6" Type="http://schemas.openxmlformats.org/officeDocument/2006/relationships/chart" Target="../charts/chart6.xml"/><Relationship Id="rId5" Type="http://schemas.openxmlformats.org/officeDocument/2006/relationships/oleObject" Target="../embeddings/oleObject7.bin"/><Relationship Id="rId4" Type="http://schemas.openxmlformats.org/officeDocument/2006/relationships/chart" Target="../charts/char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6.vml"/><Relationship Id="rId4" Type="http://schemas.openxmlformats.org/officeDocument/2006/relationships/oleObject" Target="../embeddings/oleObject9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7.vml"/><Relationship Id="rId6" Type="http://schemas.openxmlformats.org/officeDocument/2006/relationships/oleObject" Target="../embeddings/oleObject13.bin"/><Relationship Id="rId5" Type="http://schemas.openxmlformats.org/officeDocument/2006/relationships/oleObject" Target="../embeddings/oleObject12.bin"/><Relationship Id="rId4" Type="http://schemas.openxmlformats.org/officeDocument/2006/relationships/oleObject" Target="../embeddings/oleObject11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oleObject" Target="../embeddings/oleObject14.bin"/><Relationship Id="rId7" Type="http://schemas.openxmlformats.org/officeDocument/2006/relationships/oleObject" Target="../embeddings/oleObject17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8.vml"/><Relationship Id="rId6" Type="http://schemas.openxmlformats.org/officeDocument/2006/relationships/oleObject" Target="../embeddings/oleObject16.bin"/><Relationship Id="rId5" Type="http://schemas.openxmlformats.org/officeDocument/2006/relationships/chart" Target="../charts/chart7.xml"/><Relationship Id="rId4" Type="http://schemas.openxmlformats.org/officeDocument/2006/relationships/oleObject" Target="../embeddings/oleObject15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3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9.vml"/><Relationship Id="rId6" Type="http://schemas.openxmlformats.org/officeDocument/2006/relationships/oleObject" Target="../embeddings/oleObject22.bin"/><Relationship Id="rId5" Type="http://schemas.openxmlformats.org/officeDocument/2006/relationships/oleObject" Target="../embeddings/oleObject21.bin"/><Relationship Id="rId4" Type="http://schemas.openxmlformats.org/officeDocument/2006/relationships/oleObject" Target="../embeddings/oleObject20.bin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5.bin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0.vml"/><Relationship Id="rId4" Type="http://schemas.openxmlformats.org/officeDocument/2006/relationships/chart" Target="../charts/chart8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ctrTitle"/>
          </p:nvPr>
        </p:nvSpPr>
        <p:spPr>
          <a:xfrm>
            <a:off x="1782763" y="2316163"/>
            <a:ext cx="6537325" cy="1470025"/>
          </a:xfrm>
        </p:spPr>
        <p:txBody>
          <a:bodyPr/>
          <a:lstStyle/>
          <a:p>
            <a:pPr algn="l" eaLnBrk="1" hangingPunct="1"/>
            <a:r>
              <a:rPr lang="cs-CZ" dirty="0" smtClean="0">
                <a:solidFill>
                  <a:schemeClr val="tx2"/>
                </a:solidFill>
                <a:latin typeface="Arial" charset="0"/>
              </a:rPr>
              <a:t>Lineární funkce</a:t>
            </a: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6553200" y="6329363"/>
            <a:ext cx="2133600" cy="365125"/>
          </a:xfrm>
        </p:spPr>
        <p:txBody>
          <a:bodyPr/>
          <a:lstStyle/>
          <a:p>
            <a:pPr>
              <a:defRPr/>
            </a:pPr>
            <a:fld id="{DCDF3F2C-1AE4-40AB-9F6E-452B35C1AB97}" type="slidenum">
              <a:rPr lang="cs-CZ"/>
              <a:pPr>
                <a:defRPr/>
              </a:pPr>
              <a:t>1</a:t>
            </a:fld>
            <a:endParaRPr lang="cs-CZ"/>
          </a:p>
        </p:txBody>
      </p:sp>
      <p:sp>
        <p:nvSpPr>
          <p:cNvPr id="7" name="Nadpis 1"/>
          <p:cNvSpPr txBox="1">
            <a:spLocks/>
          </p:cNvSpPr>
          <p:nvPr/>
        </p:nvSpPr>
        <p:spPr>
          <a:xfrm>
            <a:off x="1852613" y="3935413"/>
            <a:ext cx="3744912" cy="996033"/>
          </a:xfrm>
          <a:prstGeom prst="rect">
            <a:avLst/>
          </a:prstGeom>
        </p:spPr>
        <p:txBody>
          <a:bodyPr lIns="36000" tIns="36000" rIns="36000" bIns="36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Hradec </a:t>
            </a:r>
            <a:r>
              <a:rPr lang="cs-CZ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Králové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000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6.6.2013</a:t>
            </a:r>
            <a:r>
              <a:rPr lang="cs-CZ" sz="2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/>
            </a:r>
            <a:br>
              <a:rPr lang="cs-CZ" sz="200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cs-CZ" sz="2000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0" y="5873750"/>
            <a:ext cx="9144000" cy="98425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0" y="0"/>
            <a:ext cx="9144000" cy="1550988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50000"/>
                  <a:shade val="30000"/>
                  <a:satMod val="115000"/>
                </a:schemeClr>
              </a:gs>
              <a:gs pos="50000">
                <a:schemeClr val="accent5">
                  <a:lumMod val="50000"/>
                  <a:shade val="67500"/>
                  <a:satMod val="115000"/>
                </a:schemeClr>
              </a:gs>
              <a:gs pos="100000">
                <a:schemeClr val="accent5">
                  <a:lumMod val="50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10" name="Nadpis 1"/>
          <p:cNvSpPr txBox="1">
            <a:spLocks/>
          </p:cNvSpPr>
          <p:nvPr/>
        </p:nvSpPr>
        <p:spPr>
          <a:xfrm>
            <a:off x="1852613" y="193675"/>
            <a:ext cx="6192837" cy="688975"/>
          </a:xfrm>
          <a:prstGeom prst="rect">
            <a:avLst/>
          </a:prstGeom>
        </p:spPr>
        <p:txBody>
          <a:bodyPr lIns="36000" tIns="36000" rIns="36000" bIns="36000">
            <a:spAutoFit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CZECH SALES ACADEMY Hradec Králové – VOŠ a SOŠ s.r.o.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0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Hradecká 1151, 500 03 Hradec Králové</a:t>
            </a:r>
          </a:p>
        </p:txBody>
      </p:sp>
      <p:pic>
        <p:nvPicPr>
          <p:cNvPr id="6152" name="Picture 2" descr="C:\Users\Benesova\Documents\06_projekty\OPVK\00_příručky\OPVK\Zakladni_logolink_OPVK (ESF, EU, MSMT, OP VK)\03_Zakladni_logolink_vertikalni_cz\OPVK_ver_zakladni_logolink_CMYK_cz.ti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0188" y="1744663"/>
            <a:ext cx="1511300" cy="4005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3" name="Obrázek 13" descr="C_mini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B0B0B0"/>
              </a:clrFrom>
              <a:clrTo>
                <a:srgbClr val="B0B0B0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101013" y="95250"/>
            <a:ext cx="777875" cy="765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45CA0B-DDC0-4D97-A86F-D82714F29A26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  <p:sp>
        <p:nvSpPr>
          <p:cNvPr id="7171" name="Nadpis 2"/>
          <p:cNvSpPr>
            <a:spLocks noGrp="1"/>
          </p:cNvSpPr>
          <p:nvPr>
            <p:ph type="title"/>
          </p:nvPr>
        </p:nvSpPr>
        <p:spPr>
          <a:xfrm>
            <a:off x="446088" y="519113"/>
            <a:ext cx="7353300" cy="442912"/>
          </a:xfrm>
        </p:spPr>
        <p:txBody>
          <a:bodyPr/>
          <a:lstStyle/>
          <a:p>
            <a:pPr eaLnBrk="1" hangingPunct="1"/>
            <a:r>
              <a:rPr lang="cs-CZ" smtClean="0"/>
              <a:t>Tento učební materiál vznikl za podpory OPVK 1.5</a:t>
            </a:r>
          </a:p>
        </p:txBody>
      </p:sp>
      <p:graphicFrame>
        <p:nvGraphicFramePr>
          <p:cNvPr id="16431" name="Group 47"/>
          <p:cNvGraphicFramePr>
            <a:graphicFrameLocks noGrp="1"/>
          </p:cNvGraphicFramePr>
          <p:nvPr/>
        </p:nvGraphicFramePr>
        <p:xfrm>
          <a:off x="723900" y="1370013"/>
          <a:ext cx="7935913" cy="5396865"/>
        </p:xfrm>
        <a:graphic>
          <a:graphicData uri="http://schemas.openxmlformats.org/drawingml/2006/table">
            <a:tbl>
              <a:tblPr/>
              <a:tblGrid>
                <a:gridCol w="2614613"/>
                <a:gridCol w="5321300"/>
              </a:tblGrid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Název školy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CZECH SALES ACADEMY Hradec Králové – VOŠ a SOŠ s.r.o.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Číslo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CZ 1.07/1.5.00/34.0314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Název projektu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Moderní škola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Číslo DUM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CSA_OPVK15_119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Předmět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Matematika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Tematický celek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Funkce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Název materiálu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Lineární funkce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Autor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Mgr. Dominika Vítová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Datum ověření, třída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6.6.2013, 1A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Časová dotace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45 min.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Pomůcky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Dataprojektor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</a:rPr>
                        <a:t>, tabule, fix na tabuli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0D8E8"/>
                    </a:solidFill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</a:rPr>
                        <a:t>Vzdělávací cíl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</a:rPr>
                        <a:t>Student se seznámí s lineární funkcí a naučí se sestrojit její graf. Student přiřazuje ke grafu správný funkční předpis. Student řeší pomocí lineárních funkcí soustavu dvou lineárních rovnic. Student dokáže vytvořit funkční předpis ze zadaných dvou bodů.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9EDF4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9683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  <a:latin typeface="Arial" charset="0"/>
              </a:rPr>
              <a:t>Definice</a:t>
            </a:r>
          </a:p>
        </p:txBody>
      </p:sp>
      <p:sp>
        <p:nvSpPr>
          <p:cNvPr id="8195" name="Rectangle 3"/>
          <p:cNvSpPr>
            <a:spLocks noGrp="1"/>
          </p:cNvSpPr>
          <p:nvPr>
            <p:ph type="body" idx="4294967295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400" dirty="0" smtClean="0"/>
              <a:t>Lineární funkcí se nazývá každá funkce daná rovnicí  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cs-CZ" sz="2400" dirty="0" smtClean="0"/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cs-CZ" sz="2400" dirty="0" smtClean="0"/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sz="2400" i="1" dirty="0" smtClean="0"/>
              <a:t>a, b …. </a:t>
            </a:r>
            <a:r>
              <a:rPr lang="cs-CZ" sz="2400" dirty="0" smtClean="0"/>
              <a:t>reálná čísla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400" dirty="0" err="1" smtClean="0"/>
              <a:t>ax</a:t>
            </a:r>
            <a:r>
              <a:rPr lang="cs-CZ" sz="2400" dirty="0" smtClean="0"/>
              <a:t>  …lineární člen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cs-CZ" sz="2400" dirty="0" smtClean="0"/>
              <a:t>b …absolutní člen </a:t>
            </a:r>
          </a:p>
          <a:p>
            <a:pPr eaLnBrk="1" hangingPunct="1">
              <a:lnSpc>
                <a:spcPct val="90000"/>
              </a:lnSpc>
            </a:pPr>
            <a:endParaRPr lang="cs-CZ" sz="2400" dirty="0" smtClean="0"/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sz="2400" dirty="0" smtClean="0"/>
              <a:t>Grafem je vždy PŘÍMKA.</a:t>
            </a: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072651" y="2052916"/>
          <a:ext cx="2400299" cy="753035"/>
        </p:xfrm>
        <a:graphic>
          <a:graphicData uri="http://schemas.openxmlformats.org/presentationml/2006/ole">
            <p:oleObj spid="_x0000_s8196" name="Rovnice" r:id="rId3" imgW="64764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1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1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1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81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819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 uiExpand="1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13493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</a:rPr>
              <a:t>a = 0 → y = b </a:t>
            </a:r>
          </a:p>
        </p:txBody>
      </p:sp>
      <p:sp>
        <p:nvSpPr>
          <p:cNvPr id="1028" name="Rectangle 3"/>
          <p:cNvSpPr>
            <a:spLocks noGrp="1"/>
          </p:cNvSpPr>
          <p:nvPr>
            <p:ph type="body" sz="half" idx="4294967295"/>
          </p:nvPr>
        </p:nvSpPr>
        <p:spPr>
          <a:xfrm>
            <a:off x="457200" y="1600200"/>
            <a:ext cx="7566212" cy="4525963"/>
          </a:xfrm>
        </p:spPr>
        <p:txBody>
          <a:bodyPr/>
          <a:lstStyle/>
          <a:p>
            <a:pPr eaLnBrk="1" hangingPunct="1">
              <a:buFont typeface="Arial" pitchFamily="34" charset="0"/>
              <a:buChar char="•"/>
            </a:pPr>
            <a:r>
              <a:rPr lang="cs-CZ" sz="3600" b="1" dirty="0" smtClean="0"/>
              <a:t>Konstantní funkce </a:t>
            </a:r>
            <a:r>
              <a:rPr lang="cs-CZ" sz="3600" dirty="0" smtClean="0"/>
              <a:t>- zvláštní případ lineární funkce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cs-CZ" sz="3600" dirty="0" smtClean="0"/>
              <a:t>Grafem této funkce je přímka rovnoběžná s osou x procházející na ose y bodem </a:t>
            </a:r>
            <a:r>
              <a:rPr lang="cs-CZ" sz="3600" i="1" dirty="0" smtClean="0"/>
              <a:t>b</a:t>
            </a:r>
          </a:p>
          <a:p>
            <a:pPr eaLnBrk="1" hangingPunct="1">
              <a:buFont typeface="Arial" pitchFamily="34" charset="0"/>
              <a:buChar char="•"/>
            </a:pPr>
            <a:r>
              <a:rPr lang="cs-CZ" sz="3600" i="1" dirty="0" smtClean="0"/>
              <a:t>Příklad: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3600" i="1" dirty="0" smtClean="0"/>
          </a:p>
          <a:p>
            <a:pPr eaLnBrk="1" hangingPunct="1">
              <a:buFont typeface="Arial" charset="0"/>
              <a:buNone/>
            </a:pPr>
            <a:endParaRPr lang="cs-CZ" sz="2800" baseline="30000" dirty="0" smtClean="0"/>
          </a:p>
          <a:p>
            <a:pPr eaLnBrk="1" hangingPunct="1">
              <a:buFont typeface="Arial" charset="0"/>
              <a:buNone/>
            </a:pPr>
            <a:r>
              <a:rPr lang="cs-CZ" sz="2800" baseline="30000" dirty="0" smtClean="0"/>
              <a:t>			</a:t>
            </a:r>
            <a:endParaRPr lang="en-US" sz="2800" dirty="0" smtClean="0"/>
          </a:p>
        </p:txBody>
      </p:sp>
      <p:sp>
        <p:nvSpPr>
          <p:cNvPr id="1029" name="Rectangle 10"/>
          <p:cNvSpPr>
            <a:spLocks noGrp="1"/>
          </p:cNvSpPr>
          <p:nvPr>
            <p:ph type="body" sz="half" idx="4294967295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eaLnBrk="1" hangingPunct="1">
              <a:buFont typeface="Arial" charset="0"/>
              <a:buNone/>
            </a:pPr>
            <a:r>
              <a:rPr lang="cs-CZ" sz="2800" dirty="0" smtClean="0"/>
              <a:t>	</a:t>
            </a:r>
            <a:endParaRPr lang="cs-CZ" sz="3600" dirty="0" smtClean="0"/>
          </a:p>
          <a:p>
            <a:pPr eaLnBrk="1" hangingPunct="1">
              <a:buFont typeface="Arial" charset="0"/>
              <a:buNone/>
            </a:pPr>
            <a:endParaRPr lang="cs-CZ" sz="2800" baseline="30000" dirty="0" smtClean="0"/>
          </a:p>
          <a:p>
            <a:pPr eaLnBrk="1" hangingPunct="1">
              <a:buFont typeface="Arial" charset="0"/>
              <a:buNone/>
            </a:pPr>
            <a:endParaRPr lang="cs-CZ" sz="2800" baseline="30000" dirty="0" smtClean="0"/>
          </a:p>
          <a:p>
            <a:pPr eaLnBrk="1" hangingPunct="1">
              <a:buFont typeface="Arial" charset="0"/>
              <a:buNone/>
            </a:pPr>
            <a:endParaRPr lang="cs-CZ" sz="2800" baseline="30000" dirty="0" smtClean="0"/>
          </a:p>
          <a:p>
            <a:pPr eaLnBrk="1" hangingPunct="1">
              <a:buFont typeface="Arial" charset="0"/>
              <a:buNone/>
            </a:pPr>
            <a:r>
              <a:rPr lang="cs-CZ" sz="2800" baseline="30000" dirty="0" smtClean="0"/>
              <a:t>		</a:t>
            </a:r>
            <a:endParaRPr lang="en-US" sz="2800" dirty="0" smtClean="0"/>
          </a:p>
        </p:txBody>
      </p:sp>
      <p:graphicFrame>
        <p:nvGraphicFramePr>
          <p:cNvPr id="9" name="Graf 8"/>
          <p:cNvGraphicFramePr/>
          <p:nvPr/>
        </p:nvGraphicFramePr>
        <p:xfrm>
          <a:off x="5229785" y="3983038"/>
          <a:ext cx="2933700" cy="21431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0" name="Objekt 9"/>
          <p:cNvGraphicFramePr>
            <a:graphicFrameLocks noChangeAspect="1"/>
          </p:cNvGraphicFramePr>
          <p:nvPr/>
        </p:nvGraphicFramePr>
        <p:xfrm>
          <a:off x="2868705" y="4900706"/>
          <a:ext cx="1380565" cy="788894"/>
        </p:xfrm>
        <a:graphic>
          <a:graphicData uri="http://schemas.openxmlformats.org/presentationml/2006/ole">
            <p:oleObj spid="_x0000_s1033" name="Rovnice" r:id="rId4" imgW="35532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17303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</a:rPr>
              <a:t>b = 0 → y = </a:t>
            </a:r>
            <a:r>
              <a:rPr lang="cs-CZ" dirty="0" err="1" smtClean="0">
                <a:solidFill>
                  <a:schemeClr val="bg1"/>
                </a:solidFill>
              </a:rPr>
              <a:t>ax</a:t>
            </a:r>
            <a:endParaRPr lang="cs-CZ" dirty="0" smtClean="0">
              <a:solidFill>
                <a:schemeClr val="bg1"/>
              </a:solidFill>
            </a:endParaRPr>
          </a:p>
        </p:txBody>
      </p:sp>
      <p:sp>
        <p:nvSpPr>
          <p:cNvPr id="2052" name="Rectangle 3"/>
          <p:cNvSpPr>
            <a:spLocks noGrp="1"/>
          </p:cNvSpPr>
          <p:nvPr>
            <p:ph type="body" sz="half" idx="4294967295"/>
          </p:nvPr>
        </p:nvSpPr>
        <p:spPr>
          <a:xfrm>
            <a:off x="457200" y="1600200"/>
            <a:ext cx="7951694" cy="4525963"/>
          </a:xfrm>
        </p:spPr>
        <p:txBody>
          <a:bodyPr/>
          <a:lstStyle/>
          <a:p>
            <a:pPr eaLnBrk="1" hangingPunct="1"/>
            <a:r>
              <a:rPr lang="cs-CZ" sz="2800" dirty="0" smtClean="0"/>
              <a:t>Graf funkce vždy prochází bodem [0; </a:t>
            </a:r>
            <a:r>
              <a:rPr lang="cs-CZ" sz="2800" dirty="0" err="1" smtClean="0"/>
              <a:t>0</a:t>
            </a:r>
            <a:r>
              <a:rPr lang="cs-CZ" sz="2800" dirty="0" smtClean="0"/>
              <a:t>]</a:t>
            </a:r>
          </a:p>
          <a:p>
            <a:pPr eaLnBrk="1" hangingPunct="1"/>
            <a:r>
              <a:rPr lang="cs-CZ" sz="2800" dirty="0" smtClean="0"/>
              <a:t>Funkci nazýváme </a:t>
            </a:r>
            <a:r>
              <a:rPr lang="cs-CZ" sz="2800" b="1" i="1" dirty="0" smtClean="0"/>
              <a:t>přímá úměra</a:t>
            </a:r>
          </a:p>
          <a:p>
            <a:pPr eaLnBrk="1" hangingPunct="1">
              <a:buNone/>
            </a:pPr>
            <a:r>
              <a:rPr lang="cs-CZ" sz="2800" dirty="0" smtClean="0"/>
              <a:t>Příklad:</a:t>
            </a:r>
          </a:p>
          <a:p>
            <a:pPr eaLnBrk="1" hangingPunct="1">
              <a:buNone/>
            </a:pPr>
            <a:endParaRPr lang="cs-CZ" sz="2800" dirty="0" smtClean="0"/>
          </a:p>
          <a:p>
            <a:pPr eaLnBrk="1" hangingPunct="1">
              <a:buNone/>
            </a:pPr>
            <a:endParaRPr lang="cs-CZ" sz="2800" dirty="0" smtClean="0"/>
          </a:p>
          <a:p>
            <a:pPr eaLnBrk="1" hangingPunct="1">
              <a:buNone/>
            </a:pPr>
            <a:endParaRPr lang="cs-CZ" sz="2800" dirty="0" smtClean="0"/>
          </a:p>
          <a:p>
            <a:pPr eaLnBrk="1" hangingPunct="1">
              <a:buNone/>
            </a:pPr>
            <a:endParaRPr lang="cs-CZ" sz="2800" dirty="0" smtClean="0"/>
          </a:p>
          <a:p>
            <a:pPr eaLnBrk="1" hangingPunct="1">
              <a:buNone/>
            </a:pPr>
            <a:endParaRPr lang="cs-CZ" sz="2800" dirty="0" smtClean="0"/>
          </a:p>
          <a:p>
            <a:pPr eaLnBrk="1" hangingPunct="1">
              <a:buNone/>
            </a:pPr>
            <a:r>
              <a:rPr lang="cs-CZ" sz="2800" i="1" dirty="0" smtClean="0"/>
              <a:t>Úkol: Jak závisí graf na hodnotě a?</a:t>
            </a:r>
          </a:p>
          <a:p>
            <a:pPr eaLnBrk="1" hangingPunct="1">
              <a:buNone/>
            </a:pPr>
            <a:endParaRPr lang="cs-CZ" sz="2800" dirty="0" smtClean="0"/>
          </a:p>
          <a:p>
            <a:pPr eaLnBrk="1" hangingPunct="1"/>
            <a:endParaRPr lang="cs-CZ" sz="2800" dirty="0" smtClean="0"/>
          </a:p>
          <a:p>
            <a:pPr eaLnBrk="1" hangingPunct="1">
              <a:buFont typeface="Arial" charset="0"/>
              <a:buNone/>
            </a:pPr>
            <a:endParaRPr lang="cs-CZ" sz="2800" dirty="0" smtClean="0"/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815787" y="3010134"/>
          <a:ext cx="1138517" cy="520465"/>
        </p:xfrm>
        <a:graphic>
          <a:graphicData uri="http://schemas.openxmlformats.org/presentationml/2006/ole">
            <p:oleObj spid="_x0000_s2053" name="Rovnice" r:id="rId3" imgW="444240" imgH="203040" progId="Equation.3">
              <p:embed/>
            </p:oleObj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5975349" y="3093079"/>
          <a:ext cx="1175835" cy="437520"/>
        </p:xfrm>
        <a:graphic>
          <a:graphicData uri="http://schemas.openxmlformats.org/presentationml/2006/ole">
            <p:oleObj spid="_x0000_s2054" name="Rovnice" r:id="rId4" imgW="545760" imgH="203040" progId="Equation.3">
              <p:embed/>
            </p:oleObj>
          </a:graphicData>
        </a:graphic>
      </p:graphicFrame>
      <p:graphicFrame>
        <p:nvGraphicFramePr>
          <p:cNvPr id="8" name="Graf 7"/>
          <p:cNvGraphicFramePr/>
          <p:nvPr/>
        </p:nvGraphicFramePr>
        <p:xfrm>
          <a:off x="648821" y="3447654"/>
          <a:ext cx="2820520" cy="23077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9" name="Graf 8"/>
          <p:cNvGraphicFramePr/>
          <p:nvPr/>
        </p:nvGraphicFramePr>
        <p:xfrm>
          <a:off x="4853175" y="3530599"/>
          <a:ext cx="3228975" cy="222476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10953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</a:rPr>
              <a:t>y = </a:t>
            </a:r>
            <a:r>
              <a:rPr lang="cs-CZ" dirty="0" err="1" smtClean="0">
                <a:solidFill>
                  <a:schemeClr val="bg1"/>
                </a:solidFill>
              </a:rPr>
              <a:t>ax</a:t>
            </a:r>
            <a:r>
              <a:rPr lang="cs-CZ" dirty="0" smtClean="0">
                <a:solidFill>
                  <a:schemeClr val="bg1"/>
                </a:solidFill>
              </a:rPr>
              <a:t>+ b</a:t>
            </a:r>
          </a:p>
        </p:txBody>
      </p:sp>
      <p:sp>
        <p:nvSpPr>
          <p:cNvPr id="9219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dirty="0" smtClean="0"/>
              <a:t>V případě, že žádný z koeficientů a, b se nerovná nule, grafem funkce je přímka procházející bodem b na ose </a:t>
            </a:r>
            <a:r>
              <a:rPr lang="cs-CZ" dirty="0" err="1" smtClean="0"/>
              <a:t>y</a:t>
            </a:r>
            <a:r>
              <a:rPr lang="cs-CZ" dirty="0" smtClean="0"/>
              <a:t>.</a:t>
            </a:r>
          </a:p>
          <a:p>
            <a:pPr eaLnBrk="1" hangingPunct="1">
              <a:lnSpc>
                <a:spcPct val="90000"/>
              </a:lnSpc>
            </a:pPr>
            <a:endParaRPr lang="cs-CZ" dirty="0" smtClean="0"/>
          </a:p>
          <a:p>
            <a:pPr eaLnBrk="1" hangingPunct="1">
              <a:lnSpc>
                <a:spcPct val="90000"/>
              </a:lnSpc>
            </a:pPr>
            <a:r>
              <a:rPr lang="cs-CZ" dirty="0" smtClean="0"/>
              <a:t>Pro zjištění grafu lineární funkce používáme tabulku s libovolnými hodnotami x, do které si dopočteme hodnoty </a:t>
            </a:r>
            <a:r>
              <a:rPr lang="cs-CZ" dirty="0" err="1" smtClean="0"/>
              <a:t>y</a:t>
            </a:r>
            <a:r>
              <a:rPr lang="cs-CZ" dirty="0" smtClean="0"/>
              <a:t>.</a:t>
            </a:r>
          </a:p>
          <a:p>
            <a:pPr eaLnBrk="1" hangingPunct="1">
              <a:lnSpc>
                <a:spcPct val="90000"/>
              </a:lnSpc>
            </a:pP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2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92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14763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</a:rPr>
              <a:t>Příklad</a:t>
            </a:r>
          </a:p>
        </p:txBody>
      </p:sp>
      <p:sp>
        <p:nvSpPr>
          <p:cNvPr id="10243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cs-CZ" baseline="30000" dirty="0" smtClean="0"/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cs-CZ" baseline="30000" dirty="0" smtClean="0"/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cs-CZ" baseline="30000" dirty="0" smtClean="0"/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cs-CZ" baseline="30000" dirty="0" smtClean="0"/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cs-CZ" baseline="30000" dirty="0" smtClean="0"/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endParaRPr lang="cs-CZ" baseline="30000" dirty="0" smtClean="0"/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sz="2400" dirty="0" smtClean="0"/>
              <a:t>Vypočtené hodnoty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sz="2400" dirty="0" smtClean="0"/>
              <a:t> naneseme do grafu </a:t>
            </a:r>
          </a:p>
          <a:p>
            <a:pPr eaLnBrk="1" hangingPunct="1">
              <a:lnSpc>
                <a:spcPct val="90000"/>
              </a:lnSpc>
              <a:buFont typeface="Arial" charset="0"/>
              <a:buNone/>
            </a:pPr>
            <a:r>
              <a:rPr lang="cs-CZ" sz="2400" dirty="0" smtClean="0"/>
              <a:t>a spojíme je.</a:t>
            </a:r>
            <a:endParaRPr lang="cs-CZ" sz="2400" baseline="30000" dirty="0" smtClean="0"/>
          </a:p>
        </p:txBody>
      </p:sp>
      <p:graphicFrame>
        <p:nvGraphicFramePr>
          <p:cNvPr id="10244" name="Object 4"/>
          <p:cNvGraphicFramePr>
            <a:graphicFrameLocks noChangeAspect="1"/>
          </p:cNvGraphicFramePr>
          <p:nvPr/>
        </p:nvGraphicFramePr>
        <p:xfrm>
          <a:off x="719323" y="1460570"/>
          <a:ext cx="1754935" cy="539236"/>
        </p:xfrm>
        <a:graphic>
          <a:graphicData uri="http://schemas.openxmlformats.org/presentationml/2006/ole">
            <p:oleObj spid="_x0000_s10244" name="Rovnice" r:id="rId3" imgW="660240" imgH="203040" progId="Equation.3">
              <p:embed/>
            </p:oleObj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/>
        </p:nvGraphicFramePr>
        <p:xfrm>
          <a:off x="719323" y="1999806"/>
          <a:ext cx="6096000" cy="11125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524000"/>
                <a:gridCol w="1524000"/>
                <a:gridCol w="1524000"/>
                <a:gridCol w="1524000"/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/>
                        <a:t>x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/>
                        <a:t>-1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/>
                        <a:t>0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/>
                        <a:t>1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b="1" u="none" strike="noStrike" dirty="0"/>
                        <a:t>y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2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4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/>
                        <a:t>6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y</a:t>
                      </a:r>
                      <a:endParaRPr lang="en-US" sz="1800" b="0" i="1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2*(-1)+4</a:t>
                      </a:r>
                      <a:endParaRPr lang="en-US" sz="1800" b="0" i="1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2*0+4</a:t>
                      </a:r>
                      <a:endParaRPr lang="en-US" sz="1800" b="0" i="1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/>
                        <a:t>2*1+4</a:t>
                      </a:r>
                      <a:endParaRPr lang="en-US" sz="1800" b="0" i="1" u="none" strike="noStrike" dirty="0">
                        <a:solidFill>
                          <a:schemeClr val="accent6">
                            <a:lumMod val="75000"/>
                          </a:schemeClr>
                        </a:solidFill>
                        <a:latin typeface="Calibri"/>
                      </a:endParaRPr>
                    </a:p>
                  </a:txBody>
                  <a:tcPr marL="0" marR="0" marT="0" marB="0" anchor="b"/>
                </a:tc>
              </a:tr>
            </a:tbl>
          </a:graphicData>
        </a:graphic>
      </p:graphicFrame>
      <p:graphicFrame>
        <p:nvGraphicFramePr>
          <p:cNvPr id="7" name="Graf 6"/>
          <p:cNvGraphicFramePr/>
          <p:nvPr/>
        </p:nvGraphicFramePr>
        <p:xfrm>
          <a:off x="3969963" y="3429000"/>
          <a:ext cx="3248025" cy="2667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4"/>
          <p:cNvSpPr>
            <a:spLocks noGrp="1"/>
          </p:cNvSpPr>
          <p:nvPr>
            <p:ph type="title" idx="4294967295"/>
          </p:nvPr>
        </p:nvSpPr>
        <p:spPr>
          <a:xfrm>
            <a:off x="457200" y="38100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</a:rPr>
              <a:t>Vlastnosti (1)</a:t>
            </a:r>
          </a:p>
        </p:txBody>
      </p:sp>
      <p:sp>
        <p:nvSpPr>
          <p:cNvPr id="3076" name="Rectangle 3"/>
          <p:cNvSpPr>
            <a:spLocks noGrp="1"/>
          </p:cNvSpPr>
          <p:nvPr>
            <p:ph type="body" sz="half" idx="4294967295"/>
          </p:nvPr>
        </p:nvSpPr>
        <p:spPr>
          <a:xfrm>
            <a:off x="457200" y="1181100"/>
            <a:ext cx="4038600" cy="4945063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endParaRPr lang="cs-CZ" sz="2800" dirty="0" smtClean="0"/>
          </a:p>
          <a:p>
            <a:pPr eaLnBrk="1" hangingPunct="1">
              <a:lnSpc>
                <a:spcPct val="90000"/>
              </a:lnSpc>
            </a:pPr>
            <a:endParaRPr lang="cs-CZ" sz="2800" dirty="0" smtClean="0"/>
          </a:p>
          <a:p>
            <a:pPr eaLnBrk="1" hangingPunct="1">
              <a:lnSpc>
                <a:spcPct val="90000"/>
              </a:lnSpc>
            </a:pPr>
            <a:endParaRPr lang="cs-CZ" sz="2800" dirty="0" smtClean="0"/>
          </a:p>
          <a:p>
            <a:pPr eaLnBrk="1" hangingPunct="1">
              <a:lnSpc>
                <a:spcPct val="90000"/>
              </a:lnSpc>
            </a:pPr>
            <a:endParaRPr lang="cs-CZ" sz="2800" dirty="0" smtClean="0"/>
          </a:p>
          <a:p>
            <a:pPr eaLnBrk="1" hangingPunct="1">
              <a:lnSpc>
                <a:spcPct val="90000"/>
              </a:lnSpc>
            </a:pPr>
            <a:endParaRPr lang="cs-CZ" sz="2800" dirty="0" smtClean="0"/>
          </a:p>
          <a:p>
            <a:pPr eaLnBrk="1" hangingPunct="1">
              <a:lnSpc>
                <a:spcPct val="90000"/>
              </a:lnSpc>
            </a:pPr>
            <a:endParaRPr lang="cs-CZ" sz="2800" dirty="0" smtClean="0"/>
          </a:p>
          <a:p>
            <a:pPr eaLnBrk="1" hangingPunct="1">
              <a:lnSpc>
                <a:spcPct val="90000"/>
              </a:lnSpc>
            </a:pPr>
            <a:endParaRPr lang="cs-CZ" sz="2800" dirty="0" smtClean="0"/>
          </a:p>
          <a:p>
            <a:pPr eaLnBrk="1" hangingPunct="1">
              <a:lnSpc>
                <a:spcPct val="90000"/>
              </a:lnSpc>
              <a:buNone/>
            </a:pPr>
            <a:r>
              <a:rPr lang="cs-CZ" sz="2800" dirty="0" smtClean="0"/>
              <a:t>Úkol:</a:t>
            </a:r>
          </a:p>
          <a:p>
            <a:pPr eaLnBrk="1" hangingPunct="1">
              <a:lnSpc>
                <a:spcPct val="90000"/>
              </a:lnSpc>
              <a:buNone/>
            </a:pPr>
            <a:r>
              <a:rPr lang="cs-CZ" sz="2800" dirty="0" smtClean="0"/>
              <a:t>Jaký je rozdíl mezi těmito dvěma funkcemi?</a:t>
            </a:r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4884271" y="1541929"/>
          <a:ext cx="1677894" cy="462867"/>
        </p:xfrm>
        <a:graphic>
          <a:graphicData uri="http://schemas.openxmlformats.org/presentationml/2006/ole">
            <p:oleObj spid="_x0000_s3075" name="Rovnice" r:id="rId3" imgW="736560" imgH="203040" progId="Equation.3">
              <p:embed/>
            </p:oleObj>
          </a:graphicData>
        </a:graphic>
      </p:graphicFrame>
      <p:graphicFrame>
        <p:nvGraphicFramePr>
          <p:cNvPr id="8" name="Graf 7"/>
          <p:cNvGraphicFramePr/>
          <p:nvPr/>
        </p:nvGraphicFramePr>
        <p:xfrm>
          <a:off x="599234" y="2042986"/>
          <a:ext cx="3103190" cy="2419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751633" y="1541930"/>
          <a:ext cx="1453685" cy="456058"/>
        </p:xfrm>
        <a:graphic>
          <a:graphicData uri="http://schemas.openxmlformats.org/presentationml/2006/ole">
            <p:oleObj spid="_x0000_s3076" name="Rovnice" r:id="rId5" imgW="647640" imgH="203040" progId="Equation.3">
              <p:embed/>
            </p:oleObj>
          </a:graphicData>
        </a:graphic>
      </p:graphicFrame>
      <p:graphicFrame>
        <p:nvGraphicFramePr>
          <p:cNvPr id="10" name="Graf 9"/>
          <p:cNvGraphicFramePr/>
          <p:nvPr/>
        </p:nvGraphicFramePr>
        <p:xfrm>
          <a:off x="4884271" y="2042986"/>
          <a:ext cx="2828925" cy="24193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0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9683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</a:rPr>
              <a:t>Vlastnosti (2)</a:t>
            </a:r>
          </a:p>
        </p:txBody>
      </p:sp>
      <p:sp>
        <p:nvSpPr>
          <p:cNvPr id="11267" name="Rectangle 3"/>
          <p:cNvSpPr>
            <a:spLocks noGrp="1"/>
          </p:cNvSpPr>
          <p:nvPr>
            <p:ph type="body" sz="half" idx="4294967295"/>
          </p:nvPr>
        </p:nvSpPr>
        <p:spPr>
          <a:xfrm>
            <a:off x="457200" y="1600200"/>
            <a:ext cx="7708900" cy="4525963"/>
          </a:xfrm>
        </p:spPr>
        <p:txBody>
          <a:bodyPr/>
          <a:lstStyle/>
          <a:p>
            <a:pPr eaLnBrk="1" hangingPunct="1">
              <a:buNone/>
            </a:pPr>
            <a:endParaRPr lang="cs-CZ" sz="2800" dirty="0" smtClean="0"/>
          </a:p>
          <a:p>
            <a:pPr eaLnBrk="1" hangingPunct="1">
              <a:buNone/>
            </a:pPr>
            <a:r>
              <a:rPr lang="cs-CZ" sz="2800" dirty="0" smtClean="0"/>
              <a:t>	rostoucí				klesající</a:t>
            </a:r>
          </a:p>
          <a:p>
            <a:pPr eaLnBrk="1" hangingPunct="1">
              <a:buNone/>
            </a:pPr>
            <a:r>
              <a:rPr lang="cs-CZ" sz="2800" dirty="0" smtClean="0"/>
              <a:t>		Definiční obor R (</a:t>
            </a:r>
            <a:r>
              <a:rPr lang="cs-CZ" sz="2800" dirty="0" err="1" smtClean="0"/>
              <a:t>D</a:t>
            </a:r>
            <a:r>
              <a:rPr lang="cs-CZ" sz="2800" baseline="-25000" dirty="0" err="1" smtClean="0"/>
              <a:t>f</a:t>
            </a:r>
            <a:r>
              <a:rPr lang="cs-CZ" sz="2800" dirty="0" smtClean="0"/>
              <a:t>)</a:t>
            </a:r>
            <a:r>
              <a:rPr lang="cs-CZ" sz="2800" baseline="-25000" dirty="0" smtClean="0"/>
              <a:t> </a:t>
            </a:r>
            <a:r>
              <a:rPr lang="cs-CZ" sz="2800" dirty="0" smtClean="0"/>
              <a:t> - čteme na ose x</a:t>
            </a:r>
          </a:p>
          <a:p>
            <a:pPr eaLnBrk="1" hangingPunct="1">
              <a:buNone/>
            </a:pPr>
            <a:r>
              <a:rPr lang="cs-CZ" sz="2800" dirty="0" smtClean="0"/>
              <a:t>		Obor hodnot R (</a:t>
            </a:r>
            <a:r>
              <a:rPr lang="cs-CZ" sz="2800" dirty="0" err="1" smtClean="0"/>
              <a:t>H</a:t>
            </a:r>
            <a:r>
              <a:rPr lang="cs-CZ" sz="2800" baseline="-25000" dirty="0" err="1" smtClean="0"/>
              <a:t>f</a:t>
            </a:r>
            <a:r>
              <a:rPr lang="cs-CZ" sz="2800" dirty="0" smtClean="0"/>
              <a:t>) – čteme na ose y</a:t>
            </a:r>
          </a:p>
          <a:p>
            <a:pPr eaLnBrk="1" hangingPunct="1">
              <a:buNone/>
            </a:pPr>
            <a:endParaRPr lang="cs-CZ" sz="2800" dirty="0" smtClean="0"/>
          </a:p>
        </p:txBody>
      </p:sp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978647" y="1684617"/>
          <a:ext cx="984624" cy="492312"/>
        </p:xfrm>
        <a:graphic>
          <a:graphicData uri="http://schemas.openxmlformats.org/presentationml/2006/ole">
            <p:oleObj spid="_x0000_s20481" name="Rovnice" r:id="rId3" imgW="355320" imgH="177480" progId="Equation.3">
              <p:embed/>
            </p:oleObj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5166659" y="1675653"/>
          <a:ext cx="984624" cy="492312"/>
        </p:xfrm>
        <a:graphic>
          <a:graphicData uri="http://schemas.openxmlformats.org/presentationml/2006/ole">
            <p:oleObj spid="_x0000_s20482" name="Rovnice" r:id="rId4" imgW="355320" imgH="177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14763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  <a:latin typeface="Arial" charset="0"/>
              </a:rPr>
              <a:t>Využití (1) </a:t>
            </a:r>
          </a:p>
        </p:txBody>
      </p:sp>
      <p:sp>
        <p:nvSpPr>
          <p:cNvPr id="12291" name="Rectangle 4"/>
          <p:cNvSpPr>
            <a:spLocks noGrp="1"/>
          </p:cNvSpPr>
          <p:nvPr>
            <p:ph type="body" sz="half" idx="4294967295"/>
          </p:nvPr>
        </p:nvSpPr>
        <p:spPr>
          <a:xfrm>
            <a:off x="457200" y="1600200"/>
            <a:ext cx="7799294" cy="4525963"/>
          </a:xfrm>
        </p:spPr>
        <p:txBody>
          <a:bodyPr/>
          <a:lstStyle/>
          <a:p>
            <a:pPr marL="514350" indent="-514350" eaLnBrk="1" hangingPunct="1">
              <a:buFont typeface="Arial" charset="0"/>
              <a:buAutoNum type="arabicParenR"/>
            </a:pPr>
            <a:r>
              <a:rPr lang="cs-CZ" sz="2800" dirty="0" smtClean="0">
                <a:latin typeface="Arial" charset="0"/>
              </a:rPr>
              <a:t>Grafické řešení soustavy lineárních rovnic:</a:t>
            </a:r>
          </a:p>
          <a:p>
            <a:pPr marL="514350" indent="-514350" eaLnBrk="1" hangingPunct="1">
              <a:buNone/>
            </a:pPr>
            <a:endParaRPr lang="cs-CZ" sz="2400" dirty="0" smtClean="0">
              <a:latin typeface="Arial" charset="0"/>
            </a:endParaRPr>
          </a:p>
          <a:p>
            <a:pPr marL="514350" indent="-514350" eaLnBrk="1" hangingPunct="1">
              <a:buNone/>
            </a:pPr>
            <a:endParaRPr lang="cs-CZ" sz="2400" dirty="0" smtClean="0">
              <a:latin typeface="Arial" charset="0"/>
            </a:endParaRPr>
          </a:p>
          <a:p>
            <a:pPr marL="514350" indent="-514350" eaLnBrk="1" hangingPunct="1">
              <a:buNone/>
            </a:pPr>
            <a:endParaRPr lang="cs-CZ" sz="2400" dirty="0" smtClean="0">
              <a:latin typeface="Arial" charset="0"/>
            </a:endParaRPr>
          </a:p>
          <a:p>
            <a:pPr marL="514350" indent="-514350" eaLnBrk="1" hangingPunct="1">
              <a:buNone/>
            </a:pPr>
            <a:r>
              <a:rPr lang="cs-CZ" sz="2400" dirty="0" smtClean="0">
                <a:latin typeface="Arial" charset="0"/>
              </a:rPr>
              <a:t>vytvoříme funkční předpis</a:t>
            </a:r>
          </a:p>
          <a:p>
            <a:pPr marL="514350" indent="-514350" eaLnBrk="1" hangingPunct="1">
              <a:buNone/>
            </a:pPr>
            <a:endParaRPr lang="cs-CZ" sz="2800" dirty="0" smtClean="0">
              <a:latin typeface="Arial" charset="0"/>
            </a:endParaRPr>
          </a:p>
          <a:p>
            <a:pPr marL="514350" indent="-514350" eaLnBrk="1" hangingPunct="1">
              <a:buNone/>
            </a:pPr>
            <a:endParaRPr lang="cs-CZ" sz="2800" dirty="0" smtClean="0">
              <a:latin typeface="Arial" charset="0"/>
            </a:endParaRPr>
          </a:p>
          <a:p>
            <a:pPr marL="514350" indent="-514350" eaLnBrk="1" hangingPunct="1">
              <a:buNone/>
            </a:pPr>
            <a:r>
              <a:rPr lang="cs-CZ" sz="2800" dirty="0" smtClean="0">
                <a:latin typeface="Arial" charset="0"/>
              </a:rPr>
              <a:t>- zakreslíme obě funkce do jednoho grafu</a:t>
            </a:r>
          </a:p>
          <a:p>
            <a:pPr marL="514350" indent="-514350" eaLnBrk="1" hangingPunct="1">
              <a:buNone/>
            </a:pPr>
            <a:r>
              <a:rPr lang="cs-CZ" sz="2800" dirty="0" smtClean="0">
                <a:latin typeface="Arial" charset="0"/>
              </a:rPr>
              <a:t> </a:t>
            </a:r>
          </a:p>
        </p:txBody>
      </p:sp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856129" y="2148335"/>
          <a:ext cx="1560606" cy="430512"/>
        </p:xfrm>
        <a:graphic>
          <a:graphicData uri="http://schemas.openxmlformats.org/presentationml/2006/ole">
            <p:oleObj spid="_x0000_s23554" name="Rovnice" r:id="rId3" imgW="736560" imgH="203040" progId="Equation.3">
              <p:embed/>
            </p:oleObj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667870" y="2578847"/>
          <a:ext cx="1609165" cy="429111"/>
        </p:xfrm>
        <a:graphic>
          <a:graphicData uri="http://schemas.openxmlformats.org/presentationml/2006/ole">
            <p:oleObj spid="_x0000_s23555" name="Rovnice" r:id="rId4" imgW="761760" imgH="203040" progId="Equation.3">
              <p:embed/>
            </p:oleObj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949325" y="3897313"/>
          <a:ext cx="1371600" cy="431800"/>
        </p:xfrm>
        <a:graphic>
          <a:graphicData uri="http://schemas.openxmlformats.org/presentationml/2006/ole">
            <p:oleObj spid="_x0000_s23556" name="Rovnice" r:id="rId5" imgW="647640" imgH="203040" progId="Equation.3">
              <p:embed/>
            </p:oleObj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856129" y="4488329"/>
          <a:ext cx="1560606" cy="430512"/>
        </p:xfrm>
        <a:graphic>
          <a:graphicData uri="http://schemas.openxmlformats.org/presentationml/2006/ole">
            <p:oleObj spid="_x0000_s23557" name="Rovnice" r:id="rId6" imgW="736560" imgH="2030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14763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  <a:latin typeface="Arial" charset="0"/>
              </a:rPr>
              <a:t>Využití (2)</a:t>
            </a:r>
          </a:p>
        </p:txBody>
      </p:sp>
      <p:sp>
        <p:nvSpPr>
          <p:cNvPr id="12291" name="Rectangle 4"/>
          <p:cNvSpPr>
            <a:spLocks noGrp="1"/>
          </p:cNvSpPr>
          <p:nvPr>
            <p:ph type="body" sz="half" idx="4294967295"/>
          </p:nvPr>
        </p:nvSpPr>
        <p:spPr>
          <a:xfrm>
            <a:off x="457200" y="1600200"/>
            <a:ext cx="7799294" cy="4525963"/>
          </a:xfrm>
        </p:spPr>
        <p:txBody>
          <a:bodyPr/>
          <a:lstStyle/>
          <a:p>
            <a:pPr marL="514350" indent="-514350" eaLnBrk="1" hangingPunct="1">
              <a:buNone/>
            </a:pPr>
            <a:endParaRPr lang="cs-CZ" sz="2400" dirty="0" smtClean="0">
              <a:latin typeface="Arial" charset="0"/>
            </a:endParaRPr>
          </a:p>
          <a:p>
            <a:pPr marL="514350" indent="-514350" eaLnBrk="1" hangingPunct="1">
              <a:buNone/>
            </a:pPr>
            <a:endParaRPr lang="cs-CZ" sz="2400" dirty="0" smtClean="0">
              <a:latin typeface="Arial" charset="0"/>
            </a:endParaRPr>
          </a:p>
          <a:p>
            <a:pPr marL="514350" indent="-514350" eaLnBrk="1" hangingPunct="1">
              <a:buNone/>
            </a:pPr>
            <a:endParaRPr lang="cs-CZ" sz="2400" dirty="0" smtClean="0">
              <a:latin typeface="Arial" charset="0"/>
            </a:endParaRPr>
          </a:p>
          <a:p>
            <a:pPr marL="514350" indent="-514350" eaLnBrk="1" hangingPunct="1">
              <a:buNone/>
            </a:pPr>
            <a:endParaRPr lang="cs-CZ" sz="2400" dirty="0" smtClean="0">
              <a:latin typeface="Arial" charset="0"/>
            </a:endParaRPr>
          </a:p>
          <a:p>
            <a:pPr marL="514350" indent="-514350" eaLnBrk="1" hangingPunct="1">
              <a:buNone/>
            </a:pPr>
            <a:r>
              <a:rPr lang="cs-CZ" sz="2400" dirty="0" smtClean="0">
                <a:latin typeface="Arial" charset="0"/>
              </a:rPr>
              <a:t>Výpočet průsečíku:</a:t>
            </a:r>
          </a:p>
        </p:txBody>
      </p:sp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608666" y="1600200"/>
          <a:ext cx="1371600" cy="431800"/>
        </p:xfrm>
        <a:graphic>
          <a:graphicData uri="http://schemas.openxmlformats.org/presentationml/2006/ole">
            <p:oleObj spid="_x0000_s24580" name="Rovnice" r:id="rId3" imgW="647640" imgH="203040" progId="Equation.3">
              <p:embed/>
            </p:oleObj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608666" y="2032000"/>
          <a:ext cx="1560606" cy="430512"/>
        </p:xfrm>
        <a:graphic>
          <a:graphicData uri="http://schemas.openxmlformats.org/presentationml/2006/ole">
            <p:oleObj spid="_x0000_s24581" name="Rovnice" r:id="rId4" imgW="736560" imgH="203040" progId="Equation.3">
              <p:embed/>
            </p:oleObj>
          </a:graphicData>
        </a:graphic>
      </p:graphicFrame>
      <p:graphicFrame>
        <p:nvGraphicFramePr>
          <p:cNvPr id="9" name="Graf 8"/>
          <p:cNvGraphicFramePr/>
          <p:nvPr/>
        </p:nvGraphicFramePr>
        <p:xfrm>
          <a:off x="3447770" y="1600200"/>
          <a:ext cx="4238625" cy="27717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0" name="Objekt 9"/>
          <p:cNvGraphicFramePr>
            <a:graphicFrameLocks noChangeAspect="1"/>
          </p:cNvGraphicFramePr>
          <p:nvPr/>
        </p:nvGraphicFramePr>
        <p:xfrm>
          <a:off x="757900" y="3962400"/>
          <a:ext cx="2250599" cy="1908736"/>
        </p:xfrm>
        <a:graphic>
          <a:graphicData uri="http://schemas.openxmlformats.org/presentationml/2006/ole">
            <p:oleObj spid="_x0000_s24582" name="Rovnice" r:id="rId6" imgW="1002960" imgH="850680" progId="Equation.3">
              <p:embed/>
            </p:oleObj>
          </a:graphicData>
        </a:graphic>
      </p:graphicFrame>
      <p:graphicFrame>
        <p:nvGraphicFramePr>
          <p:cNvPr id="11" name="Objekt 10"/>
          <p:cNvGraphicFramePr>
            <a:graphicFrameLocks noChangeAspect="1"/>
          </p:cNvGraphicFramePr>
          <p:nvPr/>
        </p:nvGraphicFramePr>
        <p:xfrm>
          <a:off x="2716213" y="5010150"/>
          <a:ext cx="2527300" cy="860425"/>
        </p:xfrm>
        <a:graphic>
          <a:graphicData uri="http://schemas.openxmlformats.org/presentationml/2006/ole">
            <p:oleObj spid="_x0000_s24583" name="Rovnice" r:id="rId7" imgW="1155600" imgH="393480" progId="Equation.3">
              <p:embed/>
            </p:oleObj>
          </a:graphicData>
        </a:graphic>
      </p:graphicFrame>
      <p:graphicFrame>
        <p:nvGraphicFramePr>
          <p:cNvPr id="12" name="Objekt 11"/>
          <p:cNvGraphicFramePr>
            <a:graphicFrameLocks noChangeAspect="1"/>
          </p:cNvGraphicFramePr>
          <p:nvPr/>
        </p:nvGraphicFramePr>
        <p:xfrm>
          <a:off x="6361953" y="5040262"/>
          <a:ext cx="1324442" cy="804126"/>
        </p:xfrm>
        <a:graphic>
          <a:graphicData uri="http://schemas.openxmlformats.org/presentationml/2006/ole">
            <p:oleObj spid="_x0000_s24584" name="Rovnice" r:id="rId8" imgW="711000" imgH="4316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14763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  <a:latin typeface="Arial" charset="0"/>
              </a:rPr>
              <a:t>Využití (3) </a:t>
            </a:r>
          </a:p>
        </p:txBody>
      </p:sp>
      <p:sp>
        <p:nvSpPr>
          <p:cNvPr id="12291" name="Rectangle 4"/>
          <p:cNvSpPr>
            <a:spLocks noGrp="1"/>
          </p:cNvSpPr>
          <p:nvPr>
            <p:ph type="body" sz="half" idx="4294967295"/>
          </p:nvPr>
        </p:nvSpPr>
        <p:spPr>
          <a:xfrm>
            <a:off x="457200" y="1600200"/>
            <a:ext cx="7799294" cy="4525963"/>
          </a:xfrm>
        </p:spPr>
        <p:txBody>
          <a:bodyPr/>
          <a:lstStyle/>
          <a:p>
            <a:pPr marL="514350" indent="-514350" eaLnBrk="1" hangingPunct="1">
              <a:buNone/>
            </a:pPr>
            <a:r>
              <a:rPr lang="cs-CZ" sz="2400" dirty="0" smtClean="0">
                <a:latin typeface="Arial" charset="0"/>
              </a:rPr>
              <a:t>2) Modelace lineární závislosti mezi dvěma vybranými veličinami (př. celková spotřeba paliva a ujetá vzdálenost, cena produktu a celkové tržby, celkové náklady, aj.)</a:t>
            </a:r>
          </a:p>
          <a:p>
            <a:pPr marL="514350" indent="-514350" eaLnBrk="1" hangingPunct="1">
              <a:buNone/>
            </a:pPr>
            <a:endParaRPr lang="cs-CZ" sz="2400" dirty="0" smtClean="0">
              <a:latin typeface="Arial" charset="0"/>
            </a:endParaRPr>
          </a:p>
          <a:p>
            <a:pPr marL="514350" indent="-514350" eaLnBrk="1" hangingPunct="1">
              <a:buNone/>
            </a:pPr>
            <a:endParaRPr lang="cs-CZ" sz="2400" dirty="0" smtClean="0">
              <a:latin typeface="Arial" charset="0"/>
            </a:endParaRPr>
          </a:p>
          <a:p>
            <a:pPr marL="514350" indent="-514350" eaLnBrk="1" hangingPunct="1">
              <a:buNone/>
            </a:pPr>
            <a:r>
              <a:rPr lang="cs-CZ" sz="2400" dirty="0" smtClean="0">
                <a:latin typeface="Arial" charset="0"/>
              </a:rPr>
              <a:t>3) Využití ve statistice – vyrovnávání časových řad – tzv. lineární trend, na základě kterého určujeme celkovou tendenci daného jevu (rostoucí, klesající)</a:t>
            </a:r>
          </a:p>
          <a:p>
            <a:pPr marL="514350" indent="-514350" eaLnBrk="1" hangingPunct="1">
              <a:buNone/>
            </a:pPr>
            <a:r>
              <a:rPr lang="cs-CZ" sz="2400" dirty="0" smtClean="0">
                <a:latin typeface="Arial" charset="0"/>
              </a:rPr>
              <a:t> 	- vytváření regresní přímky při zkoumání míry závislosti mezi dvěma proměnnými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14763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  <a:latin typeface="Arial" charset="0"/>
              </a:rPr>
              <a:t>Příklad 1</a:t>
            </a:r>
          </a:p>
        </p:txBody>
      </p:sp>
      <p:sp>
        <p:nvSpPr>
          <p:cNvPr id="12291" name="Rectangle 4"/>
          <p:cNvSpPr>
            <a:spLocks noGrp="1"/>
          </p:cNvSpPr>
          <p:nvPr>
            <p:ph type="body" sz="half" idx="4294967295"/>
          </p:nvPr>
        </p:nvSpPr>
        <p:spPr>
          <a:xfrm>
            <a:off x="457200" y="1600200"/>
            <a:ext cx="7799294" cy="4525963"/>
          </a:xfrm>
        </p:spPr>
        <p:txBody>
          <a:bodyPr/>
          <a:lstStyle/>
          <a:p>
            <a:pPr marL="514350" indent="-514350" eaLnBrk="1" hangingPunct="1">
              <a:buNone/>
            </a:pPr>
            <a:r>
              <a:rPr lang="cs-CZ" sz="2400" b="1" dirty="0" smtClean="0">
                <a:latin typeface="Arial" charset="0"/>
              </a:rPr>
              <a:t>Určete rovnici lineární funkce, jejíž graf prochází body:	     a  </a:t>
            </a:r>
          </a:p>
          <a:p>
            <a:pPr marL="514350" indent="-514350" eaLnBrk="1" hangingPunct="1">
              <a:buAutoNum type="alphaLcParenR"/>
            </a:pPr>
            <a:r>
              <a:rPr lang="cs-CZ" sz="2400" dirty="0" smtClean="0">
                <a:latin typeface="Arial" charset="0"/>
              </a:rPr>
              <a:t>dosadíme do předpisu lineární funkce</a:t>
            </a:r>
          </a:p>
          <a:p>
            <a:pPr marL="514350" indent="-514350" eaLnBrk="1" hangingPunct="1">
              <a:buAutoNum type="alphaLcParenR"/>
            </a:pPr>
            <a:endParaRPr lang="cs-CZ" sz="2400" dirty="0" smtClean="0">
              <a:latin typeface="Arial" charset="0"/>
            </a:endParaRPr>
          </a:p>
          <a:p>
            <a:pPr marL="514350" indent="-514350" eaLnBrk="1" hangingPunct="1">
              <a:buAutoNum type="alphaLcParenR"/>
            </a:pPr>
            <a:endParaRPr lang="cs-CZ" sz="2400" dirty="0" smtClean="0">
              <a:latin typeface="Arial" charset="0"/>
            </a:endParaRPr>
          </a:p>
          <a:p>
            <a:pPr marL="514350" indent="-514350" eaLnBrk="1" hangingPunct="1">
              <a:buAutoNum type="alphaLcParenR"/>
            </a:pPr>
            <a:r>
              <a:rPr lang="cs-CZ" sz="2400" dirty="0" smtClean="0">
                <a:latin typeface="Arial" charset="0"/>
              </a:rPr>
              <a:t>Řešíme sčítací metodou</a:t>
            </a:r>
          </a:p>
          <a:p>
            <a:pPr marL="514350" indent="-514350" eaLnBrk="1" hangingPunct="1">
              <a:buAutoNum type="alphaLcParenR"/>
            </a:pPr>
            <a:endParaRPr lang="cs-CZ" sz="2400" dirty="0" smtClean="0">
              <a:latin typeface="Arial" charset="0"/>
            </a:endParaRPr>
          </a:p>
          <a:p>
            <a:pPr marL="514350" indent="-514350" eaLnBrk="1" hangingPunct="1">
              <a:buAutoNum type="alphaLcParenR"/>
            </a:pPr>
            <a:endParaRPr lang="cs-CZ" sz="2400" dirty="0" smtClean="0">
              <a:latin typeface="Arial" charset="0"/>
            </a:endParaRPr>
          </a:p>
          <a:p>
            <a:pPr marL="514350" indent="-514350" eaLnBrk="1" hangingPunct="1">
              <a:buAutoNum type="alphaLcParenR"/>
            </a:pPr>
            <a:endParaRPr lang="cs-CZ" sz="2400" dirty="0" smtClean="0">
              <a:latin typeface="Arial" charset="0"/>
            </a:endParaRPr>
          </a:p>
          <a:p>
            <a:pPr marL="514350" indent="-514350" eaLnBrk="1" hangingPunct="1">
              <a:buAutoNum type="alphaLcParenR"/>
            </a:pPr>
            <a:r>
              <a:rPr lang="cs-CZ" sz="2400" dirty="0" smtClean="0">
                <a:latin typeface="Arial" charset="0"/>
              </a:rPr>
              <a:t>Dosadíme do předpisu koeficienty a,b</a:t>
            </a:r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/>
        </p:nvGraphicFramePr>
        <p:xfrm>
          <a:off x="3144369" y="2030207"/>
          <a:ext cx="721659" cy="408940"/>
        </p:xfrm>
        <a:graphic>
          <a:graphicData uri="http://schemas.openxmlformats.org/presentationml/2006/ole">
            <p:oleObj spid="_x0000_s26626" name="Rovnice" r:id="rId3" imgW="380880" imgH="215640" progId="Equation.3">
              <p:embed/>
            </p:oleObj>
          </a:graphicData>
        </a:graphic>
      </p:graphicFrame>
      <p:graphicFrame>
        <p:nvGraphicFramePr>
          <p:cNvPr id="5" name="Objekt 4"/>
          <p:cNvGraphicFramePr>
            <a:graphicFrameLocks noChangeAspect="1"/>
          </p:cNvGraphicFramePr>
          <p:nvPr/>
        </p:nvGraphicFramePr>
        <p:xfrm>
          <a:off x="1931893" y="2030207"/>
          <a:ext cx="721659" cy="408940"/>
        </p:xfrm>
        <a:graphic>
          <a:graphicData uri="http://schemas.openxmlformats.org/presentationml/2006/ole">
            <p:oleObj spid="_x0000_s26627" name="Rovnice" r:id="rId4" imgW="380880" imgH="215640" progId="Equation.3">
              <p:embed/>
            </p:oleObj>
          </a:graphicData>
        </a:graphic>
      </p:graphicFrame>
      <p:graphicFrame>
        <p:nvGraphicFramePr>
          <p:cNvPr id="6" name="Objekt 5"/>
          <p:cNvGraphicFramePr>
            <a:graphicFrameLocks noChangeAspect="1"/>
          </p:cNvGraphicFramePr>
          <p:nvPr/>
        </p:nvGraphicFramePr>
        <p:xfrm>
          <a:off x="920750" y="2946025"/>
          <a:ext cx="1429000" cy="801221"/>
        </p:xfrm>
        <a:graphic>
          <a:graphicData uri="http://schemas.openxmlformats.org/presentationml/2006/ole">
            <p:oleObj spid="_x0000_s26628" name="Rovnice" r:id="rId5" imgW="723600" imgH="406080" progId="Equation.3">
              <p:embed/>
            </p:oleObj>
          </a:graphicData>
        </a:graphic>
      </p:graphicFrame>
      <p:graphicFrame>
        <p:nvGraphicFramePr>
          <p:cNvPr id="7" name="Objekt 6"/>
          <p:cNvGraphicFramePr>
            <a:graphicFrameLocks noChangeAspect="1"/>
          </p:cNvGraphicFramePr>
          <p:nvPr/>
        </p:nvGraphicFramePr>
        <p:xfrm>
          <a:off x="1090425" y="4349065"/>
          <a:ext cx="1016281" cy="1216833"/>
        </p:xfrm>
        <a:graphic>
          <a:graphicData uri="http://schemas.openxmlformats.org/presentationml/2006/ole">
            <p:oleObj spid="_x0000_s26629" name="Rovnice" r:id="rId6" imgW="507960" imgH="609480" progId="Equation.3">
              <p:embed/>
            </p:oleObj>
          </a:graphicData>
        </a:graphic>
      </p:graphicFrame>
      <p:graphicFrame>
        <p:nvGraphicFramePr>
          <p:cNvPr id="8" name="Objekt 7"/>
          <p:cNvGraphicFramePr>
            <a:graphicFrameLocks noChangeAspect="1"/>
          </p:cNvGraphicFramePr>
          <p:nvPr/>
        </p:nvGraphicFramePr>
        <p:xfrm>
          <a:off x="2349750" y="4884580"/>
          <a:ext cx="2063993" cy="681318"/>
        </p:xfrm>
        <a:graphic>
          <a:graphicData uri="http://schemas.openxmlformats.org/presentationml/2006/ole">
            <p:oleObj spid="_x0000_s26630" name="Rovnice" r:id="rId7" imgW="1307880" imgH="431640" progId="Equation.3">
              <p:embed/>
            </p:oleObj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/>
        </p:nvGraphicFramePr>
        <p:xfrm>
          <a:off x="6677958" y="5373323"/>
          <a:ext cx="1578536" cy="752840"/>
        </p:xfrm>
        <a:graphic>
          <a:graphicData uri="http://schemas.openxmlformats.org/presentationml/2006/ole">
            <p:oleObj spid="_x0000_s26631" name="Rovnice" r:id="rId8" imgW="825480" imgH="39348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14763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  <a:latin typeface="Arial" charset="0"/>
              </a:rPr>
              <a:t>Příklad 2</a:t>
            </a:r>
          </a:p>
        </p:txBody>
      </p:sp>
      <p:sp>
        <p:nvSpPr>
          <p:cNvPr id="12291" name="Rectangle 4"/>
          <p:cNvSpPr>
            <a:spLocks noGrp="1"/>
          </p:cNvSpPr>
          <p:nvPr>
            <p:ph type="body" sz="half" idx="4294967295"/>
          </p:nvPr>
        </p:nvSpPr>
        <p:spPr>
          <a:xfrm>
            <a:off x="457200" y="1600200"/>
            <a:ext cx="7799294" cy="4525963"/>
          </a:xfrm>
        </p:spPr>
        <p:txBody>
          <a:bodyPr/>
          <a:lstStyle/>
          <a:p>
            <a:pPr marL="0" indent="0" eaLnBrk="1" hangingPunct="1">
              <a:buNone/>
            </a:pPr>
            <a:r>
              <a:rPr lang="cs-CZ" sz="2400" b="1" dirty="0" smtClean="0">
                <a:latin typeface="Arial" charset="0"/>
              </a:rPr>
              <a:t>Objem nádrže je 5 000 l. Kohoutkem odteče </a:t>
            </a:r>
            <a:r>
              <a:rPr lang="cs-CZ" sz="2400" b="1" dirty="0" smtClean="0">
                <a:latin typeface="Arial" charset="0"/>
              </a:rPr>
              <a:t>                           za </a:t>
            </a:r>
            <a:r>
              <a:rPr lang="cs-CZ" sz="2400" b="1" dirty="0" smtClean="0">
                <a:latin typeface="Arial" charset="0"/>
              </a:rPr>
              <a:t>1 minutu 150 l vody. Určete funkci, která vyjadřuje závislost množství vody v nádrži na </a:t>
            </a:r>
            <a:r>
              <a:rPr lang="cs-CZ" sz="2400" b="1" dirty="0" smtClean="0">
                <a:latin typeface="Arial" charset="0"/>
              </a:rPr>
              <a:t>čase        </a:t>
            </a:r>
            <a:r>
              <a:rPr lang="cs-CZ" sz="2400" b="1" dirty="0" smtClean="0">
                <a:latin typeface="Arial" charset="0"/>
              </a:rPr>
              <a:t>a nakreslete její graf.</a:t>
            </a:r>
          </a:p>
          <a:p>
            <a:pPr marL="0" indent="0" eaLnBrk="1" hangingPunct="1">
              <a:buNone/>
            </a:pPr>
            <a:r>
              <a:rPr lang="cs-CZ" sz="2400" dirty="0" smtClean="0">
                <a:latin typeface="Arial" charset="0"/>
              </a:rPr>
              <a:t>Objem nádrže za:</a:t>
            </a:r>
          </a:p>
          <a:p>
            <a:pPr marL="0" indent="0" eaLnBrk="1" hangingPunct="1">
              <a:buNone/>
            </a:pPr>
            <a:r>
              <a:rPr lang="cs-CZ" sz="2400" dirty="0" smtClean="0">
                <a:latin typeface="Arial" charset="0"/>
              </a:rPr>
              <a:t>1 min …. 5 000 – 1*150 </a:t>
            </a:r>
          </a:p>
          <a:p>
            <a:pPr marL="0" indent="0" eaLnBrk="1" hangingPunct="1">
              <a:buNone/>
            </a:pPr>
            <a:r>
              <a:rPr lang="cs-CZ" sz="2400" dirty="0" smtClean="0">
                <a:latin typeface="Arial" charset="0"/>
              </a:rPr>
              <a:t>2 min …. 5 000 – 2*150</a:t>
            </a:r>
          </a:p>
          <a:p>
            <a:pPr marL="0" indent="0" eaLnBrk="1" hangingPunct="1">
              <a:buNone/>
            </a:pPr>
            <a:r>
              <a:rPr lang="cs-CZ" sz="2400" dirty="0" smtClean="0">
                <a:latin typeface="Arial" charset="0"/>
              </a:rPr>
              <a:t>3 min …. 5 000 – 3*150</a:t>
            </a:r>
          </a:p>
          <a:p>
            <a:pPr marL="0" indent="0" eaLnBrk="1" hangingPunct="1">
              <a:buNone/>
            </a:pPr>
            <a:endParaRPr lang="cs-CZ" sz="2000" dirty="0" smtClean="0">
              <a:latin typeface="Arial" charset="0"/>
            </a:endParaRPr>
          </a:p>
          <a:p>
            <a:pPr marL="0" indent="0" eaLnBrk="1" hangingPunct="1">
              <a:buNone/>
            </a:pPr>
            <a:r>
              <a:rPr lang="cs-CZ" sz="2000" dirty="0" smtClean="0">
                <a:latin typeface="Arial" charset="0"/>
              </a:rPr>
              <a:t>x ….počet minut	</a:t>
            </a:r>
          </a:p>
          <a:p>
            <a:pPr marL="0" indent="0" eaLnBrk="1" hangingPunct="1">
              <a:buNone/>
            </a:pPr>
            <a:r>
              <a:rPr lang="cs-CZ" sz="2000" dirty="0" smtClean="0">
                <a:latin typeface="Arial" charset="0"/>
              </a:rPr>
              <a:t>y ….zbylé množství vody v nádrži</a:t>
            </a:r>
          </a:p>
          <a:p>
            <a:pPr marL="0" indent="0" eaLnBrk="1" hangingPunct="1">
              <a:buNone/>
            </a:pPr>
            <a:endParaRPr lang="cs-CZ" sz="2000" dirty="0" smtClean="0">
              <a:latin typeface="Arial" charset="0"/>
            </a:endParaRPr>
          </a:p>
          <a:p>
            <a:pPr marL="0" indent="0" eaLnBrk="1" hangingPunct="1">
              <a:buNone/>
            </a:pPr>
            <a:endParaRPr lang="cs-CZ" sz="2000" dirty="0" smtClean="0">
              <a:latin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22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229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229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1229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29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1229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1229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 uiExpand="1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147638"/>
            <a:ext cx="8229600" cy="1143000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chemeClr val="bg1"/>
                </a:solidFill>
                <a:latin typeface="Arial" charset="0"/>
              </a:rPr>
              <a:t>Příklad 2</a:t>
            </a:r>
          </a:p>
        </p:txBody>
      </p:sp>
      <p:sp>
        <p:nvSpPr>
          <p:cNvPr id="12291" name="Rectangle 4"/>
          <p:cNvSpPr>
            <a:spLocks noGrp="1"/>
          </p:cNvSpPr>
          <p:nvPr>
            <p:ph type="body" sz="half" idx="4294967295"/>
          </p:nvPr>
        </p:nvSpPr>
        <p:spPr>
          <a:xfrm>
            <a:off x="457200" y="1600200"/>
            <a:ext cx="7799294" cy="4525963"/>
          </a:xfrm>
        </p:spPr>
        <p:txBody>
          <a:bodyPr/>
          <a:lstStyle/>
          <a:p>
            <a:pPr marL="0" indent="0" eaLnBrk="1" hangingPunct="1">
              <a:buNone/>
            </a:pPr>
            <a:endParaRPr lang="cs-CZ" sz="2000" dirty="0" smtClean="0">
              <a:latin typeface="Arial" charset="0"/>
            </a:endParaRPr>
          </a:p>
          <a:p>
            <a:pPr marL="0" indent="0" eaLnBrk="1" hangingPunct="1">
              <a:buNone/>
            </a:pPr>
            <a:endParaRPr lang="cs-CZ" sz="2000" dirty="0" smtClean="0">
              <a:latin typeface="Arial" charset="0"/>
            </a:endParaRPr>
          </a:p>
        </p:txBody>
      </p:sp>
      <p:graphicFrame>
        <p:nvGraphicFramePr>
          <p:cNvPr id="10" name="Objekt 9"/>
          <p:cNvGraphicFramePr>
            <a:graphicFrameLocks noChangeAspect="1"/>
          </p:cNvGraphicFramePr>
          <p:nvPr/>
        </p:nvGraphicFramePr>
        <p:xfrm>
          <a:off x="2541561" y="4754563"/>
          <a:ext cx="3768725" cy="685800"/>
        </p:xfrm>
        <a:graphic>
          <a:graphicData uri="http://schemas.openxmlformats.org/presentationml/2006/ole">
            <p:oleObj spid="_x0000_s33794" name="Rovnice" r:id="rId3" imgW="1117440" imgH="203040" progId="Equation.3">
              <p:embed/>
            </p:oleObj>
          </a:graphicData>
        </a:graphic>
      </p:graphicFrame>
      <p:graphicFrame>
        <p:nvGraphicFramePr>
          <p:cNvPr id="11" name="Graf 10"/>
          <p:cNvGraphicFramePr/>
          <p:nvPr/>
        </p:nvGraphicFramePr>
        <p:xfrm>
          <a:off x="1665466" y="1290638"/>
          <a:ext cx="4951644" cy="27860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/>
          </p:cNvSpPr>
          <p:nvPr>
            <p:ph type="title" idx="4294967295"/>
          </p:nvPr>
        </p:nvSpPr>
        <p:spPr>
          <a:xfrm>
            <a:off x="457200" y="173038"/>
            <a:ext cx="8229600" cy="1143000"/>
          </a:xfrm>
        </p:spPr>
        <p:txBody>
          <a:bodyPr/>
          <a:lstStyle/>
          <a:p>
            <a:pPr eaLnBrk="1" hangingPunct="1"/>
            <a:r>
              <a:rPr lang="cs-CZ" smtClean="0">
                <a:solidFill>
                  <a:schemeClr val="bg1"/>
                </a:solidFill>
              </a:rPr>
              <a:t>Použité zdroje</a:t>
            </a:r>
          </a:p>
        </p:txBody>
      </p:sp>
      <p:sp>
        <p:nvSpPr>
          <p:cNvPr id="13315" name="Rectangle 3"/>
          <p:cNvSpPr>
            <a:spLocks noGrp="1"/>
          </p:cNvSpPr>
          <p:nvPr>
            <p:ph type="body" idx="4294967295"/>
          </p:nvPr>
        </p:nvSpPr>
        <p:spPr/>
        <p:txBody>
          <a:bodyPr/>
          <a:lstStyle/>
          <a:p>
            <a:pPr marL="0" indent="0" eaLnBrk="1" hangingPunct="1">
              <a:buNone/>
              <a:defRPr/>
            </a:pPr>
            <a:r>
              <a:rPr lang="cs-CZ" sz="2800" dirty="0" smtClean="0"/>
              <a:t>KUBEŠOVÁ, Naděžda a Eva CIBULKOVÁ. </a:t>
            </a:r>
            <a:r>
              <a:rPr lang="cs-CZ" sz="2800" i="1" dirty="0" smtClean="0"/>
              <a:t>Matematika: přehled středoškolského učiva</a:t>
            </a:r>
            <a:r>
              <a:rPr lang="cs-CZ" sz="2800" dirty="0" smtClean="0"/>
              <a:t>. 1. </a:t>
            </a:r>
            <a:r>
              <a:rPr lang="cs-CZ" sz="2800" dirty="0" err="1" smtClean="0"/>
              <a:t>vyd</a:t>
            </a:r>
            <a:r>
              <a:rPr lang="cs-CZ" sz="2800" dirty="0" smtClean="0"/>
              <a:t>. Třebíč: Petra </a:t>
            </a:r>
            <a:r>
              <a:rPr lang="cs-CZ" sz="2800" dirty="0" err="1" smtClean="0"/>
              <a:t>Velanová</a:t>
            </a:r>
            <a:r>
              <a:rPr lang="cs-CZ" sz="2800" dirty="0" smtClean="0"/>
              <a:t>, 2006, 239 s. Maturita (Petra </a:t>
            </a:r>
            <a:r>
              <a:rPr lang="cs-CZ" sz="2800" dirty="0" err="1" smtClean="0"/>
              <a:t>Velanová</a:t>
            </a:r>
            <a:r>
              <a:rPr lang="cs-CZ" sz="2800" dirty="0" smtClean="0"/>
              <a:t>). ISBN 80-868-7303-X.</a:t>
            </a:r>
          </a:p>
          <a:p>
            <a:pPr eaLnBrk="1" hangingPunct="1">
              <a:buFont typeface="Arial" charset="0"/>
              <a:buNone/>
            </a:pPr>
            <a:endParaRPr lang="cs-CZ" sz="2800" dirty="0" smtClean="0"/>
          </a:p>
          <a:p>
            <a:pPr eaLnBrk="1" hangingPunct="1">
              <a:buFont typeface="Arial" charset="0"/>
              <a:buNone/>
            </a:pPr>
            <a:r>
              <a:rPr lang="cs-CZ" sz="2800" dirty="0" smtClean="0"/>
              <a:t>Zdroj příkladu 1 a 2:</a:t>
            </a:r>
          </a:p>
          <a:p>
            <a:pPr marL="0" indent="0" eaLnBrk="1" hangingPunct="1">
              <a:buNone/>
            </a:pPr>
            <a:r>
              <a:rPr lang="cs-CZ" sz="2800" dirty="0" smtClean="0"/>
              <a:t>KOLDNER, Jaroslav. </a:t>
            </a:r>
            <a:r>
              <a:rPr lang="cs-CZ" sz="2800" i="1" dirty="0" smtClean="0"/>
              <a:t>Sbírka úloh z matematiky pro </a:t>
            </a:r>
            <a:r>
              <a:rPr lang="cs-CZ" sz="2800" i="1" smtClean="0"/>
              <a:t>OA </a:t>
            </a:r>
            <a:br>
              <a:rPr lang="cs-CZ" sz="2800" i="1" smtClean="0"/>
            </a:br>
            <a:r>
              <a:rPr lang="cs-CZ" sz="2800" i="1" smtClean="0"/>
              <a:t>a </a:t>
            </a:r>
            <a:r>
              <a:rPr lang="cs-CZ" sz="2800" i="1" dirty="0" smtClean="0"/>
              <a:t>SOŠ</a:t>
            </a:r>
            <a:r>
              <a:rPr lang="cs-CZ" sz="2800" dirty="0" smtClean="0"/>
              <a:t>. Svitavy: Obchodní akademie Svitavy, 1998, 168 s. </a:t>
            </a:r>
          </a:p>
          <a:p>
            <a:pPr eaLnBrk="1" hangingPunct="1">
              <a:buFont typeface="Arial" charset="0"/>
              <a:buNone/>
            </a:pPr>
            <a:endParaRPr lang="cs-CZ" sz="2800" dirty="0" smtClean="0"/>
          </a:p>
          <a:p>
            <a:pPr eaLnBrk="1" hangingPunct="1"/>
            <a:endParaRPr lang="cs-CZ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ZENTACE_VOSHK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411</TotalTime>
  <Words>542</Words>
  <Application>Microsoft Office PowerPoint</Application>
  <PresentationFormat>Předvádění na obrazovce (4:3)</PresentationFormat>
  <Paragraphs>152</Paragraphs>
  <Slides>16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8" baseType="lpstr">
      <vt:lpstr>PREZENTACE_VOSHK</vt:lpstr>
      <vt:lpstr>Rovnice</vt:lpstr>
      <vt:lpstr>Lineární funkce</vt:lpstr>
      <vt:lpstr>Tento učební materiál vznikl za podpory OPVK 1.5</vt:lpstr>
      <vt:lpstr>Definice</vt:lpstr>
      <vt:lpstr>a = 0 → y = b </vt:lpstr>
      <vt:lpstr>b = 0 → y = ax</vt:lpstr>
      <vt:lpstr>y = ax+ b</vt:lpstr>
      <vt:lpstr>Příklad</vt:lpstr>
      <vt:lpstr>Vlastnosti (1)</vt:lpstr>
      <vt:lpstr>Vlastnosti (2)</vt:lpstr>
      <vt:lpstr>Využití (1) </vt:lpstr>
      <vt:lpstr>Využití (2)</vt:lpstr>
      <vt:lpstr>Využití (3) </vt:lpstr>
      <vt:lpstr>Příklad 1</vt:lpstr>
      <vt:lpstr>Příklad 2</vt:lpstr>
      <vt:lpstr>Příklad 2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prezentace</dc:title>
  <dc:creator>Benesova</dc:creator>
  <cp:lastModifiedBy>Dum</cp:lastModifiedBy>
  <cp:revision>48</cp:revision>
  <dcterms:created xsi:type="dcterms:W3CDTF">2012-04-10T10:11:23Z</dcterms:created>
  <dcterms:modified xsi:type="dcterms:W3CDTF">2013-10-08T21:11:27Z</dcterms:modified>
</cp:coreProperties>
</file>