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5" r:id="rId10"/>
    <p:sldId id="286" r:id="rId11"/>
    <p:sldId id="284" r:id="rId12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>
      <p:cViewPr varScale="1">
        <p:scale>
          <a:sx n="109" d="100"/>
          <a:sy n="109" d="100"/>
        </p:scale>
        <p:origin x="-486" y="-90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7ACF031-9001-41EA-A360-3783B668D70D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103DA54-37B2-462C-A4B1-D7D3A2538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86F2CA4-A0B6-4A41-BD7F-DB1D6B69F2FF}" type="datetimeFigureOut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76AE386-25D5-4D71-B692-DF824A993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F6DF4-A781-48F1-84D7-79BEB974EADD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18BED-DDCE-44A5-93DD-275E004A6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00EE8-63CA-4BAC-AC31-D677C13D8609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E71A0-497B-416B-A8B8-D4B0218B5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61EEF-CCCF-4965-BB73-0B3B0DDB2B5F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A280E-7D2D-4614-87EF-483CEB776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E6C8D-494F-4ED5-A5DD-DF0ABD8C9B3F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FCF50-FFBE-44F2-86C1-27670539E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13725-003F-460D-B324-CBC073802B0C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35AFD-9363-4049-872A-CAF5C23E36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12"/>
          <p:cNvCxnSpPr/>
          <p:nvPr userDrawn="1"/>
        </p:nvCxnSpPr>
        <p:spPr>
          <a:xfrm>
            <a:off x="0" y="6237288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01013" y="95250"/>
            <a:ext cx="777875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lIns="36000" tIns="36000" rIns="36000" bIns="36000" anchor="b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6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EBA53-5E04-415A-A456-C860DE748DAA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6B0DA210-058B-4A3E-B1D8-89E47E164B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B652B-D002-411E-9B0C-70567D63731B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6C1691-0854-4A90-8E3B-921FA80E31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21396-A28A-4772-8AF1-A1FC59C02EFF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31041-592A-472B-97DC-773031EA21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51A5A-FB25-47E7-BAC2-18381B7C8194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7DB80-8A6F-46BD-9658-13DF63251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E6340-56B0-4794-BF52-C5EA822662C9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54732-2BC9-4DAC-B8AD-1A5480D4C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E7775-BE6A-4942-9B16-400A729D57E2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2D479-2054-46D1-9C09-D32359CCF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501E43-8282-487B-A51D-B9F91FE6D06C}" type="datetime1">
              <a:rPr lang="cs-CZ"/>
              <a:pPr>
                <a:defRPr/>
              </a:pPr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AAD6ECC-C02A-42E9-AC1F-1B1D238E8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8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oleObject" Target="../embeddings/Graf_aplikace_Microsoft_Office_Excel1.xls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Graf_aplikace_Microsoft_Office_Excel2.xls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Graf_aplikace_Microsoft_Office_Excel3.xls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ctrTitle"/>
          </p:nvPr>
        </p:nvSpPr>
        <p:spPr>
          <a:xfrm>
            <a:off x="1782763" y="2316163"/>
            <a:ext cx="6537325" cy="1470025"/>
          </a:xfrm>
        </p:spPr>
        <p:txBody>
          <a:bodyPr/>
          <a:lstStyle/>
          <a:p>
            <a:pPr algn="l" eaLnBrk="1" hangingPunct="1"/>
            <a:r>
              <a:rPr lang="cs-CZ" smtClean="0">
                <a:solidFill>
                  <a:schemeClr val="tx2"/>
                </a:solidFill>
                <a:latin typeface="Arial" charset="0"/>
              </a:rPr>
              <a:t>Kvadratická funkce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9363"/>
            <a:ext cx="2133600" cy="365125"/>
          </a:xfrm>
        </p:spPr>
        <p:txBody>
          <a:bodyPr/>
          <a:lstStyle/>
          <a:p>
            <a:pPr>
              <a:defRPr/>
            </a:pPr>
            <a:fld id="{68D58894-2AD9-4B4C-B2ED-2F4723734AFA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613" y="3935413"/>
            <a:ext cx="3744912" cy="698500"/>
          </a:xfrm>
          <a:prstGeom prst="rect">
            <a:avLst/>
          </a:prstGeom>
        </p:spPr>
        <p:txBody>
          <a:bodyPr lIns="36000" tIns="36000" rIns="36000" bIns="3600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Hradec Králové</a:t>
            </a:r>
            <a:br>
              <a:rPr lang="cs-CZ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0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18.9.2012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0" y="5873750"/>
            <a:ext cx="9144000" cy="98425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098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613" y="193675"/>
            <a:ext cx="6192837" cy="688975"/>
          </a:xfrm>
          <a:prstGeom prst="rect">
            <a:avLst/>
          </a:prstGeom>
        </p:spPr>
        <p:txBody>
          <a:bodyPr lIns="36000" tIns="36000" rIns="36000" bIns="36000"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CZECH SALES ACADEMY Hradec Králové – VOŠ a SOŠ s.r.o.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 1151, 500 03 Hradec Králové</a:t>
            </a:r>
          </a:p>
        </p:txBody>
      </p:sp>
      <p:pic>
        <p:nvPicPr>
          <p:cNvPr id="6152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188" y="1744663"/>
            <a:ext cx="1511300" cy="400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01013" y="95250"/>
            <a:ext cx="777875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21D4666-B5ED-449B-B86A-B63C618CADC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  <p:sp>
        <p:nvSpPr>
          <p:cNvPr id="7171" name="Nadpis 2"/>
          <p:cNvSpPr>
            <a:spLocks noGrp="1"/>
          </p:cNvSpPr>
          <p:nvPr>
            <p:ph type="title"/>
          </p:nvPr>
        </p:nvSpPr>
        <p:spPr>
          <a:xfrm>
            <a:off x="446088" y="519113"/>
            <a:ext cx="7353300" cy="442912"/>
          </a:xfrm>
        </p:spPr>
        <p:txBody>
          <a:bodyPr/>
          <a:lstStyle/>
          <a:p>
            <a:pPr eaLnBrk="1" hangingPunct="1"/>
            <a:r>
              <a:rPr lang="cs-CZ" smtClean="0"/>
              <a:t>Tento učební materiál vznikl za podpory OPVK 1.5</a:t>
            </a:r>
          </a:p>
        </p:txBody>
      </p:sp>
      <p:graphicFrame>
        <p:nvGraphicFramePr>
          <p:cNvPr id="16431" name="Group 47"/>
          <p:cNvGraphicFramePr>
            <a:graphicFrameLocks noGrp="1"/>
          </p:cNvGraphicFramePr>
          <p:nvPr/>
        </p:nvGraphicFramePr>
        <p:xfrm>
          <a:off x="723900" y="1169988"/>
          <a:ext cx="7935913" cy="5153025"/>
        </p:xfrm>
        <a:graphic>
          <a:graphicData uri="http://schemas.openxmlformats.org/drawingml/2006/table">
            <a:tbl>
              <a:tblPr/>
              <a:tblGrid>
                <a:gridCol w="2614613"/>
                <a:gridCol w="53213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CZECH SALES ACADEMY Hradec Králové – VOŠ a SOŠ s.r.o.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CZ 1.07/1.5.00/34.0314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Moderní škola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Číslo DUM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CSA_OPVK15_102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Tematický celek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Funkce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Kvadratická funkce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Mgr. Dominika Vítová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ověření, třída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18.9.2012, 2A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Časová dotace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45 min.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Pomůcky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tabule, fix na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Vzdělávací cíl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Student se seznámí s kvadratickou funkcí a naučí se sestrojit její graf. Student rozlišuje různá zadání kvadratických funkcí a je schopen určit orientaci a vrchol paraboly a průsečíky s osami x,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y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968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  <a:latin typeface="Arial" charset="0"/>
              </a:rPr>
              <a:t>Definice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/>
              <a:t>Kvadratickou funkcí se nazývá každá funkce daná rovnicí 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	y = ax</a:t>
            </a:r>
            <a:r>
              <a:rPr lang="cs-CZ" sz="2400" baseline="30000" smtClean="0"/>
              <a:t>2</a:t>
            </a:r>
            <a:r>
              <a:rPr lang="cs-CZ" sz="2400" smtClean="0"/>
              <a:t> + bx + c , kde a je reálné číslo různé od 0 a b, c jsou libovolná reálná čísla.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400" smtClean="0"/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ax</a:t>
            </a:r>
            <a:r>
              <a:rPr lang="cs-CZ" sz="2400" baseline="30000" smtClean="0"/>
              <a:t>2</a:t>
            </a:r>
            <a:r>
              <a:rPr lang="cs-CZ" sz="2400" smtClean="0"/>
              <a:t>  … kvadratický člen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bx  …lineární člen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c …absolutní člen </a:t>
            </a:r>
          </a:p>
          <a:p>
            <a:pPr eaLnBrk="1" hangingPunct="1">
              <a:lnSpc>
                <a:spcPct val="90000"/>
              </a:lnSpc>
            </a:pPr>
            <a:endParaRPr lang="cs-CZ" sz="240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400" smtClean="0"/>
              <a:t>Grafem je vždy PARABOLA, jejíž osa je vždy rovnoběžná s osou y. Pro zakreslení do soustavy souřadnic je nutné znát především VRCHOL paraboly.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349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b = c = 0 → y = ax</a:t>
            </a:r>
            <a:r>
              <a:rPr lang="cs-CZ" baseline="30000" smtClean="0">
                <a:solidFill>
                  <a:schemeClr val="bg1"/>
                </a:solidFill>
              </a:rPr>
              <a:t>2</a:t>
            </a:r>
            <a:r>
              <a:rPr lang="cs-CZ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028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3600" smtClean="0"/>
              <a:t>a </a:t>
            </a:r>
            <a:r>
              <a:rPr lang="en-US" sz="3600" smtClean="0"/>
              <a:t>&gt;</a:t>
            </a:r>
            <a:r>
              <a:rPr lang="cs-CZ" sz="3600" smtClean="0"/>
              <a:t> 0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y = x</a:t>
            </a:r>
            <a:r>
              <a:rPr lang="cs-CZ" sz="2800" baseline="30000" smtClean="0"/>
              <a:t>2</a:t>
            </a:r>
          </a:p>
          <a:p>
            <a:pPr eaLnBrk="1" hangingPunct="1">
              <a:buFont typeface="Arial" charset="0"/>
              <a:buNone/>
            </a:pPr>
            <a:endParaRPr lang="cs-CZ" sz="2800" baseline="30000" smtClean="0"/>
          </a:p>
          <a:p>
            <a:pPr eaLnBrk="1" hangingPunct="1">
              <a:buFont typeface="Arial" charset="0"/>
              <a:buNone/>
            </a:pPr>
            <a:r>
              <a:rPr lang="cs-CZ" sz="2800" baseline="30000" smtClean="0"/>
              <a:t>			    </a:t>
            </a:r>
            <a:r>
              <a:rPr lang="cs-CZ" sz="2800" smtClean="0"/>
              <a:t>y = 4x</a:t>
            </a:r>
            <a:r>
              <a:rPr lang="cs-CZ" sz="2800" baseline="30000" smtClean="0"/>
              <a:t>2</a:t>
            </a:r>
            <a:r>
              <a:rPr lang="cs-CZ" sz="2800" smtClean="0"/>
              <a:t> </a:t>
            </a:r>
            <a:endParaRPr lang="en-US" sz="2800" smtClean="0"/>
          </a:p>
        </p:txBody>
      </p:sp>
      <p:sp>
        <p:nvSpPr>
          <p:cNvPr id="1029" name="Rectangle 10"/>
          <p:cNvSpPr>
            <a:spLocks noGrp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/>
              <a:t>	</a:t>
            </a:r>
            <a:r>
              <a:rPr lang="cs-CZ" sz="3600" smtClean="0"/>
              <a:t>a </a:t>
            </a:r>
            <a:r>
              <a:rPr lang="en-US" sz="3600" smtClean="0"/>
              <a:t>&lt;</a:t>
            </a:r>
            <a:r>
              <a:rPr lang="cs-CZ" sz="3600" smtClean="0"/>
              <a:t> 0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y = - x</a:t>
            </a:r>
            <a:r>
              <a:rPr lang="cs-CZ" sz="2800" baseline="30000" smtClean="0"/>
              <a:t>2</a:t>
            </a:r>
          </a:p>
          <a:p>
            <a:pPr eaLnBrk="1" hangingPunct="1">
              <a:buFont typeface="Arial" charset="0"/>
              <a:buNone/>
            </a:pPr>
            <a:endParaRPr lang="cs-CZ" sz="2800" baseline="30000" smtClean="0"/>
          </a:p>
          <a:p>
            <a:pPr eaLnBrk="1" hangingPunct="1">
              <a:buFont typeface="Arial" charset="0"/>
              <a:buNone/>
            </a:pPr>
            <a:endParaRPr lang="cs-CZ" sz="2800" baseline="30000" smtClean="0"/>
          </a:p>
          <a:p>
            <a:pPr eaLnBrk="1" hangingPunct="1">
              <a:buFont typeface="Arial" charset="0"/>
              <a:buNone/>
            </a:pPr>
            <a:endParaRPr lang="cs-CZ" sz="2800" baseline="30000" smtClean="0"/>
          </a:p>
          <a:p>
            <a:pPr eaLnBrk="1" hangingPunct="1">
              <a:buFont typeface="Arial" charset="0"/>
              <a:buNone/>
            </a:pPr>
            <a:r>
              <a:rPr lang="cs-CZ" sz="2800" baseline="30000" smtClean="0"/>
              <a:t>			      </a:t>
            </a:r>
            <a:r>
              <a:rPr lang="cs-CZ" sz="2800" smtClean="0"/>
              <a:t>y =</a:t>
            </a:r>
            <a:r>
              <a:rPr lang="cs-CZ" sz="2800" baseline="30000" smtClean="0"/>
              <a:t> </a:t>
            </a:r>
            <a:r>
              <a:rPr lang="cs-CZ" sz="2800" smtClean="0"/>
              <a:t>−¼x</a:t>
            </a:r>
            <a:r>
              <a:rPr lang="cs-CZ" sz="2800" baseline="30000" smtClean="0"/>
              <a:t>2</a:t>
            </a:r>
            <a:r>
              <a:rPr lang="cs-CZ" sz="2800" smtClean="0"/>
              <a:t> </a:t>
            </a:r>
            <a:endParaRPr lang="en-US" sz="2800" smtClean="0"/>
          </a:p>
        </p:txBody>
      </p:sp>
      <p:pic>
        <p:nvPicPr>
          <p:cNvPr id="1030" name="Picture 6" descr="x^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463" y="2865438"/>
            <a:ext cx="2339975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8" descr="4x^2"/>
          <p:cNvPicPr>
            <a:picLocks noChangeAspect="1" noChangeArrowheads="1"/>
          </p:cNvPicPr>
          <p:nvPr>
            <p:ph sz="half" idx="4294967295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255838" y="3586163"/>
            <a:ext cx="1816100" cy="2540000"/>
          </a:xfrm>
        </p:spPr>
      </p:pic>
      <p:graphicFrame>
        <p:nvGraphicFramePr>
          <p:cNvPr id="1026" name="Object 12"/>
          <p:cNvGraphicFramePr>
            <a:graphicFrameLocks noChangeAspect="1"/>
          </p:cNvGraphicFramePr>
          <p:nvPr/>
        </p:nvGraphicFramePr>
        <p:xfrm>
          <a:off x="4495800" y="2684463"/>
          <a:ext cx="2266950" cy="2306637"/>
        </p:xfrm>
        <a:graphic>
          <a:graphicData uri="http://schemas.openxmlformats.org/presentationml/2006/ole">
            <p:oleObj spid="_x0000_s1026" name="Graf" r:id="rId5" imgW="2267062" imgH="2124068" progId="Excel.Chart.8">
              <p:embed/>
            </p:oleObj>
          </a:graphicData>
        </a:graphic>
      </p:graphicFrame>
      <p:pic>
        <p:nvPicPr>
          <p:cNvPr id="1032" name="Picture 14" descr="-x^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64288" y="4264025"/>
            <a:ext cx="2620962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730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b = 0 → y = ax</a:t>
            </a:r>
            <a:r>
              <a:rPr lang="cs-CZ" baseline="30000" smtClean="0">
                <a:solidFill>
                  <a:schemeClr val="bg1"/>
                </a:solidFill>
              </a:rPr>
              <a:t>2</a:t>
            </a:r>
            <a:r>
              <a:rPr lang="cs-CZ" smtClean="0">
                <a:solidFill>
                  <a:schemeClr val="bg1"/>
                </a:solidFill>
              </a:rPr>
              <a:t> + c</a:t>
            </a:r>
          </a:p>
        </p:txBody>
      </p:sp>
      <p:sp>
        <p:nvSpPr>
          <p:cNvPr id="2052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/>
            <a:r>
              <a:rPr lang="cs-CZ" sz="2800" smtClean="0"/>
              <a:t>Graf funkce zůstává osově souměrný podle osy y, ale vrchol paraboly se posouvá do hodnoty parametru c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Př. y = x</a:t>
            </a:r>
            <a:r>
              <a:rPr lang="cs-CZ" sz="2800" baseline="30000" smtClean="0"/>
              <a:t>2</a:t>
            </a:r>
            <a:r>
              <a:rPr lang="cs-CZ" sz="2800" smtClean="0"/>
              <a:t> + 2</a:t>
            </a:r>
          </a:p>
          <a:p>
            <a:pPr eaLnBrk="1" hangingPunct="1"/>
            <a:endParaRPr lang="cs-CZ" sz="2800" smtClean="0"/>
          </a:p>
          <a:p>
            <a:pPr eaLnBrk="1" hangingPunct="1">
              <a:buFont typeface="Arial" charset="0"/>
              <a:buNone/>
            </a:pPr>
            <a:endParaRPr lang="cs-CZ" sz="2800" smtClean="0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>
            <p:ph sz="half" idx="4294967295"/>
          </p:nvPr>
        </p:nvGraphicFramePr>
        <p:xfrm>
          <a:off x="5405438" y="2451100"/>
          <a:ext cx="3243262" cy="3328988"/>
        </p:xfrm>
        <a:graphic>
          <a:graphicData uri="http://schemas.openxmlformats.org/presentationml/2006/ole">
            <p:oleObj spid="_x0000_s2050" name="Graf" r:id="rId3" imgW="2524232" imgH="2590911" progId="Excel.Chart.8">
              <p:embed/>
            </p:oleObj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095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y = ax</a:t>
            </a:r>
            <a:r>
              <a:rPr lang="cs-CZ" baseline="30000" smtClean="0">
                <a:solidFill>
                  <a:schemeClr val="bg1"/>
                </a:solidFill>
              </a:rPr>
              <a:t>2</a:t>
            </a:r>
            <a:r>
              <a:rPr lang="cs-CZ" smtClean="0">
                <a:solidFill>
                  <a:schemeClr val="bg1"/>
                </a:solidFill>
              </a:rPr>
              <a:t> + bx + c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V případě, že žádný z koeficientů a, b, c se nerovná </a:t>
            </a:r>
            <a:r>
              <a:rPr lang="cs-CZ" dirty="0" smtClean="0"/>
              <a:t>nule, </a:t>
            </a:r>
            <a:r>
              <a:rPr lang="cs-CZ" dirty="0" smtClean="0"/>
              <a:t>použijeme pro zjištění vrcholu paraboly metodu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DOPLNĚNÍ NA ČTVEREC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Známý tvar: f(x) = ax</a:t>
            </a:r>
            <a:r>
              <a:rPr lang="cs-CZ" baseline="30000" dirty="0" smtClean="0"/>
              <a:t>2</a:t>
            </a:r>
            <a:r>
              <a:rPr lang="cs-CZ" dirty="0" smtClean="0"/>
              <a:t> + </a:t>
            </a:r>
            <a:r>
              <a:rPr lang="cs-CZ" dirty="0" err="1" smtClean="0"/>
              <a:t>bx</a:t>
            </a:r>
            <a:r>
              <a:rPr lang="cs-CZ" dirty="0" smtClean="0"/>
              <a:t> + c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/>
              <a:t>Tento tvar převedený na čtverec by vypadal takto:</a:t>
            </a:r>
            <a:r>
              <a:rPr lang="cs-CZ" dirty="0" smtClean="0"/>
              <a:t> f(x) = (x + m)</a:t>
            </a:r>
            <a:r>
              <a:rPr lang="cs-CZ" baseline="30000" dirty="0" smtClean="0"/>
              <a:t>2</a:t>
            </a:r>
            <a:r>
              <a:rPr lang="cs-CZ" dirty="0" smtClean="0"/>
              <a:t> + n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/>
              <a:t> Vrchol by měl poté souřadnice </a:t>
            </a:r>
            <a:r>
              <a:rPr lang="cs-CZ" i="1" dirty="0" smtClean="0"/>
              <a:t>V[−m, n]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47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Doplnění na čtverec – příklad (1)</a:t>
            </a:r>
          </a:p>
        </p:txBody>
      </p:sp>
      <p:sp>
        <p:nvSpPr>
          <p:cNvPr id="10243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y = x</a:t>
            </a:r>
            <a:r>
              <a:rPr lang="cs-CZ" baseline="30000" smtClean="0"/>
              <a:t>2</a:t>
            </a:r>
            <a:r>
              <a:rPr lang="cs-CZ" smtClean="0"/>
              <a:t> + 4x + 1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1) Vytvoříme závorku (x + m), kde m se rovná polovině parametru b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y = (x+2)</a:t>
            </a:r>
            <a:r>
              <a:rPr lang="cs-CZ" baseline="30000" smtClean="0"/>
              <a:t>2</a:t>
            </a:r>
            <a:r>
              <a:rPr lang="cs-CZ" smtClean="0"/>
              <a:t> = x</a:t>
            </a:r>
            <a:r>
              <a:rPr lang="cs-CZ" baseline="30000" smtClean="0"/>
              <a:t>2</a:t>
            </a:r>
            <a:r>
              <a:rPr lang="cs-CZ" smtClean="0"/>
              <a:t> + 4x + </a:t>
            </a:r>
            <a:r>
              <a:rPr lang="cs-CZ" smtClean="0">
                <a:solidFill>
                  <a:srgbClr val="FF0000"/>
                </a:solidFill>
              </a:rPr>
              <a:t>4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2) Pokud ale roznásobíme vzniklou závorku, nevznikne původní funkce, proto od závorky odečteme nový parametr c a přičteme ten původní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y = (x+2)</a:t>
            </a:r>
            <a:r>
              <a:rPr lang="cs-CZ" baseline="30000" smtClean="0"/>
              <a:t>2</a:t>
            </a:r>
            <a:r>
              <a:rPr lang="cs-CZ" smtClean="0"/>
              <a:t> - 4 + 1 = (x+2)</a:t>
            </a:r>
            <a:r>
              <a:rPr lang="cs-CZ" baseline="30000" smtClean="0"/>
              <a:t>2 </a:t>
            </a:r>
            <a:r>
              <a:rPr lang="cs-CZ" smtClean="0"/>
              <a:t>– 3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baseline="300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968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Doplnění na čtverec – příklad (2)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77089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/>
              <a:t>3) y = (x+2)</a:t>
            </a:r>
            <a:r>
              <a:rPr lang="cs-CZ" sz="2800" baseline="30000" smtClean="0"/>
              <a:t>2 </a:t>
            </a:r>
            <a:r>
              <a:rPr lang="cs-CZ" sz="2800" smtClean="0"/>
              <a:t>– 3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původní zápis byl převeden na čtverec,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	ze kterého získáváme souřadnice vrcholu </a:t>
            </a:r>
          </a:p>
          <a:p>
            <a:pPr eaLnBrk="1" hangingPunct="1">
              <a:buFont typeface="Arial" charset="0"/>
              <a:buNone/>
            </a:pPr>
            <a:r>
              <a:rPr lang="cs-CZ" sz="2800" i="1" smtClean="0"/>
              <a:t>	V[−2, -3]</a:t>
            </a:r>
          </a:p>
          <a:p>
            <a:pPr eaLnBrk="1" hangingPunct="1">
              <a:buFont typeface="Arial" charset="0"/>
              <a:buNone/>
            </a:pPr>
            <a:endParaRPr lang="cs-CZ" sz="2800" i="1" smtClean="0"/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Univerzální vzorec pro výpočet vrcholu paraboly</a:t>
            </a:r>
          </a:p>
          <a:p>
            <a:pPr eaLnBrk="1" hangingPunct="1"/>
            <a:endParaRPr lang="cs-CZ" sz="2800" smtClean="0"/>
          </a:p>
        </p:txBody>
      </p:sp>
      <p:pic>
        <p:nvPicPr>
          <p:cNvPr id="11268" name="Picture 4" descr="image005"/>
          <p:cNvPicPr>
            <a:picLocks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71750" y="4921250"/>
            <a:ext cx="2628900" cy="120491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/>
          </p:cNvSpPr>
          <p:nvPr>
            <p:ph type="title" idx="4294967295"/>
          </p:nvPr>
        </p:nvSpPr>
        <p:spPr>
          <a:xfrm>
            <a:off x="457200" y="381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Doplnění na čtverec – příklad (3)</a:t>
            </a:r>
          </a:p>
        </p:txBody>
      </p:sp>
      <p:sp>
        <p:nvSpPr>
          <p:cNvPr id="3076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181100"/>
            <a:ext cx="4038600" cy="49450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4) Pro přesnější zakreslení do grafu vypočteme průsečíky s osami x, y a zakreslíme graf funkce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  <p:sp>
        <p:nvSpPr>
          <p:cNvPr id="3077" name="Rectangle 5"/>
          <p:cNvSpPr>
            <a:spLocks noGrp="1"/>
          </p:cNvSpPr>
          <p:nvPr>
            <p:ph type="body" sz="half" idx="4294967295"/>
          </p:nvPr>
        </p:nvSpPr>
        <p:spPr>
          <a:xfrm>
            <a:off x="4648200" y="1417638"/>
            <a:ext cx="4038600" cy="47085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Průsečík s O</a:t>
            </a:r>
            <a:r>
              <a:rPr lang="cs-CZ" sz="2800" baseline="-25000" smtClean="0"/>
              <a:t>y</a:t>
            </a:r>
            <a:r>
              <a:rPr lang="cs-CZ" sz="2800" smtClean="0"/>
              <a:t>: x = 0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y = 1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Průsečík s O</a:t>
            </a:r>
            <a:r>
              <a:rPr lang="cs-CZ" sz="2800" baseline="-25000" smtClean="0"/>
              <a:t>x</a:t>
            </a:r>
            <a:r>
              <a:rPr lang="cs-CZ" sz="2800" smtClean="0"/>
              <a:t>: y = 0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x</a:t>
            </a:r>
            <a:r>
              <a:rPr lang="cs-CZ" sz="2800" baseline="30000" smtClean="0"/>
              <a:t>2</a:t>
            </a:r>
            <a:r>
              <a:rPr lang="cs-CZ" sz="2800" smtClean="0"/>
              <a:t> + 4x + 1 = 0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D = 12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smtClean="0"/>
              <a:t>X</a:t>
            </a:r>
            <a:r>
              <a:rPr lang="cs-CZ" sz="2800" baseline="-25000" smtClean="0"/>
              <a:t>1,2</a:t>
            </a:r>
            <a:r>
              <a:rPr lang="cs-CZ" sz="2800" smtClean="0"/>
              <a:t>= (-4 </a:t>
            </a:r>
            <a:r>
              <a:rPr lang="en-US" sz="2800" smtClean="0"/>
              <a:t>±</a:t>
            </a:r>
            <a:r>
              <a:rPr lang="cs-CZ" sz="2800" smtClean="0"/>
              <a:t> 2√3)/2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sz="2400" i="1" smtClean="0"/>
              <a:t>Úkol: Určete vlastnosti této funkce.</a:t>
            </a:r>
          </a:p>
        </p:txBody>
      </p:sp>
      <p:graphicFrame>
        <p:nvGraphicFramePr>
          <p:cNvPr id="3074" name="Object 6"/>
          <p:cNvGraphicFramePr>
            <a:graphicFrameLocks noChangeAspect="1"/>
          </p:cNvGraphicFramePr>
          <p:nvPr/>
        </p:nvGraphicFramePr>
        <p:xfrm>
          <a:off x="838200" y="2762250"/>
          <a:ext cx="3278188" cy="3363913"/>
        </p:xfrm>
        <a:graphic>
          <a:graphicData uri="http://schemas.openxmlformats.org/presentationml/2006/ole">
            <p:oleObj spid="_x0000_s3074" name="Graf" r:id="rId3" imgW="2524232" imgH="2590911" progId="Excel.Chart.8">
              <p:embed/>
            </p:oleObj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476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  <a:latin typeface="Arial" charset="0"/>
              </a:rPr>
              <a:t>Příklady</a:t>
            </a:r>
          </a:p>
        </p:txBody>
      </p:sp>
      <p:sp>
        <p:nvSpPr>
          <p:cNvPr id="12291" name="Rectangle 4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Funkce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y = 4x</a:t>
            </a:r>
            <a:r>
              <a:rPr lang="cs-CZ" sz="2800" baseline="30000" smtClean="0">
                <a:latin typeface="Arial" charset="0"/>
              </a:rPr>
              <a:t>2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y = x</a:t>
            </a:r>
            <a:r>
              <a:rPr lang="cs-CZ" sz="2800" baseline="30000" smtClean="0">
                <a:latin typeface="Arial" charset="0"/>
              </a:rPr>
              <a:t>2</a:t>
            </a:r>
            <a:r>
              <a:rPr lang="cs-CZ" sz="2800" smtClean="0">
                <a:latin typeface="Arial" charset="0"/>
              </a:rPr>
              <a:t> - 4x + 4 = (x - 2)</a:t>
            </a:r>
            <a:r>
              <a:rPr lang="cs-CZ" sz="2800" baseline="30000" smtClean="0">
                <a:latin typeface="Arial" charset="0"/>
              </a:rPr>
              <a:t>2</a:t>
            </a:r>
            <a:endParaRPr lang="cs-CZ" sz="2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y = x</a:t>
            </a:r>
            <a:r>
              <a:rPr lang="cs-CZ" sz="2800" baseline="30000" smtClean="0">
                <a:latin typeface="Arial" charset="0"/>
              </a:rPr>
              <a:t>2</a:t>
            </a:r>
            <a:r>
              <a:rPr lang="cs-CZ" sz="2800" smtClean="0">
                <a:latin typeface="Arial" charset="0"/>
              </a:rPr>
              <a:t> - 3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y= -2x</a:t>
            </a:r>
            <a:r>
              <a:rPr lang="cs-CZ" sz="2800" baseline="30000" smtClean="0">
                <a:latin typeface="Arial" charset="0"/>
              </a:rPr>
              <a:t>2</a:t>
            </a:r>
            <a:r>
              <a:rPr lang="cs-CZ" sz="2800" smtClean="0">
                <a:latin typeface="Arial" charset="0"/>
              </a:rPr>
              <a:t> + 8x - 6 =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= -2(x</a:t>
            </a:r>
            <a:r>
              <a:rPr lang="cs-CZ" sz="2800" baseline="30000" smtClean="0">
                <a:latin typeface="Arial" charset="0"/>
              </a:rPr>
              <a:t>2</a:t>
            </a:r>
            <a:r>
              <a:rPr lang="cs-CZ" sz="2800" smtClean="0">
                <a:latin typeface="Arial" charset="0"/>
              </a:rPr>
              <a:t> - 4x + 3) =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= -2</a:t>
            </a:r>
            <a:r>
              <a:rPr lang="en-US" sz="2800" smtClean="0">
                <a:latin typeface="Arial" charset="0"/>
              </a:rPr>
              <a:t>[</a:t>
            </a:r>
            <a:r>
              <a:rPr lang="cs-CZ" sz="2800" smtClean="0">
                <a:latin typeface="Arial" charset="0"/>
              </a:rPr>
              <a:t>(x - 2)</a:t>
            </a:r>
            <a:r>
              <a:rPr lang="cs-CZ" sz="2800" baseline="30000" smtClean="0">
                <a:latin typeface="Arial" charset="0"/>
              </a:rPr>
              <a:t>2 </a:t>
            </a:r>
            <a:r>
              <a:rPr lang="cs-CZ" sz="2800" smtClean="0">
                <a:latin typeface="Arial" charset="0"/>
              </a:rPr>
              <a:t>- 1</a:t>
            </a:r>
            <a:r>
              <a:rPr lang="en-US" sz="2800" smtClean="0">
                <a:latin typeface="Arial" charset="0"/>
              </a:rPr>
              <a:t>]</a:t>
            </a:r>
            <a:r>
              <a:rPr lang="cs-CZ" sz="2800" smtClean="0">
                <a:latin typeface="Arial" charset="0"/>
              </a:rPr>
              <a:t> =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= -2(x - 2)</a:t>
            </a:r>
            <a:r>
              <a:rPr lang="cs-CZ" sz="2800" baseline="30000" smtClean="0">
                <a:latin typeface="Arial" charset="0"/>
              </a:rPr>
              <a:t>2 </a:t>
            </a:r>
            <a:r>
              <a:rPr lang="cs-CZ" sz="2800" smtClean="0">
                <a:latin typeface="Arial" charset="0"/>
              </a:rPr>
              <a:t>+2 </a:t>
            </a:r>
          </a:p>
        </p:txBody>
      </p:sp>
      <p:sp>
        <p:nvSpPr>
          <p:cNvPr id="12292" name="Rectangle 5"/>
          <p:cNvSpPr>
            <a:spLocks noGrp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Vrchol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V</a:t>
            </a:r>
            <a:r>
              <a:rPr lang="en-US" sz="2800" smtClean="0">
                <a:latin typeface="Arial" charset="0"/>
                <a:cs typeface="Arial" charset="0"/>
              </a:rPr>
              <a:t>[</a:t>
            </a:r>
            <a:r>
              <a:rPr lang="cs-CZ" sz="2800" smtClean="0">
                <a:latin typeface="Arial" charset="0"/>
                <a:cs typeface="Arial" charset="0"/>
              </a:rPr>
              <a:t>0; 0</a:t>
            </a:r>
            <a:r>
              <a:rPr lang="en-US" sz="2800" smtClean="0">
                <a:latin typeface="Arial" charset="0"/>
                <a:cs typeface="Arial" charset="0"/>
              </a:rPr>
              <a:t>]</a:t>
            </a:r>
            <a:endParaRPr lang="cs-CZ" sz="280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V</a:t>
            </a:r>
            <a:r>
              <a:rPr lang="en-US" sz="2800" smtClean="0">
                <a:latin typeface="Arial" charset="0"/>
                <a:cs typeface="Arial" charset="0"/>
              </a:rPr>
              <a:t>[</a:t>
            </a:r>
            <a:r>
              <a:rPr lang="cs-CZ" sz="2800" smtClean="0">
                <a:latin typeface="Arial" charset="0"/>
                <a:cs typeface="Arial" charset="0"/>
              </a:rPr>
              <a:t>2; 0</a:t>
            </a:r>
            <a:r>
              <a:rPr lang="en-US" sz="2800" smtClean="0">
                <a:latin typeface="Arial" charset="0"/>
                <a:cs typeface="Arial" charset="0"/>
              </a:rPr>
              <a:t>]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V</a:t>
            </a:r>
            <a:r>
              <a:rPr lang="en-US" sz="2800" smtClean="0">
                <a:latin typeface="Arial" charset="0"/>
                <a:cs typeface="Arial" charset="0"/>
              </a:rPr>
              <a:t>[</a:t>
            </a:r>
            <a:r>
              <a:rPr lang="cs-CZ" sz="2800" smtClean="0">
                <a:latin typeface="Arial" charset="0"/>
                <a:cs typeface="Arial" charset="0"/>
              </a:rPr>
              <a:t>0; -3</a:t>
            </a:r>
            <a:r>
              <a:rPr lang="en-US" sz="2800" smtClean="0">
                <a:latin typeface="Arial" charset="0"/>
                <a:cs typeface="Arial" charset="0"/>
              </a:rPr>
              <a:t>]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latin typeface="Arial" charset="0"/>
              </a:rPr>
              <a:t>V</a:t>
            </a:r>
            <a:r>
              <a:rPr lang="en-US" sz="2800" smtClean="0">
                <a:latin typeface="Arial" charset="0"/>
                <a:cs typeface="Arial" charset="0"/>
              </a:rPr>
              <a:t>[</a:t>
            </a:r>
            <a:r>
              <a:rPr lang="cs-CZ" sz="2800" smtClean="0">
                <a:latin typeface="Arial" charset="0"/>
                <a:cs typeface="Arial" charset="0"/>
              </a:rPr>
              <a:t>2; 2</a:t>
            </a:r>
            <a:r>
              <a:rPr lang="en-US" sz="2800" smtClean="0">
                <a:latin typeface="Arial" charset="0"/>
                <a:cs typeface="Arial" charset="0"/>
              </a:rPr>
              <a:t>]</a:t>
            </a:r>
            <a:r>
              <a:rPr lang="cs-CZ" sz="2800" smtClean="0">
                <a:latin typeface="Arial" charset="0"/>
                <a:cs typeface="Arial" charset="0"/>
              </a:rPr>
              <a:t> – parabola bude mít tvar kopce protože a </a:t>
            </a:r>
            <a:r>
              <a:rPr lang="en-US" sz="2800" smtClean="0">
                <a:latin typeface="Arial" charset="0"/>
                <a:cs typeface="Arial" charset="0"/>
              </a:rPr>
              <a:t>&lt;</a:t>
            </a:r>
            <a:r>
              <a:rPr lang="cs-CZ" sz="2800" smtClean="0">
                <a:latin typeface="Arial" charset="0"/>
                <a:cs typeface="Arial" charset="0"/>
              </a:rPr>
              <a:t> 0</a:t>
            </a:r>
            <a:endParaRPr lang="en-US" sz="280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en-US" sz="2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7303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Použité zdroje</a:t>
            </a:r>
          </a:p>
        </p:txBody>
      </p:sp>
      <p:sp>
        <p:nvSpPr>
          <p:cNvPr id="13315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/>
              <a:t>KUBEŠOVÁ, Naděžda a Eva CIBULKOVÁ. </a:t>
            </a:r>
            <a:r>
              <a:rPr lang="cs-CZ" sz="2800" i="1" dirty="0" smtClean="0"/>
              <a:t>Matematika: přehled středoškolského učiva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Třebíč: Petra </a:t>
            </a:r>
            <a:r>
              <a:rPr lang="cs-CZ" sz="2800" dirty="0" err="1" smtClean="0"/>
              <a:t>Velanová</a:t>
            </a:r>
            <a:r>
              <a:rPr lang="cs-CZ" sz="2800" dirty="0" smtClean="0"/>
              <a:t>, 2006, 239 s. Maturita (Petra </a:t>
            </a:r>
            <a:r>
              <a:rPr lang="cs-CZ" sz="2800" dirty="0" err="1" smtClean="0"/>
              <a:t>Velanová</a:t>
            </a:r>
            <a:r>
              <a:rPr lang="cs-CZ" sz="2800" dirty="0" smtClean="0"/>
              <a:t>). ISBN 80-868-7303-X.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800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800" dirty="0" smtClean="0"/>
              <a:t>Vlastnosti funkcí. </a:t>
            </a:r>
            <a:r>
              <a:rPr lang="cs-CZ" sz="2800" i="1" dirty="0" smtClean="0"/>
              <a:t>Matematika </a:t>
            </a:r>
            <a:r>
              <a:rPr lang="cs-CZ" sz="2800" i="1" dirty="0" err="1" smtClean="0"/>
              <a:t>polopatě</a:t>
            </a:r>
            <a:r>
              <a:rPr lang="cs-CZ" sz="2800" dirty="0" smtClean="0"/>
              <a:t> [online]. 2006—2013 [cit. 2012-07-12]. Dostupné z: http://www.</a:t>
            </a:r>
            <a:r>
              <a:rPr lang="cs-CZ" sz="2800" dirty="0" err="1" smtClean="0"/>
              <a:t>matweb.cz</a:t>
            </a:r>
            <a:r>
              <a:rPr lang="cs-CZ" sz="2800" dirty="0" smtClean="0"/>
              <a:t>/funkce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390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PREZENTACE_VOSHK</vt:lpstr>
      <vt:lpstr>Graf aplikace Microsoft Excel</vt:lpstr>
      <vt:lpstr>Kvadratická funkce</vt:lpstr>
      <vt:lpstr>Tento učební materiál vznikl za podpory OPVK 1.5</vt:lpstr>
      <vt:lpstr>Definice</vt:lpstr>
      <vt:lpstr>b = c = 0 → y = ax2 </vt:lpstr>
      <vt:lpstr>b = 0 → y = ax2 + c</vt:lpstr>
      <vt:lpstr>y = ax2 + bx + c</vt:lpstr>
      <vt:lpstr>Doplnění na čtverec – příklad (1)</vt:lpstr>
      <vt:lpstr>Doplnění na čtverec – příklad (2)</vt:lpstr>
      <vt:lpstr>Doplnění na čtverec – příklad (3)</vt:lpstr>
      <vt:lpstr>Příklady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Benesova</dc:creator>
  <cp:lastModifiedBy>Dum</cp:lastModifiedBy>
  <cp:revision>14</cp:revision>
  <dcterms:created xsi:type="dcterms:W3CDTF">2012-04-10T10:11:23Z</dcterms:created>
  <dcterms:modified xsi:type="dcterms:W3CDTF">2013-10-08T19:57:37Z</dcterms:modified>
</cp:coreProperties>
</file>