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77" r:id="rId3"/>
    <p:sldId id="278" r:id="rId4"/>
    <p:sldId id="282" r:id="rId5"/>
    <p:sldId id="283" r:id="rId6"/>
    <p:sldId id="281" r:id="rId7"/>
    <p:sldId id="284" r:id="rId8"/>
    <p:sldId id="285" r:id="rId9"/>
    <p:sldId id="286" r:id="rId10"/>
    <p:sldId id="287" r:id="rId11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1171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4388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19830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karlin.mff.cuni.cz/katedry/kdm/diplomky/jaroslav_richter/kap4/kap4.php?sec=al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Logaritmická funkce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20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11.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CSA_OPVK15_111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Matematika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Funkce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Logaritmická</a:t>
                      </a:r>
                      <a:r>
                        <a:rPr lang="cs-CZ" sz="1600" baseline="0" dirty="0" smtClean="0"/>
                        <a:t> funkce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Dominika </a:t>
                      </a:r>
                      <a:r>
                        <a:rPr lang="cs-CZ" sz="1600" dirty="0" err="1" smtClean="0"/>
                        <a:t>Vítová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</a:t>
                      </a:r>
                      <a:r>
                        <a:rPr lang="cs-CZ" sz="1600" dirty="0" smtClean="0"/>
                        <a:t>. 11. 2012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45 min.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Počítač, projektor, fix na tabuli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Student</a:t>
                      </a:r>
                      <a:r>
                        <a:rPr lang="cs-CZ" sz="1600" baseline="0" dirty="0" smtClean="0"/>
                        <a:t> se seznámí se vztahem mezi exponenciální </a:t>
                      </a:r>
                      <a:r>
                        <a:rPr lang="cs-CZ" sz="1600" baseline="0" dirty="0" smtClean="0"/>
                        <a:t/>
                      </a:r>
                      <a:br>
                        <a:rPr lang="cs-CZ" sz="1600" baseline="0" dirty="0" smtClean="0"/>
                      </a:br>
                      <a:r>
                        <a:rPr lang="cs-CZ" sz="1600" baseline="0" dirty="0" smtClean="0"/>
                        <a:t>a </a:t>
                      </a:r>
                      <a:r>
                        <a:rPr lang="cs-CZ" sz="1600" baseline="0" dirty="0" smtClean="0"/>
                        <a:t>logaritmickou funkcí, určí vlastnosti logaritmické funkce.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cs-CZ" dirty="0" smtClean="0"/>
                  <a:t>Logaritmickou funkcí o základu </a:t>
                </a:r>
                <a:r>
                  <a:rPr lang="cs-CZ" i="1" dirty="0" smtClean="0"/>
                  <a:t>a</a:t>
                </a:r>
                <a:r>
                  <a:rPr lang="cs-CZ" dirty="0" smtClean="0"/>
                  <a:t> nazýváme funkci, která je inverzní k exponenciální funkci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f</m:t>
                    </m:r>
                    <m:r>
                      <a:rPr lang="cs-CZ" b="0" i="0" smtClean="0">
                        <a:latin typeface="Cambria Math"/>
                      </a:rPr>
                      <m:t>: 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i="1" dirty="0" smtClean="0"/>
                  <a:t>, </a:t>
                </a:r>
                <a:r>
                  <a:rPr lang="cs-CZ" dirty="0" smtClean="0"/>
                  <a:t>kde </a:t>
                </a:r>
                <a:r>
                  <a:rPr lang="cs-CZ" i="1" dirty="0" smtClean="0"/>
                  <a:t>a</a:t>
                </a:r>
                <a:r>
                  <a:rPr lang="cs-CZ" dirty="0" smtClean="0"/>
                  <a:t> je kladné číslo různé od jedné.</a:t>
                </a:r>
              </a:p>
              <a:p>
                <a:pPr marL="0" indent="0">
                  <a:buNone/>
                </a:pPr>
                <a:endParaRPr lang="cs-CZ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i="1" dirty="0" smtClean="0"/>
                  <a:t>		„logaritmus x o základu a“</a:t>
                </a:r>
              </a:p>
              <a:p>
                <a:pPr marL="0" indent="0">
                  <a:buNone/>
                </a:pPr>
                <a:endParaRPr lang="cs-CZ" i="1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b="0" i="1" smtClean="0">
                            <a:latin typeface="Cambria Math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/>
                              </a:rPr>
                              <m:t>log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r>
                  <a:rPr lang="cs-CZ" i="1" dirty="0" smtClean="0"/>
                  <a:t>    </a:t>
                </a:r>
                <a14:m>
                  <m:oMath xmlns:m="http://schemas.openxmlformats.org/officeDocument/2006/math">
                    <m:groupChr>
                      <m:groupChrPr>
                        <m:chr m:val="⇔"/>
                        <m:vertJc m:val="bot"/>
                        <m:ctrlPr>
                          <a:rPr lang="cs-CZ" i="1" dirty="0" smtClean="0">
                            <a:latin typeface="Cambria Math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cs-CZ" i="1" dirty="0" smtClean="0"/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𝑦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</a:rPr>
                      <m:t>=</m:t>
                    </m:r>
                    <m:r>
                      <a:rPr lang="cs-CZ" b="0" i="1" dirty="0" smtClean="0">
                        <a:latin typeface="Cambria Math"/>
                      </a:rPr>
                      <m:t>𝑥</m:t>
                    </m:r>
                  </m:oMath>
                </a14:m>
                <a:endParaRPr lang="cs-CZ" i="1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481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Definice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386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sd</a:t>
            </a:r>
            <a:endParaRPr lang="cs-CZ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Zástupný symbol pro obsah 8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&lt;1</m:t>
                      </m:r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0,5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Zástupný symbol pro obsah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Vlastnosti (1)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157229"/>
            <a:ext cx="4247086" cy="3135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" name="Zástupný symbol pro obsah 9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&gt;1</m:t>
                      </m:r>
                    </m:oMath>
                  </m:oMathPara>
                </a14:m>
                <a:endParaRPr lang="cs-CZ" b="0" dirty="0" smtClean="0">
                  <a:ea typeface="Cambria Math"/>
                </a:endParaRPr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pPr marL="0" indent="0">
                  <a:buNone/>
                </a:pPr>
                <a:endParaRPr lang="cs-CZ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func>
                    </m:oMath>
                  </m:oMathPara>
                </a14:m>
                <a:endParaRPr lang="cs-CZ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10" name="Zástupný symbol pro obsah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86" y="2157228"/>
            <a:ext cx="4166097" cy="3075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1619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cs-CZ" dirty="0" smtClean="0"/>
                  <a:t>Asymptotou těchto grafů je osa y</a:t>
                </a:r>
              </a:p>
              <a:p>
                <a:r>
                  <a:rPr lang="cs-CZ" dirty="0" smtClean="0"/>
                  <a:t>Definiční obor je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0;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</m:oMath>
                </a14:m>
                <a:endParaRPr lang="cs-CZ" dirty="0" smtClean="0"/>
              </a:p>
              <a:p>
                <a:r>
                  <a:rPr lang="cs-CZ" dirty="0" smtClean="0"/>
                  <a:t>Obor hodnot je R</a:t>
                </a:r>
              </a:p>
              <a:p>
                <a:r>
                  <a:rPr lang="cs-CZ" dirty="0" smtClean="0"/>
                  <a:t>Pro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&gt;1</m:t>
                    </m:r>
                  </m:oMath>
                </a14:m>
                <a:r>
                  <a:rPr lang="cs-CZ" dirty="0" smtClean="0"/>
                  <a:t> je funkce rostoucí a tedy i prostá</a:t>
                </a:r>
              </a:p>
              <a:p>
                <a:r>
                  <a:rPr lang="cs-CZ" dirty="0" smtClean="0"/>
                  <a:t>Pro 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</a:rPr>
                      <m:t>0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&lt;1</m:t>
                    </m:r>
                  </m:oMath>
                </a14:m>
                <a:r>
                  <a:rPr lang="cs-CZ" dirty="0" smtClean="0"/>
                  <a:t> je funkce klesající a prostá</a:t>
                </a:r>
              </a:p>
              <a:p>
                <a:r>
                  <a:rPr lang="cs-CZ" dirty="0" smtClean="0"/>
                  <a:t>Není omezená shora ani zdola</a:t>
                </a:r>
              </a:p>
              <a:p>
                <a:r>
                  <a:rPr lang="cs-CZ" dirty="0" smtClean="0"/>
                  <a:t>Nemá </a:t>
                </a:r>
                <a:r>
                  <a:rPr lang="cs-CZ" dirty="0" err="1" smtClean="0"/>
                  <a:t>max</a:t>
                </a:r>
                <a:r>
                  <a:rPr lang="cs-CZ" dirty="0" smtClean="0"/>
                  <a:t> ani min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dirty="0" smtClean="0"/>
              </a:p>
              <a:p>
                <a:r>
                  <a:rPr lang="cs-CZ" sz="2400" dirty="0"/>
                  <a:t>Změna sklonu grafu viz </a:t>
                </a:r>
                <a:r>
                  <a:rPr lang="cs-CZ" sz="2400" dirty="0">
                    <a:hlinkClick r:id="rId2"/>
                  </a:rPr>
                  <a:t>http://www.karlin.mff.cuni.cz/katedry/kdm/diplomky/jaroslav_richter/kap4/kap4.php?sec=all</a:t>
                </a:r>
                <a:r>
                  <a:rPr lang="cs-CZ" sz="2400" dirty="0"/>
                  <a:t> </a:t>
                </a:r>
                <a:endParaRPr lang="en-US" sz="2400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 cstate="print"/>
                <a:stretch>
                  <a:fillRect l="-1185" t="-2695" r="-5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Vlastnosti (2)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592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64234" y="1559679"/>
                <a:ext cx="4038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Dekadický logaritmus </a:t>
                </a:r>
              </a:p>
              <a:p>
                <a:pPr marL="0" indent="0">
                  <a:buNone/>
                </a:pPr>
                <a:r>
                  <a:rPr lang="cs-CZ" dirty="0" smtClean="0"/>
                  <a:t> - </a:t>
                </a:r>
                <a:r>
                  <a:rPr lang="cs-CZ" sz="2800" dirty="0" smtClean="0"/>
                  <a:t>logaritmus o základu 10</a:t>
                </a: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i="1" dirty="0" smtClean="0"/>
                  <a:t>píšeme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log</m:t>
                        </m:r>
                      </m:fName>
                      <m:e>
                        <m:r>
                          <a:rPr lang="cs-CZ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64234" y="1559679"/>
                <a:ext cx="4038600" cy="4525963"/>
              </a:xfrm>
              <a:blipFill rotWithShape="1">
                <a:blip r:embed="rId2" cstate="print"/>
                <a:stretch>
                  <a:fillRect l="-3017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Zástupný symbol pro obsah 7"/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/>
                  <a:t>Přirozený logaritmus</a:t>
                </a:r>
              </a:p>
              <a:p>
                <a:pPr marL="0" indent="0">
                  <a:buNone/>
                </a:pPr>
                <a:r>
                  <a:rPr lang="cs-CZ" dirty="0" smtClean="0"/>
                  <a:t>- </a:t>
                </a:r>
                <a:r>
                  <a:rPr lang="cs-CZ" dirty="0"/>
                  <a:t>logaritmus o základu </a:t>
                </a:r>
                <a:r>
                  <a:rPr lang="cs-CZ" i="1" dirty="0"/>
                  <a:t>e</a:t>
                </a:r>
              </a:p>
              <a:p>
                <a:pPr marL="0" indent="0">
                  <a:buNone/>
                </a:pPr>
                <a:r>
                  <a:rPr lang="cs-CZ" i="1" dirty="0"/>
                  <a:t>	</a:t>
                </a:r>
                <a:r>
                  <a:rPr lang="cs-CZ" i="1" dirty="0" smtClean="0"/>
                  <a:t>píšeme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 dirty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dirty="0">
                            <a:solidFill>
                              <a:srgbClr val="FF0000"/>
                            </a:solidFill>
                            <a:latin typeface="Cambria Math"/>
                          </a:rPr>
                          <m:t>ln</m:t>
                        </m:r>
                      </m:fName>
                      <m:e>
                        <m:r>
                          <a:rPr lang="cs-CZ" i="1" dirty="0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endParaRPr lang="cs-CZ" i="1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 cstate="print"/>
                <a:stretch>
                  <a:fillRect l="-3172"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797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Důležité logaritmy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18" y="3305908"/>
            <a:ext cx="3972635" cy="2933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47244"/>
            <a:ext cx="4131545" cy="3050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1999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Obdélník 4"/>
              <p:cNvSpPr/>
              <p:nvPr/>
            </p:nvSpPr>
            <p:spPr>
              <a:xfrm>
                <a:off x="0" y="0"/>
                <a:ext cx="9144000" cy="19812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4400" dirty="0" smtClean="0">
                  <a:latin typeface="+mj-lt"/>
                </a:endParaRPr>
              </a:p>
              <a:p>
                <a:pPr algn="ctr"/>
                <a:r>
                  <a:rPr lang="cs-CZ" sz="4400" dirty="0" smtClean="0">
                    <a:latin typeface="+mj-lt"/>
                  </a:rPr>
                  <a:t>Inverzní vztah</a:t>
                </a:r>
                <a:endParaRPr lang="cs-CZ" sz="4400" i="1" dirty="0">
                  <a:latin typeface="Cambria Math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sz="4400" i="1">
                        <a:latin typeface="Cambria Math"/>
                      </a:rPr>
                      <m:t>𝑦</m:t>
                    </m:r>
                    <m:r>
                      <a:rPr lang="cs-CZ" sz="4400" i="1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cs-CZ" sz="4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4400" i="0" smtClean="0">
                            <a:latin typeface="Cambria Math"/>
                          </a:rPr>
                          <m:t>ln</m:t>
                        </m:r>
                      </m:fName>
                      <m:e>
                        <m:r>
                          <a:rPr lang="cs-CZ" sz="44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groupChr>
                      <m:groupChrPr>
                        <m:chr m:val="⇔"/>
                        <m:vertJc m:val="bot"/>
                        <m:ctrlPr>
                          <a:rPr lang="cs-CZ" sz="4400" i="1" dirty="0">
                            <a:latin typeface="Cambria Math"/>
                          </a:rPr>
                        </m:ctrlPr>
                      </m:groupChrPr>
                      <m:e/>
                    </m:groupChr>
                  </m:oMath>
                </a14:m>
                <a:r>
                  <a:rPr lang="cs-CZ" sz="4400" i="1" dirty="0"/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4400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4400" b="0" i="1" dirty="0" smtClean="0">
                            <a:latin typeface="Cambria Math"/>
                          </a:rPr>
                          <m:t>𝑒</m:t>
                        </m:r>
                      </m:e>
                      <m:sup>
                        <m:r>
                          <a:rPr lang="cs-CZ" sz="4400" i="1" dirty="0">
                            <a:latin typeface="Cambria Math"/>
                          </a:rPr>
                          <m:t>𝑦</m:t>
                        </m:r>
                      </m:sup>
                    </m:sSup>
                    <m:r>
                      <a:rPr lang="cs-CZ" sz="4400" i="1" dirty="0">
                        <a:latin typeface="Cambria Math"/>
                      </a:rPr>
                      <m:t>=</m:t>
                    </m:r>
                    <m:r>
                      <a:rPr lang="cs-CZ" sz="4400" i="1" dirty="0">
                        <a:latin typeface="Cambria Math"/>
                      </a:rPr>
                      <m:t>𝑥</m:t>
                    </m:r>
                  </m:oMath>
                </a14:m>
                <a:endParaRPr lang="cs-CZ" sz="4400" i="1" dirty="0"/>
              </a:p>
              <a:p>
                <a:pPr algn="ctr"/>
                <a:endParaRPr lang="cs-CZ" sz="4400" dirty="0">
                  <a:latin typeface="+mj-lt"/>
                </a:endParaRPr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4000" cy="198120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1981200"/>
            <a:ext cx="4705350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2429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90500" y="1600200"/>
                <a:ext cx="4305300" cy="45259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+4)</m:t>
                          </m:r>
                        </m:e>
                      </m:func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+4&gt;0 →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−4;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∞</m:t>
                          </m:r>
                        </m:e>
                      </m:d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:r>
                  <a:rPr lang="cs-CZ" dirty="0" smtClean="0"/>
                  <a:t>Asymptota se posune do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=−4</m:t>
                      </m:r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Průsečík s osou x: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+4)</m:t>
                          </m:r>
                        </m:e>
                      </m:func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+4</m:t>
                      </m:r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1−4=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90500" y="1600200"/>
                <a:ext cx="4305300" cy="4525963"/>
              </a:xfrm>
              <a:blipFill rotWithShape="1">
                <a:blip r:embed="rId2" cstate="print"/>
                <a:stretch>
                  <a:fillRect l="-28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Zástupný symbol pro obsah 7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Průsečík s osou y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(0+4)</m:t>
                          </m:r>
                        </m:e>
                      </m:func>
                      <m:r>
                        <a:rPr lang="cs-CZ" b="0" i="0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 cstate="print"/>
                <a:stretch>
                  <a:fillRect l="-3172" t="-21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Příklad 1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168" y="3380188"/>
            <a:ext cx="3897632" cy="287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9714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90500" y="1600200"/>
                <a:ext cx="4305300" cy="452596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func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Asymptota zůstává osa y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Průsečík s osou x: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0=</m:t>
                      </m:r>
                      <m:func>
                        <m:func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/>
                                </a:rPr>
                                <m:t>log</m:t>
                              </m:r>
                            </m:e>
                            <m:sub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sub>
                          </m:sSub>
                        </m:fName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func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b="0" dirty="0" smtClean="0"/>
              </a:p>
              <a:p>
                <a:pPr marL="0" indent="0">
                  <a:buNone/>
                </a:pPr>
                <a:endParaRPr lang="cs-CZ" b="0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90500" y="1600200"/>
                <a:ext cx="4305300" cy="4525963"/>
              </a:xfrm>
              <a:blipFill rotWithShape="1">
                <a:blip r:embed="rId2" cstate="print"/>
                <a:stretch>
                  <a:fillRect l="-21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Zástupný symbol pro obsah 7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Zástupný symbol pro obsah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Příklad 2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642941"/>
            <a:ext cx="4279900" cy="3167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528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  <a:defRPr/>
            </a:pPr>
            <a:r>
              <a:rPr lang="cs-CZ" sz="2400" dirty="0" smtClean="0"/>
              <a:t>KUBEŠOVÁ, Naděžda a Eva CIBULKOVÁ. </a:t>
            </a:r>
            <a:r>
              <a:rPr lang="cs-CZ" sz="2400" i="1" dirty="0" smtClean="0"/>
              <a:t>Matematika: přehled středoškolského učiva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Třebíč: 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, 2006, 239 s. Maturita (Petra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). ISBN 80-868-7303-X.</a:t>
            </a:r>
          </a:p>
          <a:p>
            <a:pPr>
              <a:buFont typeface="Arial" charset="0"/>
              <a:buNone/>
            </a:pPr>
            <a:endParaRPr lang="cs-CZ" sz="2200" dirty="0"/>
          </a:p>
          <a:p>
            <a:pPr marL="0" indent="0">
              <a:buNone/>
              <a:defRPr/>
            </a:pPr>
            <a:r>
              <a:rPr lang="cs-CZ" sz="2400" dirty="0" smtClean="0"/>
              <a:t>Vlastnosti funkcí. </a:t>
            </a:r>
            <a:r>
              <a:rPr lang="cs-CZ" sz="2400" i="1" dirty="0" smtClean="0"/>
              <a:t>Matematika </a:t>
            </a:r>
            <a:r>
              <a:rPr lang="cs-CZ" sz="2400" i="1" dirty="0" err="1" smtClean="0"/>
              <a:t>polopatě</a:t>
            </a:r>
            <a:r>
              <a:rPr lang="cs-CZ" sz="2400" dirty="0" smtClean="0"/>
              <a:t> [online]. 2006—2013 [cit. 2012-07-12]. Dostupné z: http://www.</a:t>
            </a:r>
            <a:r>
              <a:rPr lang="cs-CZ" sz="2400" dirty="0" err="1" smtClean="0"/>
              <a:t>matweb.cz</a:t>
            </a:r>
            <a:r>
              <a:rPr lang="cs-CZ" sz="2400" dirty="0" smtClean="0"/>
              <a:t>/funkce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400" dirty="0" smtClean="0"/>
              <a:t>PETÁKOVÁ, Jindra. </a:t>
            </a:r>
            <a:r>
              <a:rPr lang="cs-CZ" sz="2400" i="1" dirty="0" smtClean="0"/>
              <a:t>Matematika: příprava k maturitě </a:t>
            </a:r>
            <a:r>
              <a:rPr lang="cs-CZ" sz="2400" i="1" dirty="0" smtClean="0"/>
              <a:t/>
            </a:r>
            <a:br>
              <a:rPr lang="cs-CZ" sz="2400" i="1" dirty="0" smtClean="0"/>
            </a:br>
            <a:r>
              <a:rPr lang="cs-CZ" sz="2400" i="1" dirty="0" smtClean="0"/>
              <a:t>a </a:t>
            </a:r>
            <a:r>
              <a:rPr lang="cs-CZ" sz="2400" i="1" dirty="0" smtClean="0"/>
              <a:t>k přijímacím zkouškám na vysoké školy</a:t>
            </a:r>
            <a:r>
              <a:rPr lang="cs-CZ" sz="2400" dirty="0" smtClean="0"/>
              <a:t>. </a:t>
            </a:r>
            <a:r>
              <a:rPr lang="cs-CZ" sz="2400" dirty="0" smtClean="0"/>
              <a:t>1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Praha: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, 1998, 303 s. Učebnice pro střední školy (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). </a:t>
            </a:r>
            <a:r>
              <a:rPr lang="cs-CZ" sz="2400" dirty="0" smtClean="0"/>
              <a:t>ISBN </a:t>
            </a:r>
            <a:r>
              <a:rPr lang="cs-CZ" sz="2400" dirty="0" smtClean="0"/>
              <a:t>80-719-6099-3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Funkce exponenciální. </a:t>
            </a:r>
            <a:r>
              <a:rPr lang="cs-CZ" sz="2400" i="1" dirty="0" smtClean="0"/>
              <a:t>Funkce</a:t>
            </a:r>
            <a:r>
              <a:rPr lang="cs-CZ" sz="2400" dirty="0" smtClean="0"/>
              <a:t> [online]. 2012 [cit. 2012-07-12]. Dostupné z: http://www.</a:t>
            </a:r>
            <a:r>
              <a:rPr lang="cs-CZ" sz="2400" dirty="0" err="1" smtClean="0"/>
              <a:t>karlin.mff.cuni.cz</a:t>
            </a:r>
            <a:r>
              <a:rPr lang="cs-CZ" sz="2400" dirty="0" smtClean="0"/>
              <a:t>/katedry/</a:t>
            </a:r>
            <a:r>
              <a:rPr lang="cs-CZ" sz="2400" dirty="0" err="1" smtClean="0"/>
              <a:t>kdm</a:t>
            </a:r>
            <a:r>
              <a:rPr lang="cs-CZ" sz="2400" dirty="0" smtClean="0"/>
              <a:t>/diplomky/</a:t>
            </a:r>
            <a:r>
              <a:rPr lang="cs-CZ" sz="2400" dirty="0" err="1" smtClean="0"/>
              <a:t>jaroslav</a:t>
            </a:r>
            <a:r>
              <a:rPr lang="cs-CZ" sz="2400" dirty="0" smtClean="0"/>
              <a:t>_</a:t>
            </a:r>
            <a:r>
              <a:rPr lang="cs-CZ" sz="2400" dirty="0" err="1" smtClean="0"/>
              <a:t>richter</a:t>
            </a:r>
            <a:r>
              <a:rPr lang="cs-CZ" sz="2400" dirty="0" smtClean="0"/>
              <a:t>/kap4/kap4.php?sec=</a:t>
            </a:r>
            <a:r>
              <a:rPr lang="cs-CZ" sz="2400" dirty="0" err="1" smtClean="0"/>
              <a:t>all</a:t>
            </a:r>
            <a:r>
              <a:rPr lang="cs-CZ" sz="2400" dirty="0" smtClean="0"/>
              <a:t>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b="0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latin typeface="+mj-lt"/>
              </a:rPr>
              <a:t>Použité zdroje</a:t>
            </a:r>
            <a:endParaRPr lang="cs-CZ" sz="4400" dirty="0">
              <a:latin typeface="+mj-lt"/>
            </a:endParaRPr>
          </a:p>
        </p:txBody>
      </p:sp>
      <p:pic>
        <p:nvPicPr>
          <p:cNvPr id="6" name="Obrázek 5" descr="C_mini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6694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116</TotalTime>
  <Words>191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PREZENTACE_VOSHK_logolinkEU</vt:lpstr>
      <vt:lpstr>Logaritmická funkce</vt:lpstr>
      <vt:lpstr>Tento učební materiál vznikl za podpory OPVK 1.5</vt:lpstr>
      <vt:lpstr>Snímek 3</vt:lpstr>
      <vt:lpstr>sd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uzivatel</dc:creator>
  <cp:lastModifiedBy>An</cp:lastModifiedBy>
  <cp:revision>12</cp:revision>
  <dcterms:created xsi:type="dcterms:W3CDTF">2012-08-01T07:53:17Z</dcterms:created>
  <dcterms:modified xsi:type="dcterms:W3CDTF">2013-06-12T06:39:28Z</dcterms:modified>
</cp:coreProperties>
</file>