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77" r:id="rId3"/>
    <p:sldId id="292" r:id="rId4"/>
    <p:sldId id="279" r:id="rId5"/>
    <p:sldId id="288" r:id="rId6"/>
    <p:sldId id="289" r:id="rId7"/>
    <p:sldId id="290" r:id="rId8"/>
    <p:sldId id="282" r:id="rId9"/>
    <p:sldId id="281" r:id="rId10"/>
    <p:sldId id="283" r:id="rId11"/>
    <p:sldId id="291" r:id="rId12"/>
    <p:sldId id="285" r:id="rId13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21" autoAdjust="0"/>
  </p:normalViewPr>
  <p:slideViewPr>
    <p:cSldViewPr snapToGrid="0" snapToObjects="1">
      <p:cViewPr varScale="1">
        <p:scale>
          <a:sx n="34" d="100"/>
          <a:sy n="34" d="100"/>
        </p:scale>
        <p:origin x="-1171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947384-F2F1-468E-B5B9-DE63A88EE755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F75D086-38A8-449D-94A9-E70A9ED51D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356112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ADDE41-3416-4620-9E29-362C74735238}" type="datetimeFigureOut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BD41F8-2F0D-4065-841D-99470D6B38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79393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90596-F495-4E6C-AE49-E2B1B06A62B8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B2392-CD02-4079-8ADA-CA4EAF08C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74035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1F080-74F9-47F4-8E82-00AC4F891F15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44A39-33F4-47FB-B1EA-B547157ADC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79800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BF23B-1A90-4371-BCC9-CCC349AEA59B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6756C-3F15-4D7B-AEA3-CDA8D0F245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79464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9C854-23D5-4D73-B38C-B7B6A59BD10F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AFD49-D80B-4B73-8449-2458C2670E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4871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FCD6B-B6F4-4A28-BECC-CEAF92A3EDB0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0743A-F59A-4014-9EAC-5DC5CA68CA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86530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12"/>
          <p:cNvCxnSpPr/>
          <p:nvPr userDrawn="1"/>
        </p:nvCxnSpPr>
        <p:spPr>
          <a:xfrm>
            <a:off x="0" y="6237288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5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95250"/>
            <a:ext cx="7778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lIns="36000" tIns="36000" rIns="36000" bIns="36000" anchor="b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6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301EF-AF48-48A8-A2E1-9F27317C166D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6A549B8-0E96-4CFB-AB6D-6CFA636A8E2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089673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DBFD2-A1B0-4B6B-A356-24A282A2C0AE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F6B7E1-A8D6-4A9D-8AE5-8CCD832378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2167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B1D94-58A6-43E0-B16D-56CF4A26A1ED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2DD0B-4840-49D1-85A2-408DDC8F49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9237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72B09-7922-4BA6-ABB1-98FD2E0E2021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75B2A-6DAF-4F8C-A520-B8E6D1EBA9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954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772CD-D87C-418C-9BF5-998418D2F5CE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4034E-C6D7-450E-9C82-0B6238D3BF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16539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76324-077B-4FA3-AB3E-8A69EF63BB04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06B4A7-9942-4AA2-B1FE-61BADD00CB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62671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A4C944-1D94-48A3-B992-1F596951770D}" type="datetime1">
              <a:rPr lang="cs-CZ"/>
              <a:pPr>
                <a:defRPr/>
              </a:pPr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CCDA1C9-39CD-48DD-9DFB-1EC1B2DAA0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84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1782763" y="2316163"/>
            <a:ext cx="6537325" cy="1470025"/>
          </a:xfrm>
        </p:spPr>
        <p:txBody>
          <a:bodyPr/>
          <a:lstStyle/>
          <a:p>
            <a:pPr algn="l" eaLnBrk="1" hangingPunct="1"/>
            <a:r>
              <a:rPr lang="cs-CZ" dirty="0" smtClean="0">
                <a:solidFill>
                  <a:schemeClr val="tx2"/>
                </a:solidFill>
                <a:latin typeface="Arial" charset="0"/>
              </a:rPr>
              <a:t>Mocninné funkce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9363"/>
            <a:ext cx="2133600" cy="365125"/>
          </a:xfrm>
        </p:spPr>
        <p:txBody>
          <a:bodyPr/>
          <a:lstStyle/>
          <a:p>
            <a:pPr>
              <a:defRPr/>
            </a:pPr>
            <a:fld id="{D68AFAA8-B4A8-4173-8E89-8B79B277FC11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613" y="3935413"/>
            <a:ext cx="3744912" cy="698500"/>
          </a:xfrm>
          <a:prstGeom prst="rect">
            <a:avLst/>
          </a:prstGeom>
        </p:spPr>
        <p:txBody>
          <a:bodyPr lIns="36000" tIns="36000" rIns="36000" bIns="36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Hradec Králové</a:t>
            </a:r>
            <a:br>
              <a:rPr lang="cs-CZ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12</a:t>
            </a: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. 10. 2012</a:t>
            </a:r>
            <a:endParaRPr lang="cs-CZ" sz="2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3750"/>
            <a:ext cx="9144000" cy="98425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098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613" y="193675"/>
            <a:ext cx="6192837" cy="688975"/>
          </a:xfrm>
          <a:prstGeom prst="rect">
            <a:avLst/>
          </a:prstGeom>
        </p:spPr>
        <p:txBody>
          <a:bodyPr lIns="36000" tIns="36000" rIns="36000" bIns="36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CZECH SALES ACADEMY Hradec Králové – VOŠ a SOŠ s.r.o.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 1151, 500 03 Hradec Králové</a:t>
            </a:r>
          </a:p>
        </p:txBody>
      </p:sp>
      <p:pic>
        <p:nvPicPr>
          <p:cNvPr id="3080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44663"/>
            <a:ext cx="1511300" cy="400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95250"/>
            <a:ext cx="7778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34E8F36-84A0-4102-9581-B7B8EEDC1E6B}" type="slidenum">
              <a:rPr lang="cs-CZ" smtClean="0">
                <a:solidFill>
                  <a:schemeClr val="tx2"/>
                </a:solidFill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 smtClean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4099" name="Nadpis 2"/>
          <p:cNvSpPr>
            <a:spLocks noGrp="1"/>
          </p:cNvSpPr>
          <p:nvPr>
            <p:ph type="title"/>
          </p:nvPr>
        </p:nvSpPr>
        <p:spPr>
          <a:xfrm>
            <a:off x="446088" y="519113"/>
            <a:ext cx="7353300" cy="442912"/>
          </a:xfrm>
        </p:spPr>
        <p:txBody>
          <a:bodyPr/>
          <a:lstStyle/>
          <a:p>
            <a:pPr eaLnBrk="1" hangingPunct="1"/>
            <a:r>
              <a:rPr lang="cs-CZ" smtClean="0"/>
              <a:t>Tento učební materiál vznikl za podpory OPVK 1.5</a:t>
            </a:r>
          </a:p>
        </p:txBody>
      </p:sp>
      <p:graphicFrame>
        <p:nvGraphicFramePr>
          <p:cNvPr id="16429" name="Group 4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09788515"/>
              </p:ext>
            </p:extLst>
          </p:nvPr>
        </p:nvGraphicFramePr>
        <p:xfrm>
          <a:off x="723900" y="1370013"/>
          <a:ext cx="7935913" cy="4665345"/>
        </p:xfrm>
        <a:graphic>
          <a:graphicData uri="http://schemas.openxmlformats.org/drawingml/2006/table">
            <a:tbl>
              <a:tblPr/>
              <a:tblGrid>
                <a:gridCol w="2614613"/>
                <a:gridCol w="53213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CZECH SALES ACADEMY Hradec Králové – VOŠ a SOŠ s.r.o.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CZ 1.07/1.5.00/34.0314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Název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Moderní škola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Číslo DUM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CSA_OPVK15_106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Matematika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Tematický celek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Funkce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Mocninné funkce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Mgr. Dominika Vítová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ověření, třída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10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2012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2A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Časová dotace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45 min.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Pomůcky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Projektor, počítač, fix na tabuli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Vzdělávací cíl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Student rozlišuje jednotlivé druhy mocninných funkcí, dokáže je načrtnout do grafu a určit vlastnosti.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Definice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800" dirty="0" smtClean="0"/>
              <a:t>Mocninná funkce je každá funkce, která je dána rovnicí,</a:t>
            </a:r>
          </a:p>
          <a:p>
            <a:pPr eaLnBrk="1" hangingPunct="1">
              <a:buFont typeface="Arial" charset="0"/>
              <a:buNone/>
            </a:pPr>
            <a:endParaRPr lang="cs-CZ" sz="2800" dirty="0" smtClean="0"/>
          </a:p>
          <a:p>
            <a:pPr eaLnBrk="1" hangingPunct="1">
              <a:buFont typeface="Arial" charset="0"/>
              <a:buNone/>
            </a:pPr>
            <a:endParaRPr lang="cs-CZ" sz="2800" dirty="0" smtClean="0"/>
          </a:p>
          <a:p>
            <a:pPr eaLnBrk="1" hangingPunct="1">
              <a:buFont typeface="Arial" charset="0"/>
              <a:buNone/>
            </a:pPr>
            <a:endParaRPr lang="cs-CZ" sz="2800" dirty="0" smtClean="0"/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kde </a:t>
            </a:r>
            <a:r>
              <a:rPr lang="cs-CZ" sz="2800" i="1" dirty="0" smtClean="0"/>
              <a:t>n</a:t>
            </a:r>
            <a:r>
              <a:rPr lang="cs-CZ" sz="2800" dirty="0" smtClean="0"/>
              <a:t> je přirozené číslo.</a:t>
            </a:r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Definičním oborem mocninné funkce je množina </a:t>
            </a:r>
            <a:r>
              <a:rPr lang="cs-CZ" sz="2800" b="1" i="1" dirty="0" smtClean="0"/>
              <a:t>R</a:t>
            </a:r>
            <a:r>
              <a:rPr lang="cs-CZ" sz="2800" dirty="0" smtClean="0"/>
              <a:t> všech reálných čísel.</a:t>
            </a:r>
          </a:p>
          <a:p>
            <a:pPr eaLnBrk="1" hangingPunct="1">
              <a:buFont typeface="Arial" charset="0"/>
              <a:buNone/>
            </a:pPr>
            <a:endParaRPr lang="cs-CZ" sz="2400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403226" y="2143176"/>
          <a:ext cx="1724586" cy="940683"/>
        </p:xfrm>
        <a:graphic>
          <a:graphicData uri="http://schemas.openxmlformats.org/presentationml/2006/ole">
            <p:oleObj spid="_x0000_s1026" name="Rovnice" r:id="rId3" imgW="419040" imgH="228600" progId="Equation.3">
              <p:embed/>
            </p:oleObj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6" name="Rectangle 2"/>
              <p:cNvSpPr>
                <a:spLocks noGrp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</p:spPr>
            <p:txBody>
              <a:bodyPr/>
              <a:lstStyle/>
              <a:p>
                <a:pPr eaLnBrk="1" hangingPunct="1"/>
                <a:r>
                  <a:rPr lang="cs-CZ" dirty="0" smtClean="0">
                    <a:solidFill>
                      <a:schemeClr val="bg1"/>
                    </a:solidFill>
                  </a:rPr>
                  <a:t>Vlastnosti funkce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bg1"/>
                    </a:solidFill>
                  </a:rPr>
                  <a:t>(1)</a:t>
                </a:r>
                <a:endParaRPr lang="cs-CZ" dirty="0" smtClean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6146" name="Rectang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  <a:blipFill rotWithShape="1">
                <a:blip r:embed="rId2" cstate="print"/>
                <a:stretch>
                  <a:fillRect b="-8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7" name="Rectangle 4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              </a:t>
                </a:r>
                <a:r>
                  <a:rPr lang="cs-CZ" sz="2800" i="1" dirty="0" smtClean="0"/>
                  <a:t>n</a:t>
                </a:r>
                <a:r>
                  <a:rPr lang="cs-CZ" sz="2800" dirty="0" smtClean="0"/>
                  <a:t> – liché</a:t>
                </a: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 smtClean="0"/>
              </a:p>
            </p:txBody>
          </p:sp>
        </mc:Choice>
        <mc:Fallback>
          <p:sp>
            <p:nvSpPr>
              <p:cNvPr id="6147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  <a:blipFill rotWithShape="1">
                <a:blip r:embed="rId3" cstate="print"/>
                <a:stretch>
                  <a:fillRect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8" name="Rectangle 5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𝑅</m:t>
                      </m:r>
                    </m:oMath>
                  </m:oMathPara>
                </a14:m>
                <a:endParaRPr lang="cs-CZ" sz="2800" b="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𝑅</m:t>
                      </m:r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Rostoucí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Lichá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Není omezená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Nemá </a:t>
                </a:r>
                <a:r>
                  <a:rPr lang="cs-CZ" sz="2800" dirty="0" err="1" smtClean="0"/>
                  <a:t>max</a:t>
                </a:r>
                <a:r>
                  <a:rPr lang="cs-CZ" sz="2800" dirty="0" smtClean="0"/>
                  <a:t> ani min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	</a:t>
                </a:r>
                <a:endParaRPr lang="en-US" sz="2800" dirty="0" smtClean="0"/>
              </a:p>
            </p:txBody>
          </p:sp>
        </mc:Choice>
        <mc:Fallback>
          <p:sp>
            <p:nvSpPr>
              <p:cNvPr id="6148" name="Rectangle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  <a:blipFill rotWithShape="1">
                <a:blip r:embed="rId4" cstate="print"/>
                <a:stretch>
                  <a:fillRect l="-31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5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3" name="Rectangle 1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4" name="Rectangle 14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6164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2268538"/>
            <a:ext cx="4273883" cy="311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6" name="Rectangle 2"/>
              <p:cNvSpPr>
                <a:spLocks noGrp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</p:spPr>
            <p:txBody>
              <a:bodyPr/>
              <a:lstStyle/>
              <a:p>
                <a:pPr eaLnBrk="1" hangingPunct="1"/>
                <a:r>
                  <a:rPr lang="cs-CZ" dirty="0" smtClean="0">
                    <a:solidFill>
                      <a:schemeClr val="bg1"/>
                    </a:solidFill>
                  </a:rPr>
                  <a:t>Vlastnosti funkce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bg1"/>
                    </a:solidFill>
                  </a:rPr>
                  <a:t>(2)</a:t>
                </a:r>
                <a:endParaRPr lang="cs-CZ" dirty="0" smtClean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6146" name="Rectang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  <a:blipFill rotWithShape="1">
                <a:blip r:embed="rId2" cstate="print"/>
                <a:stretch>
                  <a:fillRect b="-8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7" name="Rectangle 4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              </a:t>
                </a:r>
                <a:r>
                  <a:rPr lang="cs-CZ" sz="2800" i="1" dirty="0" smtClean="0"/>
                  <a:t>n</a:t>
                </a:r>
                <a:r>
                  <a:rPr lang="cs-CZ" sz="2800" dirty="0" smtClean="0"/>
                  <a:t> – sudé</a:t>
                </a: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en-US" sz="2800" dirty="0" smtClean="0"/>
              </a:p>
            </p:txBody>
          </p:sp>
        </mc:Choice>
        <mc:Fallback>
          <p:sp>
            <p:nvSpPr>
              <p:cNvPr id="6147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  <a:blipFill rotWithShape="1">
                <a:blip r:embed="rId3" cstate="print"/>
                <a:stretch>
                  <a:fillRect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8" name="Rectangle 5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𝑅</m:t>
                      </m:r>
                    </m:oMath>
                  </m:oMathPara>
                </a14:m>
                <a:endParaRPr lang="cs-CZ" sz="2800" b="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d>
                        <m:dPr>
                          <m:begChr m:val="⟨"/>
                          <m:endChr m:val=""/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0;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∞)</m:t>
                          </m:r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 </m:t>
                          </m:r>
                        </m:e>
                      </m:d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Klesající pro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∈(−∞;0)</m:t>
                    </m:r>
                  </m:oMath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Rostoucí pro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∈(0;∞)</m:t>
                    </m:r>
                  </m:oMath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Sudá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Je zdola omezená, není shora omezená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Má min v bodě 0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 nemá </a:t>
                </a:r>
                <a:r>
                  <a:rPr lang="cs-CZ" sz="2800" dirty="0" err="1" smtClean="0"/>
                  <a:t>max</a:t>
                </a: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	</a:t>
                </a:r>
                <a:endParaRPr lang="en-US" sz="2800" dirty="0" smtClean="0"/>
              </a:p>
            </p:txBody>
          </p:sp>
        </mc:Choice>
        <mc:Fallback>
          <p:sp>
            <p:nvSpPr>
              <p:cNvPr id="6148" name="Rectangle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  <a:blipFill rotWithShape="1">
                <a:blip r:embed="rId4" cstate="print"/>
                <a:stretch>
                  <a:fillRect l="-3172" b="-35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5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3" name="Rectangle 1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4" name="Rectangle 14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2667000"/>
            <a:ext cx="4085446" cy="251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6814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6" name="Rectangle 2"/>
              <p:cNvSpPr>
                <a:spLocks noGrp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</p:spPr>
            <p:txBody>
              <a:bodyPr/>
              <a:lstStyle/>
              <a:p>
                <a:pPr eaLnBrk="1" hangingPunct="1"/>
                <a:r>
                  <a:rPr lang="cs-CZ" dirty="0" smtClean="0">
                    <a:solidFill>
                      <a:schemeClr val="bg1"/>
                    </a:solidFill>
                  </a:rPr>
                  <a:t>Vlastnosti funkce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bg1"/>
                    </a:solidFill>
                  </a:rPr>
                  <a:t>(1)</a:t>
                </a:r>
                <a:endParaRPr lang="cs-CZ" dirty="0" smtClean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6146" name="Rectang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  <a:blipFill rotWithShape="1">
                <a:blip r:embed="rId2" cstate="print"/>
                <a:stretch>
                  <a:fillRect b="-8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7" name="Rectangle 4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              </a:t>
                </a:r>
                <a:r>
                  <a:rPr lang="cs-CZ" sz="2800" i="1" dirty="0" smtClean="0"/>
                  <a:t>n</a:t>
                </a:r>
                <a:r>
                  <a:rPr lang="cs-CZ" sz="2800" dirty="0" smtClean="0"/>
                  <a:t> – liché</a:t>
                </a:r>
              </a:p>
              <a:p>
                <a:pPr eaLnBrk="1" hangingPunct="1">
                  <a:buFont typeface="Arial" charset="0"/>
                  <a:buNone/>
                </a:pPr>
                <a:endParaRPr lang="cs-CZ" sz="2800" dirty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en-US" sz="2800" dirty="0" smtClean="0"/>
              </a:p>
            </p:txBody>
          </p:sp>
        </mc:Choice>
        <mc:Fallback>
          <p:sp>
            <p:nvSpPr>
              <p:cNvPr id="6147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  <a:blipFill rotWithShape="1">
                <a:blip r:embed="rId3" cstate="print"/>
                <a:stretch>
                  <a:fillRect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8" name="Rectangle 5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𝑅</m:t>
                      </m:r>
                      <m:r>
                        <a:rPr lang="cs-CZ" sz="28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cs-CZ" sz="2800" b="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𝑅</m:t>
                      </m:r>
                      <m:r>
                        <a:rPr lang="cs-CZ" sz="28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Klesající na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0" i="1" smtClean="0">
                            <a:latin typeface="Cambria Math"/>
                          </a:rPr>
                          <m:t>𝐷</m:t>
                        </m:r>
                      </m:e>
                      <m:sub>
                        <m:r>
                          <a:rPr lang="cs-CZ" sz="2800" b="0" i="1" smtClean="0">
                            <a:latin typeface="Cambria Math"/>
                          </a:rPr>
                          <m:t>𝑓</m:t>
                        </m:r>
                      </m:sub>
                    </m:sSub>
                  </m:oMath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Lichá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Není omezená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Nemá </a:t>
                </a:r>
                <a:r>
                  <a:rPr lang="cs-CZ" sz="2800" dirty="0" err="1" smtClean="0"/>
                  <a:t>max</a:t>
                </a:r>
                <a:r>
                  <a:rPr lang="cs-CZ" sz="2800" dirty="0" smtClean="0"/>
                  <a:t> ani min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Osa x a y jsou asymptoty grafu funkce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	</a:t>
                </a:r>
                <a:endParaRPr lang="en-US" sz="2800" dirty="0" smtClean="0"/>
              </a:p>
            </p:txBody>
          </p:sp>
        </mc:Choice>
        <mc:Fallback>
          <p:sp>
            <p:nvSpPr>
              <p:cNvPr id="6148" name="Rectangle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  <a:blipFill rotWithShape="1">
                <a:blip r:embed="rId4" cstate="print"/>
                <a:stretch>
                  <a:fillRect l="-3172" b="-25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5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3" name="Rectangle 1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4" name="Rectangle 14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" y="2362200"/>
            <a:ext cx="4140200" cy="325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863612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6" name="Rectangle 2"/>
              <p:cNvSpPr>
                <a:spLocks noGrp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</p:spPr>
            <p:txBody>
              <a:bodyPr/>
              <a:lstStyle/>
              <a:p>
                <a:pPr eaLnBrk="1" hangingPunct="1"/>
                <a:r>
                  <a:rPr lang="cs-CZ" dirty="0" smtClean="0">
                    <a:solidFill>
                      <a:schemeClr val="bg1"/>
                    </a:solidFill>
                  </a:rPr>
                  <a:t>Vlastnosti funkce </a:t>
                </a:r>
                <a14:m>
                  <m:oMath xmlns:m="http://schemas.openxmlformats.org/officeDocument/2006/math"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𝑦</m:t>
                    </m:r>
                    <m:r>
                      <a:rPr lang="cs-CZ" b="0" i="1" smtClean="0">
                        <a:solidFill>
                          <a:schemeClr val="bg1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solidFill>
                              <a:schemeClr val="bg1"/>
                            </a:solidFill>
                            <a:latin typeface="Cambria Math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cs-CZ" dirty="0" smtClean="0">
                    <a:solidFill>
                      <a:schemeClr val="bg1"/>
                    </a:solidFill>
                  </a:rPr>
                  <a:t>(2)</a:t>
                </a:r>
                <a:endParaRPr lang="cs-CZ" dirty="0" smtClean="0">
                  <a:solidFill>
                    <a:schemeClr val="bg1"/>
                  </a:solidFill>
                </a:endParaRPr>
              </a:p>
            </p:txBody>
          </p:sp>
        </mc:Choice>
        <mc:Fallback>
          <p:sp>
            <p:nvSpPr>
              <p:cNvPr id="6146" name="Rectang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 idx="4294967295"/>
              </p:nvPr>
            </p:nvSpPr>
            <p:spPr>
              <a:xfrm>
                <a:off x="457200" y="122238"/>
                <a:ext cx="8229600" cy="1143000"/>
              </a:xfrm>
              <a:blipFill rotWithShape="1">
                <a:blip r:embed="rId2" cstate="print"/>
                <a:stretch>
                  <a:fillRect b="-8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7" name="Rectangle 4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              </a:t>
                </a:r>
                <a:r>
                  <a:rPr lang="cs-CZ" sz="2800" i="1" dirty="0" smtClean="0"/>
                  <a:t>n</a:t>
                </a:r>
                <a:r>
                  <a:rPr lang="cs-CZ" sz="2800" dirty="0" smtClean="0"/>
                  <a:t> – sudé</a:t>
                </a: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−4</m:t>
                          </m:r>
                        </m:sup>
                      </m:sSup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en-US" sz="2800" dirty="0" smtClean="0"/>
              </a:p>
            </p:txBody>
          </p:sp>
        </mc:Choice>
        <mc:Fallback>
          <p:sp>
            <p:nvSpPr>
              <p:cNvPr id="6147" name="Rectangle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  <a:blipFill rotWithShape="1">
                <a:blip r:embed="rId3" cstate="print"/>
                <a:stretch>
                  <a:fillRect t="-12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="" xmlns:a14="http://schemas.microsoft.com/office/drawing/2010/main" Requires="a14">
          <p:sp>
            <p:nvSpPr>
              <p:cNvPr id="6148" name="Rectangle 5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𝐷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𝑅</m:t>
                      </m:r>
                      <m:r>
                        <a:rPr lang="cs-CZ" sz="28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cs-CZ" sz="2800" b="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r>
                        <a:rPr lang="cs-CZ" sz="2800" b="0" i="1" smtClean="0">
                          <a:latin typeface="Cambria Math"/>
                        </a:rPr>
                        <m:t>𝑅</m:t>
                      </m:r>
                      <m:r>
                        <a:rPr lang="cs-CZ" sz="2800" b="0" i="1" smtClean="0">
                          <a:latin typeface="Cambria Math"/>
                        </a:rPr>
                        <m:t>−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0</m:t>
                          </m:r>
                        </m:e>
                      </m:d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Rostoucí pro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𝑥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∈(−∞;0)</m:t>
                    </m:r>
                  </m:oMath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Klesající na </a:t>
                </a:r>
                <a14:m>
                  <m:oMath xmlns:m="http://schemas.openxmlformats.org/officeDocument/2006/math">
                    <m:r>
                      <a:rPr lang="cs-CZ" sz="2800" i="1" smtClean="0">
                        <a:latin typeface="Cambria Math"/>
                      </a:rPr>
                      <m:t>𝑥</m:t>
                    </m:r>
                    <m:r>
                      <a:rPr lang="cs-CZ" sz="280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sz="2800" b="0" i="1" smtClean="0">
                        <a:latin typeface="Cambria Math"/>
                        <a:ea typeface="Cambria Math"/>
                      </a:rPr>
                      <m:t>(0;∞)</m:t>
                    </m:r>
                  </m:oMath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Sudá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Omezená zdola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Nemá </a:t>
                </a:r>
                <a:r>
                  <a:rPr lang="cs-CZ" sz="2800" dirty="0" err="1" smtClean="0"/>
                  <a:t>max</a:t>
                </a:r>
                <a:r>
                  <a:rPr lang="cs-CZ" sz="2800" dirty="0" smtClean="0"/>
                  <a:t> ani min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Osy x a y jsou asymptoty grafu funkce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	</a:t>
                </a:r>
                <a:endParaRPr lang="en-US" sz="2800" dirty="0" smtClean="0"/>
              </a:p>
            </p:txBody>
          </p:sp>
        </mc:Choice>
        <mc:Fallback>
          <p:sp>
            <p:nvSpPr>
              <p:cNvPr id="6148" name="Rectangle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648200" y="1600200"/>
                <a:ext cx="4038600" cy="4525963"/>
              </a:xfrm>
              <a:blipFill rotWithShape="1">
                <a:blip r:embed="rId4" cstate="print"/>
                <a:stretch>
                  <a:fillRect l="-3172" b="-35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5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3" name="Rectangle 12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6154" name="Rectangle 14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17" y="2298700"/>
            <a:ext cx="4372283" cy="3213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33579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7303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Příklad 1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9219" name="Rectangle 3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</p:spPr>
            <p:txBody>
              <a:bodyPr/>
              <a:lstStyle/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(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−1)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sz="2800" dirty="0" smtClean="0"/>
              </a:p>
              <a:p>
                <a:pPr marL="0" indent="0" eaLnBrk="1" hangingPunct="1">
                  <a:buNone/>
                </a:pPr>
                <a:endParaRPr lang="cs-CZ" sz="2800" dirty="0" smtClean="0"/>
              </a:p>
              <a:p>
                <a:pPr marL="0" indent="0" eaLnBrk="1" hangingPunct="1">
                  <a:buNone/>
                </a:pPr>
                <a:r>
                  <a:rPr lang="cs-CZ" sz="2800" dirty="0" smtClean="0"/>
                  <a:t>Průsečík s osou y:</a:t>
                </a: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(−1)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2800" dirty="0" smtClean="0"/>
              </a:p>
              <a:p>
                <a:pPr marL="0" indent="0" eaLnBrk="1" hangingPunct="1">
                  <a:buNone/>
                </a:pPr>
                <a:endParaRPr lang="cs-CZ" sz="2800" dirty="0" smtClean="0"/>
              </a:p>
              <a:p>
                <a:pPr marL="0" indent="0" eaLnBrk="1" hangingPunct="1">
                  <a:buNone/>
                </a:pPr>
                <a:endParaRPr lang="cs-CZ" sz="2800" dirty="0"/>
              </a:p>
              <a:p>
                <a:pPr marL="0" indent="0" eaLnBrk="1" hangingPunct="1">
                  <a:buNone/>
                </a:pPr>
                <a:r>
                  <a:rPr lang="cs-CZ" sz="2800" dirty="0" smtClean="0"/>
                  <a:t>Průsečík s osou x:</a:t>
                </a:r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0=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(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−1)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sz="2800" b="0" dirty="0" smtClean="0"/>
              </a:p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𝑥</m:t>
                      </m:r>
                      <m:r>
                        <a:rPr lang="cs-CZ" sz="28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</p:txBody>
          </p:sp>
        </mc:Choice>
        <mc:Fallback>
          <p:sp>
            <p:nvSpPr>
              <p:cNvPr id="921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  <a:blipFill rotWithShape="1">
                <a:blip r:embed="rId2" cstate="print"/>
                <a:stretch>
                  <a:fillRect l="-30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9223" name="Rectangle 8"/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9232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375" y="2730499"/>
            <a:ext cx="4382425" cy="277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730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Příklad 2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0243" name="Rectangle 3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</p:spPr>
            <p:txBody>
              <a:bodyPr/>
              <a:lstStyle/>
              <a:p>
                <a:pPr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−2</m:t>
                      </m:r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Průsečík s osou y:</a:t>
                </a:r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0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−2=−2</m:t>
                      </m:r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Průsečík s osou x:</a:t>
                </a:r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0=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−2</m:t>
                      </m:r>
                    </m:oMath>
                  </m:oMathPara>
                </a14:m>
                <a:endParaRPr lang="cs-CZ" sz="2800" b="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=2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→</m:t>
                      </m:r>
                    </m:oMath>
                  </m:oMathPara>
                </a14:m>
                <a:endParaRPr lang="cs-CZ" sz="2800" b="0" i="1" dirty="0" smtClean="0">
                  <a:latin typeface="Cambria Math"/>
                  <a:ea typeface="Cambria Math"/>
                </a:endParaRPr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𝑥</m:t>
                      </m:r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ctrlPr>
                            <a:rPr lang="cs-CZ" sz="2800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>
                          <m:r>
                            <m:rPr>
                              <m:brk m:alnAt="7"/>
                            </m:rP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deg>
                        <m:e>
                          <m:r>
                            <a:rPr lang="cs-CZ" sz="28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</m:rad>
                      <m:r>
                        <a:rPr lang="cs-CZ" sz="2800" b="0" i="1" smtClean="0">
                          <a:latin typeface="Cambria Math"/>
                          <a:ea typeface="Cambria Math"/>
                        </a:rPr>
                        <m:t>=1,15</m:t>
                      </m:r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</p:txBody>
          </p:sp>
        </mc:Choice>
        <mc:Fallback>
          <p:sp>
            <p:nvSpPr>
              <p:cNvPr id="10243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038600" cy="4525963"/>
              </a:xfrm>
              <a:blipFill rotWithShape="1">
                <a:blip r:embed="rId2" cstate="print"/>
                <a:stretch>
                  <a:fillRect l="-30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0248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0250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0260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6863" y="2425699"/>
            <a:ext cx="4711689" cy="283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603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Příklad </a:t>
            </a:r>
            <a:r>
              <a:rPr lang="cs-CZ" dirty="0">
                <a:solidFill>
                  <a:schemeClr val="bg1"/>
                </a:solidFill>
              </a:rPr>
              <a:t>3</a:t>
            </a:r>
            <a:endParaRPr lang="cs-CZ" dirty="0" smtClean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1267" name="Rectangle 3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318000" cy="4525963"/>
              </a:xfrm>
            </p:spPr>
            <p:txBody>
              <a:bodyPr/>
              <a:lstStyle/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(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sz="2800" b="0" i="1" smtClean="0">
                              <a:latin typeface="Cambria Math"/>
                            </a:rPr>
                            <m:t>−2)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sz="2800" dirty="0" smtClean="0"/>
              </a:p>
              <a:p>
                <a:pPr eaLnBrk="1" hangingPunct="1"/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Průsečík s osou y:</a:t>
                </a:r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(−2)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8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Průsečík </a:t>
                </a:r>
                <a:r>
                  <a:rPr lang="cs-CZ" sz="2800" dirty="0" smtClean="0"/>
                  <a:t>s osou </a:t>
                </a:r>
                <a:r>
                  <a:rPr lang="cs-CZ" sz="2800" dirty="0" smtClean="0"/>
                  <a:t>x:</a:t>
                </a: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</a:rPr>
                      <m:t>0=</m:t>
                    </m:r>
                    <m:f>
                      <m:fPr>
                        <m:ctrlPr>
                          <a:rPr lang="cs-CZ" sz="24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cs-CZ" sz="24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(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−2)</m:t>
                            </m:r>
                          </m:e>
                          <m:sup>
                            <m:r>
                              <a:rPr lang="cs-CZ" sz="24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cs-CZ" sz="2400" dirty="0" smtClean="0"/>
                  <a:t> 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400" dirty="0" smtClean="0"/>
                  <a:t>Neexistuje, osa x je asymptotou</a:t>
                </a:r>
                <a:endParaRPr lang="cs-CZ" sz="2400" dirty="0" smtClean="0"/>
              </a:p>
            </p:txBody>
          </p:sp>
        </mc:Choice>
        <mc:Fallback>
          <p:sp>
            <p:nvSpPr>
              <p:cNvPr id="11267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318000" cy="4525963"/>
              </a:xfrm>
              <a:blipFill rotWithShape="1">
                <a:blip r:embed="rId2" cstate="print"/>
                <a:stretch>
                  <a:fillRect l="-2825" b="-20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1271" name="Rectangle 8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1273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1284" name="Picture 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3195638"/>
            <a:ext cx="4289893" cy="269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603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Příklad 4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1267" name="Rectangle 3"/>
              <p:cNvSpPr>
                <a:spLocks noGrp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813300" cy="4525963"/>
              </a:xfrm>
            </p:spPr>
            <p:txBody>
              <a:bodyPr/>
              <a:lstStyle/>
              <a:p>
                <a:pPr marL="0" indent="0" eaLnBrk="1" hangingPunct="1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smtClean="0">
                          <a:latin typeface="Cambria Math"/>
                        </a:rPr>
                        <m:t>𝑦</m:t>
                      </m:r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−3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−1</m:t>
                      </m:r>
                    </m:oMath>
                  </m:oMathPara>
                </a14:m>
                <a:endParaRPr lang="cs-CZ" sz="2800" dirty="0" smtClean="0"/>
              </a:p>
              <a:p>
                <a:pPr eaLnBrk="1" hangingPunct="1"/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Průsečík s osou y: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Neexistuje, osa y je </a:t>
                </a:r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asymptota</a:t>
                </a:r>
              </a:p>
              <a:p>
                <a:pPr eaLnBrk="1" hangingPunct="1">
                  <a:buFont typeface="Arial" charset="0"/>
                  <a:buNone/>
                </a:pP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:r>
                  <a:rPr lang="cs-CZ" sz="2800" dirty="0" smtClean="0"/>
                  <a:t>Průsečík </a:t>
                </a:r>
                <a:r>
                  <a:rPr lang="cs-CZ" sz="2800" dirty="0" smtClean="0"/>
                  <a:t>s osou </a:t>
                </a:r>
                <a:r>
                  <a:rPr lang="cs-CZ" sz="2800" dirty="0" smtClean="0"/>
                  <a:t>x:</a:t>
                </a:r>
                <a:endParaRPr lang="cs-CZ" sz="2800" dirty="0" smtClean="0"/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1=</m:t>
                      </m:r>
                      <m:f>
                        <m:fPr>
                          <m:ctrlPr>
                            <a:rPr lang="cs-CZ" sz="24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4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sz="24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400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400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→</m:t>
                      </m:r>
                      <m:sSup>
                        <m:sSupPr>
                          <m:ctrlPr>
                            <a:rPr lang="cs-CZ" sz="2400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2400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sz="2400" b="0" i="1" smtClean="0">
                          <a:latin typeface="Cambria Math"/>
                          <a:ea typeface="Cambria Math"/>
                        </a:rPr>
                        <m:t>=1</m:t>
                      </m:r>
                    </m:oMath>
                  </m:oMathPara>
                </a14:m>
                <a:endParaRPr lang="cs-CZ" sz="2400" b="0" dirty="0" smtClean="0">
                  <a:ea typeface="Cambria Math"/>
                </a:endParaRPr>
              </a:p>
              <a:p>
                <a:pPr eaLnBrk="1" hangingPunct="1">
                  <a:buFont typeface="Arial" charset="0"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400" b="0" i="1" smtClean="0">
                          <a:latin typeface="Cambria Math"/>
                        </a:rPr>
                        <m:t>𝑥</m:t>
                      </m:r>
                      <m:r>
                        <a:rPr lang="cs-CZ" sz="24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2400" dirty="0" smtClean="0"/>
              </a:p>
            </p:txBody>
          </p:sp>
        </mc:Choice>
        <mc:Fallback>
          <p:sp>
            <p:nvSpPr>
              <p:cNvPr id="11267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4294967295"/>
              </p:nvPr>
            </p:nvSpPr>
            <p:spPr>
              <a:xfrm>
                <a:off x="457200" y="1600200"/>
                <a:ext cx="4813300" cy="4525963"/>
              </a:xfrm>
              <a:blipFill rotWithShape="1">
                <a:blip r:embed="rId2" cstate="print"/>
                <a:stretch>
                  <a:fillRect l="-2532" b="-21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1271" name="Rectangle 8"/>
          <p:cNvSpPr>
            <a:spLocks noChangeArrowheads="1"/>
          </p:cNvSpPr>
          <p:nvPr/>
        </p:nvSpPr>
        <p:spPr bwMode="auto">
          <a:xfrm>
            <a:off x="0" y="31956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1273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697" y="2403475"/>
            <a:ext cx="4811145" cy="315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937657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Použité zdroje</a:t>
            </a:r>
          </a:p>
        </p:txBody>
      </p:sp>
      <p:sp>
        <p:nvSpPr>
          <p:cNvPr id="1433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0" indent="0" eaLnBrk="1" hangingPunct="1">
              <a:buNone/>
              <a:defRPr/>
            </a:pPr>
            <a:r>
              <a:rPr lang="cs-CZ" sz="2400" dirty="0" smtClean="0"/>
              <a:t>KUBEŠOVÁ, Naděžda a Eva CIBULKOVÁ. </a:t>
            </a:r>
            <a:r>
              <a:rPr lang="cs-CZ" sz="2400" i="1" dirty="0" smtClean="0"/>
              <a:t>Matematika: přehled středoškolského učiva</a:t>
            </a:r>
            <a:r>
              <a:rPr lang="cs-CZ" sz="2400" dirty="0" smtClean="0"/>
              <a:t>.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Třebíč: Petra </a:t>
            </a:r>
            <a:r>
              <a:rPr lang="cs-CZ" sz="2400" dirty="0" err="1" smtClean="0"/>
              <a:t>Velanová</a:t>
            </a:r>
            <a:r>
              <a:rPr lang="cs-CZ" sz="2400" dirty="0" smtClean="0"/>
              <a:t>, 2006, 239 s. Maturita (Petra </a:t>
            </a:r>
            <a:r>
              <a:rPr lang="cs-CZ" sz="2400" dirty="0" err="1" smtClean="0"/>
              <a:t>Velanová</a:t>
            </a:r>
            <a:r>
              <a:rPr lang="cs-CZ" sz="2400" dirty="0" smtClean="0"/>
              <a:t>). ISBN 80-868-7303-X.</a:t>
            </a:r>
          </a:p>
          <a:p>
            <a:pPr eaLnBrk="1" hangingPunct="1">
              <a:buFont typeface="Arial" charset="0"/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PETÁKOVÁ, Jindra. </a:t>
            </a:r>
            <a:r>
              <a:rPr lang="cs-CZ" sz="2400" i="1" dirty="0" smtClean="0"/>
              <a:t>Matematika: příprava k </a:t>
            </a:r>
            <a:r>
              <a:rPr lang="cs-CZ" sz="2400" i="1" smtClean="0"/>
              <a:t>maturitě </a:t>
            </a:r>
            <a:r>
              <a:rPr lang="cs-CZ" sz="2400" i="1" smtClean="0"/>
              <a:t/>
            </a:r>
            <a:br>
              <a:rPr lang="cs-CZ" sz="2400" i="1" smtClean="0"/>
            </a:br>
            <a:r>
              <a:rPr lang="cs-CZ" sz="2400" i="1" smtClean="0"/>
              <a:t>a </a:t>
            </a:r>
            <a:r>
              <a:rPr lang="cs-CZ" sz="2400" i="1" dirty="0" smtClean="0"/>
              <a:t>k přijímacím zkouškám na vysoké školy</a:t>
            </a:r>
            <a:r>
              <a:rPr lang="cs-CZ" sz="2400" dirty="0" smtClean="0"/>
              <a:t>.  1. </a:t>
            </a:r>
            <a:r>
              <a:rPr lang="cs-CZ" sz="2400" dirty="0" err="1" smtClean="0"/>
              <a:t>vyd</a:t>
            </a:r>
            <a:r>
              <a:rPr lang="cs-CZ" sz="2400" dirty="0" smtClean="0"/>
              <a:t>. Praha: 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, 1998, 303 s. Učebnice pro střední školy (</a:t>
            </a:r>
            <a:r>
              <a:rPr lang="cs-CZ" sz="2400" dirty="0" err="1" smtClean="0"/>
              <a:t>Prometheus</a:t>
            </a:r>
            <a:r>
              <a:rPr lang="cs-CZ" sz="2400" dirty="0" smtClean="0"/>
              <a:t>).  ISBN 80-719-6099-3.</a:t>
            </a:r>
          </a:p>
          <a:p>
            <a:pPr eaLnBrk="1" hangingPunct="1"/>
            <a:endParaRPr lang="cs-CZ" sz="2400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ZENTACE_VOSH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556</TotalTime>
  <Words>195</Words>
  <Application>Microsoft Office PowerPoint</Application>
  <PresentationFormat>Předvádění na obrazovce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PREZENTACE_VOSHK</vt:lpstr>
      <vt:lpstr>Rovnice</vt:lpstr>
      <vt:lpstr>Mocninné funkce</vt:lpstr>
      <vt:lpstr>Tento učební materiál vznikl za podpory OPVK 1.5</vt:lpstr>
      <vt:lpstr>Definice</vt:lpstr>
      <vt:lpstr> </vt:lpstr>
      <vt:lpstr> </vt:lpstr>
      <vt:lpstr> </vt:lpstr>
      <vt:lpstr> </vt:lpstr>
      <vt:lpstr>Příklad 1</vt:lpstr>
      <vt:lpstr>Příklad 2</vt:lpstr>
      <vt:lpstr>Příklad 3</vt:lpstr>
      <vt:lpstr>Příklad 4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>Benesova</dc:creator>
  <cp:lastModifiedBy>An</cp:lastModifiedBy>
  <cp:revision>27</cp:revision>
  <dcterms:created xsi:type="dcterms:W3CDTF">2012-04-10T10:11:23Z</dcterms:created>
  <dcterms:modified xsi:type="dcterms:W3CDTF">2013-06-12T06:29:09Z</dcterms:modified>
</cp:coreProperties>
</file>