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handoutMasterIdLst>
    <p:handoutMasterId r:id="rId15"/>
  </p:handoutMasterIdLst>
  <p:sldIdLst>
    <p:sldId id="256" r:id="rId2"/>
    <p:sldId id="277" r:id="rId3"/>
    <p:sldId id="278" r:id="rId4"/>
    <p:sldId id="279" r:id="rId5"/>
    <p:sldId id="280" r:id="rId6"/>
    <p:sldId id="284" r:id="rId7"/>
    <p:sldId id="282" r:id="rId8"/>
    <p:sldId id="281" r:id="rId9"/>
    <p:sldId id="283" r:id="rId10"/>
    <p:sldId id="286" r:id="rId11"/>
    <p:sldId id="287" r:id="rId12"/>
    <p:sldId id="285" r:id="rId13"/>
  </p:sldIdLst>
  <p:sldSz cx="9144000" cy="6858000" type="screen4x3"/>
  <p:notesSz cx="6797675" cy="9926638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CC0000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6E25E649-3F16-4E02-A733-19D2CDBF48F0}" styleName="Střední styl 3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>
    <p:restoredLeft sz="15620"/>
    <p:restoredTop sz="99821" autoAdjust="0"/>
  </p:normalViewPr>
  <p:slideViewPr>
    <p:cSldViewPr snapToGrid="0" snapToObjects="1">
      <p:cViewPr varScale="1">
        <p:scale>
          <a:sx n="34" d="100"/>
          <a:sy n="34" d="100"/>
        </p:scale>
        <p:origin x="-1171" y="-72"/>
      </p:cViewPr>
      <p:guideLst>
        <p:guide orient="horz" pos="4196"/>
        <p:guide orient="horz" pos="1877"/>
        <p:guide orient="horz" pos="3297"/>
        <p:guide pos="302"/>
        <p:guide pos="1202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77528DEC-856D-4487-88CD-94CA0C6B2666}" type="datetimeFigureOut">
              <a:rPr lang="cs-CZ"/>
              <a:pPr>
                <a:defRPr/>
              </a:pPr>
              <a:t>12.6.2013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2438EF27-9054-413E-8650-2695A339E2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5609312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839AA1ED-BDC7-4D5B-A41D-F52C68B6F639}" type="datetimeFigureOut">
              <a:rPr lang="cs-CZ"/>
              <a:pPr>
                <a:defRPr/>
              </a:pPr>
              <a:t>12.6.2013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450" y="4714875"/>
            <a:ext cx="5438775" cy="44672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31C32059-864E-4FAF-B88F-3C15F29F50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16187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90B990-07C3-4243-B889-2D109C4C2E67}" type="datetime1">
              <a:rPr lang="cs-CZ"/>
              <a:pPr>
                <a:defRPr/>
              </a:pPr>
              <a:t>12.6.2013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CB0B19-A95F-44CF-8F26-4DDC49F26C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670978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CDFACC-EFB5-460C-91D4-4A84393457E6}" type="datetime1">
              <a:rPr lang="cs-CZ"/>
              <a:pPr>
                <a:defRPr/>
              </a:pPr>
              <a:t>12.6.2013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257696-E0EE-4CF1-B144-2E980D5315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684431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F7D3A3-5FBA-4E2A-8A79-22C45F56BB1F}" type="datetime1">
              <a:rPr lang="cs-CZ"/>
              <a:pPr>
                <a:defRPr/>
              </a:pPr>
              <a:t>12.6.2013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1D0D2C-6EE2-4417-AFC1-A3AD3660F0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965636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B5E5AA-C3F4-44EF-8A39-8C3B88D98E40}" type="datetime1">
              <a:rPr lang="cs-CZ"/>
              <a:pPr>
                <a:defRPr/>
              </a:pPr>
              <a:t>12.6.2013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DEBF6A-3E65-448B-8A4D-987B5F1733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062353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B6F46D-A996-43A8-9FA3-B0EEE5D78976}" type="datetime1">
              <a:rPr lang="cs-CZ"/>
              <a:pPr>
                <a:defRPr/>
              </a:pPr>
              <a:t>12.6.2013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184D4A-6562-4E20-9557-EA9EE0FE62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924651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ovací čára 12"/>
          <p:cNvCxnSpPr/>
          <p:nvPr userDrawn="1"/>
        </p:nvCxnSpPr>
        <p:spPr>
          <a:xfrm>
            <a:off x="0" y="6237288"/>
            <a:ext cx="9144000" cy="0"/>
          </a:xfrm>
          <a:prstGeom prst="line">
            <a:avLst/>
          </a:prstGeom>
          <a:ln w="28575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Obdélník 9"/>
          <p:cNvSpPr/>
          <p:nvPr userDrawn="1"/>
        </p:nvSpPr>
        <p:spPr>
          <a:xfrm>
            <a:off x="0" y="0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path path="circle">
              <a:fillToRect t="100000" r="100000"/>
            </a:path>
            <a:tileRect l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5" name="Obrázek 7" descr="C_mini.jpg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01013" y="95250"/>
            <a:ext cx="777875" cy="765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6856" y="519437"/>
            <a:ext cx="7352936" cy="442035"/>
          </a:xfrm>
        </p:spPr>
        <p:txBody>
          <a:bodyPr lIns="36000" tIns="36000" rIns="36000" bIns="36000" anchor="b">
            <a:spAutoFit/>
          </a:bodyPr>
          <a:lstStyle>
            <a:lvl1pPr algn="l">
              <a:defRPr sz="2400" b="1">
                <a:solidFill>
                  <a:schemeClr val="bg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6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058E9F-5846-40C4-BCB7-8D44D64FE8DB}" type="datetime1">
              <a:rPr lang="cs-CZ"/>
              <a:pPr>
                <a:defRPr/>
              </a:pPr>
              <a:t>12.6.2013</a:t>
            </a:fld>
            <a:endParaRPr lang="cs-CZ"/>
          </a:p>
        </p:txBody>
      </p:sp>
      <p:sp>
        <p:nvSpPr>
          <p:cNvPr id="7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2442483A-74D9-4A67-9BCC-5052A30B35D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788711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1EB42B-E5C0-4726-81F6-0B6098FAF904}" type="datetime1">
              <a:rPr lang="cs-CZ"/>
              <a:pPr>
                <a:defRPr/>
              </a:pPr>
              <a:t>12.6.2013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7D1251-3BC1-45D6-AE4B-6D25396ED1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791265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446F50-6820-4D1D-BDC3-FBA000A6CB33}" type="datetime1">
              <a:rPr lang="cs-CZ"/>
              <a:pPr>
                <a:defRPr/>
              </a:pPr>
              <a:t>12.6.2013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4DC4A7-76EA-4A2C-ADDA-86D164C221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1957063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1968C8-3A46-4EC4-81AF-0757D1E4E5FF}" type="datetime1">
              <a:rPr lang="cs-CZ"/>
              <a:pPr>
                <a:defRPr/>
              </a:pPr>
              <a:t>12.6.2013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E32545-E5E7-4F29-9C20-7BFF13A8F8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815995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FEBF1C-C987-4E50-8359-91AF2F0BADC8}" type="datetime1">
              <a:rPr lang="cs-CZ"/>
              <a:pPr>
                <a:defRPr/>
              </a:pPr>
              <a:t>12.6.2013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7FE13F-5FCB-4F41-B96F-7740B013E3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754066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6AB58F-ABF9-464D-93EB-0BBE674DDD29}" type="datetime1">
              <a:rPr lang="cs-CZ"/>
              <a:pPr>
                <a:defRPr/>
              </a:pPr>
              <a:t>12.6.2013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71EFDE-B1F3-48E5-9D81-780B1E570B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501559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57C1D895-CDE7-428B-ABBC-100647D4AF4F}" type="datetime1">
              <a:rPr lang="cs-CZ"/>
              <a:pPr>
                <a:defRPr/>
              </a:pPr>
              <a:t>12.6.2013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8B789135-AFF2-428A-ABBB-87E8F60433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84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emf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emf"/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/>
          </p:nvPr>
        </p:nvSpPr>
        <p:spPr>
          <a:xfrm>
            <a:off x="1782763" y="2316163"/>
            <a:ext cx="6537325" cy="1470025"/>
          </a:xfrm>
        </p:spPr>
        <p:txBody>
          <a:bodyPr/>
          <a:lstStyle/>
          <a:p>
            <a:pPr algn="l" eaLnBrk="1" hangingPunct="1"/>
            <a:r>
              <a:rPr lang="cs-CZ" dirty="0" smtClean="0">
                <a:solidFill>
                  <a:schemeClr val="tx2"/>
                </a:solidFill>
                <a:latin typeface="Arial" charset="0"/>
              </a:rPr>
              <a:t>Goniometrické funkce</a:t>
            </a:r>
            <a:br>
              <a:rPr lang="cs-CZ" dirty="0" smtClean="0">
                <a:solidFill>
                  <a:schemeClr val="tx2"/>
                </a:solidFill>
                <a:latin typeface="Arial" charset="0"/>
              </a:rPr>
            </a:br>
            <a:r>
              <a:rPr lang="cs-CZ" sz="3200" dirty="0" smtClean="0">
                <a:solidFill>
                  <a:schemeClr val="tx2"/>
                </a:solidFill>
                <a:latin typeface="Arial" charset="0"/>
              </a:rPr>
              <a:t>v pravoúhlém trojúhelníku</a:t>
            </a:r>
            <a:endParaRPr lang="cs-CZ" dirty="0" smtClean="0">
              <a:solidFill>
                <a:schemeClr val="tx2"/>
              </a:solidFill>
              <a:latin typeface="Arial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6553200" y="6329363"/>
            <a:ext cx="2133600" cy="365125"/>
          </a:xfrm>
        </p:spPr>
        <p:txBody>
          <a:bodyPr/>
          <a:lstStyle/>
          <a:p>
            <a:pPr>
              <a:defRPr/>
            </a:pPr>
            <a:fld id="{9DF426B6-4367-486E-BBC8-1A5200D80B7F}" type="slidenum">
              <a:rPr lang="cs-CZ"/>
              <a:pPr>
                <a:defRPr/>
              </a:pPr>
              <a:t>1</a:t>
            </a:fld>
            <a:endParaRPr lang="cs-CZ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1852613" y="3935413"/>
            <a:ext cx="3744912" cy="698500"/>
          </a:xfrm>
          <a:prstGeom prst="rect">
            <a:avLst/>
          </a:prstGeom>
        </p:spPr>
        <p:txBody>
          <a:bodyPr lIns="36000" tIns="36000" rIns="36000" bIns="36000">
            <a:sp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20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Hradec Králové</a:t>
            </a:r>
            <a:br>
              <a:rPr lang="cs-CZ" sz="20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r>
              <a:rPr lang="cs-CZ" sz="2000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7. 1. 2013</a:t>
            </a:r>
            <a:endParaRPr lang="cs-CZ" sz="200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0" y="5873750"/>
            <a:ext cx="9144000" cy="984250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0" y="0"/>
            <a:ext cx="9144000" cy="155098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1852613" y="193675"/>
            <a:ext cx="6192837" cy="688975"/>
          </a:xfrm>
          <a:prstGeom prst="rect">
            <a:avLst/>
          </a:prstGeom>
        </p:spPr>
        <p:txBody>
          <a:bodyPr lIns="36000" tIns="36000" rIns="36000" bIns="36000">
            <a:sp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2000" b="1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CZECH SALES ACADEMY Hradec Králové – VOŠ a SOŠ s.r.o.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sz="2000" b="1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Hradecká 1151, 500 03 Hradec Králové</a:t>
            </a:r>
          </a:p>
        </p:txBody>
      </p:sp>
      <p:pic>
        <p:nvPicPr>
          <p:cNvPr id="3080" name="Picture 2" descr="C:\Users\Benesova\Documents\06_projekty\OPVK\00_příručky\OPVK\Zakladni_logolink_OPVK (ESF, EU, MSMT, OP VK)\03_Zakladni_logolink_vertikalni_cz\OPVK_ver_zakladni_logolink_CMYK_cz.t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188" y="1744663"/>
            <a:ext cx="1511300" cy="4005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81" name="Obrázek 13" descr="C_mini.jpg"/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01013" y="95250"/>
            <a:ext cx="777875" cy="765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číslo snímku 1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fld id="{3EB17F33-CEDF-478F-9C70-8E810A4B3D60}" type="slidenum">
              <a:rPr lang="cs-CZ" smtClean="0">
                <a:solidFill>
                  <a:schemeClr val="tx2"/>
                </a:solidFill>
                <a:latin typeface="Calibri" pitchFamily="34" charset="0"/>
              </a:rPr>
              <a:pPr eaLnBrk="1" fontAlgn="base" hangingPunct="1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 smtClean="0">
              <a:solidFill>
                <a:schemeClr val="tx2"/>
              </a:solidFill>
              <a:latin typeface="Calibri" pitchFamily="34" charset="0"/>
            </a:endParaRPr>
          </a:p>
        </p:txBody>
      </p:sp>
      <p:sp>
        <p:nvSpPr>
          <p:cNvPr id="4099" name="Nadpis 2"/>
          <p:cNvSpPr>
            <a:spLocks noGrp="1"/>
          </p:cNvSpPr>
          <p:nvPr>
            <p:ph type="title"/>
          </p:nvPr>
        </p:nvSpPr>
        <p:spPr>
          <a:xfrm>
            <a:off x="446088" y="519113"/>
            <a:ext cx="7353300" cy="442912"/>
          </a:xfrm>
        </p:spPr>
        <p:txBody>
          <a:bodyPr/>
          <a:lstStyle/>
          <a:p>
            <a:pPr eaLnBrk="1" hangingPunct="1"/>
            <a:r>
              <a:rPr lang="cs-CZ" smtClean="0"/>
              <a:t>Tento učební materiál vznikl za podpory OPVK 1.5</a:t>
            </a:r>
          </a:p>
        </p:txBody>
      </p:sp>
      <p:graphicFrame>
        <p:nvGraphicFramePr>
          <p:cNvPr id="16429" name="Group 45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184490496"/>
              </p:ext>
            </p:extLst>
          </p:nvPr>
        </p:nvGraphicFramePr>
        <p:xfrm>
          <a:off x="723900" y="1370013"/>
          <a:ext cx="7935913" cy="5396865"/>
        </p:xfrm>
        <a:graphic>
          <a:graphicData uri="http://schemas.openxmlformats.org/drawingml/2006/table">
            <a:tbl>
              <a:tblPr/>
              <a:tblGrid>
                <a:gridCol w="2614613"/>
                <a:gridCol w="5321300"/>
              </a:tblGrid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CZECH SALES ACADEMY Hradec Králové – VOŠ a SOŠ s.r.o.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CZ 1.07/1.5.00/34.0314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Název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Moderní škola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Číslo DUM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CSA_OPVK15_113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Předmět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Matematika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Tematický celek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Funkce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Goniometrické funkce v pravoúhlém trojúhelníku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Mgr. Dominika Vítová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Datum ověření, třída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7. 1. 2013, 3A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Časová dotace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45 min.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Pomůcky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Dataprojektor, plátno, tabule, fix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Vzdělávací cíl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Student si zopakuje znalosti o goniometrických funkcích </a:t>
                      </a:r>
                      <a:b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</a:b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 pravoúhlém trojúhelníku. Student aplikuje znalosti o goniometrických funkcích ostrého úhlu při výpočtech úloh. Student získá znalosti o vztazích mezi jednotlivými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gon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. funkcemi.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49" name="Picture 29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3000"/>
          <a:stretch/>
        </p:blipFill>
        <p:spPr bwMode="auto">
          <a:xfrm>
            <a:off x="4432113" y="2600761"/>
            <a:ext cx="4448361" cy="31427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122" name="Rectangle 2"/>
          <p:cNvSpPr>
            <a:spLocks noGrp="1"/>
          </p:cNvSpPr>
          <p:nvPr>
            <p:ph type="title" idx="4294967295"/>
          </p:nvPr>
        </p:nvSpPr>
        <p:spPr>
          <a:xfrm>
            <a:off x="457200" y="190500"/>
            <a:ext cx="8229600" cy="1041400"/>
          </a:xfrm>
        </p:spPr>
        <p:txBody>
          <a:bodyPr/>
          <a:lstStyle/>
          <a:p>
            <a:pPr eaLnBrk="1" hangingPunct="1"/>
            <a:r>
              <a:rPr lang="cs-CZ" dirty="0" smtClean="0">
                <a:solidFill>
                  <a:schemeClr val="bg1"/>
                </a:solidFill>
                <a:latin typeface="Arial" charset="0"/>
              </a:rPr>
              <a:t>Úvod (1)</a:t>
            </a:r>
          </a:p>
        </p:txBody>
      </p:sp>
      <p:sp>
        <p:nvSpPr>
          <p:cNvPr id="5124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5126" name="Rectangle 7"/>
          <p:cNvSpPr>
            <a:spLocks noChangeArrowheads="1"/>
          </p:cNvSpPr>
          <p:nvPr/>
        </p:nvSpPr>
        <p:spPr bwMode="auto">
          <a:xfrm>
            <a:off x="0" y="33147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5128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5130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5132" name="Rectangle 13"/>
          <p:cNvSpPr>
            <a:spLocks noChangeArrowheads="1"/>
          </p:cNvSpPr>
          <p:nvPr/>
        </p:nvSpPr>
        <p:spPr bwMode="auto">
          <a:xfrm>
            <a:off x="180975" y="1905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977900" y="1536700"/>
            <a:ext cx="71247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Mějme pravoúhlé trojúhelníky s úhlem </a:t>
            </a:r>
            <a:r>
              <a:rPr lang="el-GR" dirty="0" smtClean="0"/>
              <a:t>α</a:t>
            </a:r>
            <a:r>
              <a:rPr lang="cs-CZ" dirty="0" smtClean="0"/>
              <a:t>: </a:t>
            </a:r>
          </a:p>
          <a:p>
            <a:r>
              <a:rPr lang="cs-CZ" dirty="0" smtClean="0"/>
              <a:t>Jsou tyto trojúhelníky shodné?</a:t>
            </a:r>
          </a:p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981365" y="2416095"/>
            <a:ext cx="58766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Jsou tyto trojúhelníky podobné?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540250" y="5725760"/>
            <a:ext cx="379094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Zdroj: ucebnice.krynicky.cz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7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7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/>
          </p:cNvSpPr>
          <p:nvPr>
            <p:ph type="title" idx="4294967295"/>
          </p:nvPr>
        </p:nvSpPr>
        <p:spPr>
          <a:xfrm>
            <a:off x="228600" y="7938"/>
            <a:ext cx="8229600" cy="1143000"/>
          </a:xfrm>
        </p:spPr>
        <p:txBody>
          <a:bodyPr/>
          <a:lstStyle/>
          <a:p>
            <a:pPr eaLnBrk="1" hangingPunct="1"/>
            <a:r>
              <a:rPr lang="cs-CZ" dirty="0" smtClean="0">
                <a:solidFill>
                  <a:schemeClr val="bg1"/>
                </a:solidFill>
              </a:rPr>
              <a:t>Úvod (2)</a:t>
            </a:r>
          </a:p>
        </p:txBody>
      </p:sp>
      <mc:AlternateContent xmlns:mc="http://schemas.openxmlformats.org/markup-compatibility/2006">
        <mc:Choice xmlns="" xmlns:a14="http://schemas.microsoft.com/office/drawing/2010/main" Requires="a14">
          <p:sp>
            <p:nvSpPr>
              <p:cNvPr id="6147" name="Rectangle 4"/>
              <p:cNvSpPr>
                <a:spLocks noGrp="1"/>
              </p:cNvSpPr>
              <p:nvPr>
                <p:ph type="body" sz="half" idx="4294967295"/>
              </p:nvPr>
            </p:nvSpPr>
            <p:spPr>
              <a:xfrm>
                <a:off x="457200" y="1600200"/>
                <a:ext cx="4038600" cy="4525963"/>
              </a:xfrm>
            </p:spPr>
            <p:txBody>
              <a:bodyPr/>
              <a:lstStyle/>
              <a:p>
                <a:pPr eaLnBrk="1" hangingPunct="1">
                  <a:buFont typeface="Arial" charset="0"/>
                  <a:buNone/>
                </a:pPr>
                <a:r>
                  <a:rPr lang="cs-CZ" sz="2800" dirty="0" smtClean="0"/>
                  <a:t>Trojúhelníky jsou podobné:</a:t>
                </a:r>
              </a:p>
              <a:p>
                <a:pPr eaLnBrk="1" hangingPunct="1">
                  <a:buFontTx/>
                  <a:buChar char="-"/>
                </a:pPr>
                <a:r>
                  <a:rPr lang="cs-CZ" sz="2800" dirty="0" smtClean="0"/>
                  <a:t>mají stejně veliké úhly</a:t>
                </a:r>
              </a:p>
              <a:p>
                <a:pPr eaLnBrk="1" hangingPunct="1">
                  <a:buFontTx/>
                  <a:buChar char="-"/>
                </a:pPr>
                <a:r>
                  <a:rPr lang="cs-CZ" sz="2800" dirty="0"/>
                  <a:t>m</a:t>
                </a:r>
                <a:r>
                  <a:rPr lang="cs-CZ" sz="2800" dirty="0" smtClean="0"/>
                  <a:t>ají stejný poměr odpovídajících si stran</a:t>
                </a:r>
              </a:p>
              <a:p>
                <a:pPr marL="0" indent="0" eaLnBrk="1" hangingPunct="1">
                  <a:buNone/>
                </a:pPr>
                <a:endParaRPr lang="cs-CZ" sz="2800" dirty="0" smtClean="0"/>
              </a:p>
              <a:p>
                <a:pPr marL="0" indent="0" eaLnBrk="1" hangingPunct="1">
                  <a:buNone/>
                </a:pPr>
                <a:r>
                  <a:rPr lang="cs-CZ" sz="2800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</a:rPr>
                          <m:t>𝑎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</a:rPr>
                          <m:t>𝑐</m:t>
                        </m:r>
                      </m:den>
                    </m:f>
                    <m:r>
                      <a:rPr lang="cs-CZ" sz="2800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8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</a:rPr>
                          <m:t>𝑝𝑟𝑜𝑡𝑖𝑙𝑒h𝑙</m:t>
                        </m:r>
                        <m:r>
                          <a:rPr lang="cs-CZ" sz="2800" b="0" i="1" smtClean="0">
                            <a:latin typeface="Cambria Math"/>
                          </a:rPr>
                          <m:t>á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</a:rPr>
                          <m:t>𝑝</m:t>
                        </m:r>
                        <m:r>
                          <a:rPr lang="cs-CZ" sz="2800" b="0" i="1" smtClean="0">
                            <a:latin typeface="Cambria Math"/>
                          </a:rPr>
                          <m:t>ř</m:t>
                        </m:r>
                        <m:r>
                          <a:rPr lang="cs-CZ" sz="2800" b="0" i="1" smtClean="0">
                            <a:latin typeface="Cambria Math"/>
                          </a:rPr>
                          <m:t>𝑒𝑝𝑜𝑛𝑎</m:t>
                        </m:r>
                      </m:den>
                    </m:f>
                  </m:oMath>
                </a14:m>
                <a:r>
                  <a:rPr lang="cs-CZ" sz="2800" dirty="0" smtClean="0"/>
                  <a:t> </a:t>
                </a:r>
                <a:r>
                  <a:rPr lang="cs-CZ" sz="2400" dirty="0" smtClean="0"/>
                  <a:t>je jednoznačně určené číslo dané velikostí úhlu </a:t>
                </a:r>
                <a:r>
                  <a:rPr lang="el-GR" sz="2400" i="1" dirty="0" smtClean="0"/>
                  <a:t>α</a:t>
                </a:r>
                <a:endParaRPr lang="cs-CZ" sz="2400" i="1" dirty="0" smtClean="0"/>
              </a:p>
              <a:p>
                <a:pPr marL="0" indent="0" eaLnBrk="1" hangingPunct="1">
                  <a:buNone/>
                </a:pPr>
                <a:endParaRPr lang="en-US" sz="2400" i="1" dirty="0" smtClean="0"/>
              </a:p>
            </p:txBody>
          </p:sp>
        </mc:Choice>
        <mc:Fallback>
          <p:sp>
            <p:nvSpPr>
              <p:cNvPr id="6147" name="Rectangle 4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body" sz="half" idx="4294967295"/>
              </p:nvPr>
            </p:nvSpPr>
            <p:spPr>
              <a:xfrm>
                <a:off x="457200" y="1600200"/>
                <a:ext cx="4038600" cy="4525963"/>
              </a:xfrm>
              <a:blipFill rotWithShape="1">
                <a:blip r:embed="rId2" cstate="print"/>
                <a:stretch>
                  <a:fillRect l="-3017" t="-1213" r="-2413" b="-121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148" name="Rectangle 5"/>
          <p:cNvSpPr>
            <a:spLocks noGrp="1"/>
          </p:cNvSpPr>
          <p:nvPr>
            <p:ph type="body" sz="half" idx="4294967295"/>
          </p:nvPr>
        </p:nvSpPr>
        <p:spPr>
          <a:xfrm>
            <a:off x="4648200" y="1600201"/>
            <a:ext cx="4038600" cy="2628900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2800" dirty="0" smtClean="0"/>
              <a:t>		</a:t>
            </a:r>
            <a:endParaRPr lang="en-US" sz="2800" dirty="0" smtClean="0"/>
          </a:p>
        </p:txBody>
      </p:sp>
      <p:sp>
        <p:nvSpPr>
          <p:cNvPr id="6151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6153" name="Rectangle 12"/>
          <p:cNvSpPr>
            <a:spLocks noChangeArrowheads="1"/>
          </p:cNvSpPr>
          <p:nvPr/>
        </p:nvSpPr>
        <p:spPr bwMode="auto">
          <a:xfrm>
            <a:off x="0" y="33147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6154" name="Rectangle 14"/>
          <p:cNvSpPr>
            <a:spLocks noChangeArrowheads="1"/>
          </p:cNvSpPr>
          <p:nvPr/>
        </p:nvSpPr>
        <p:spPr bwMode="auto">
          <a:xfrm>
            <a:off x="0" y="3195638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6164" name="Picture 20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7586" y="1557336"/>
            <a:ext cx="3859213" cy="2024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827586" y="4711700"/>
            <a:ext cx="385921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Tento poměr můžeme považovat za hodnotu nějaké funkce vyrobenou z čísla </a:t>
            </a:r>
            <a:r>
              <a:rPr lang="el-GR" i="1" dirty="0" smtClean="0"/>
              <a:t>α</a:t>
            </a:r>
            <a:r>
              <a:rPr lang="cs-CZ" i="1" dirty="0" smtClean="0"/>
              <a:t>, </a:t>
            </a:r>
            <a:r>
              <a:rPr lang="cs-CZ" dirty="0" smtClean="0"/>
              <a:t>kterou nazveme </a:t>
            </a:r>
            <a:r>
              <a:rPr lang="cs-CZ" b="1" i="1" dirty="0" smtClean="0"/>
              <a:t>sinus</a:t>
            </a:r>
            <a:r>
              <a:rPr lang="cs-CZ" i="1" dirty="0" smtClean="0"/>
              <a:t>.</a:t>
            </a:r>
            <a:endParaRPr lang="en-US" i="1" dirty="0" smtClean="0"/>
          </a:p>
          <a:p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667251" y="3808060"/>
            <a:ext cx="379094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Zdroj: ucebnice.krynicky.cz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5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5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1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1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750" fill="hold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750" fill="hold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750" fill="hold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750" fill="hold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uiExpand="1" build="p"/>
      <p:bldP spid="2" grpId="0"/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/>
          </p:cNvSpPr>
          <p:nvPr>
            <p:ph type="title" idx="4294967295"/>
          </p:nvPr>
        </p:nvSpPr>
        <p:spPr>
          <a:xfrm>
            <a:off x="457200" y="46038"/>
            <a:ext cx="8229600" cy="1143000"/>
          </a:xfrm>
        </p:spPr>
        <p:txBody>
          <a:bodyPr/>
          <a:lstStyle/>
          <a:p>
            <a:pPr eaLnBrk="1" hangingPunct="1"/>
            <a:r>
              <a:rPr lang="cs-CZ" dirty="0" smtClean="0">
                <a:solidFill>
                  <a:schemeClr val="bg1"/>
                </a:solidFill>
              </a:rPr>
              <a:t>Goniometrické funkce</a:t>
            </a:r>
          </a:p>
        </p:txBody>
      </p:sp>
      <mc:AlternateContent xmlns:mc="http://schemas.openxmlformats.org/markup-compatibility/2006">
        <mc:Choice xmlns="" xmlns:a14="http://schemas.microsoft.com/office/drawing/2010/main" Requires="a14">
          <p:sp>
            <p:nvSpPr>
              <p:cNvPr id="7171" name="Rectangle 3"/>
              <p:cNvSpPr>
                <a:spLocks noGrp="1"/>
              </p:cNvSpPr>
              <p:nvPr>
                <p:ph type="body" idx="4294967295"/>
              </p:nvPr>
            </p:nvSpPr>
            <p:spPr>
              <a:xfrm>
                <a:off x="457200" y="1189038"/>
                <a:ext cx="8229600" cy="5211762"/>
              </a:xfrm>
            </p:spPr>
            <p:txBody>
              <a:bodyPr/>
              <a:lstStyle/>
              <a:p>
                <a:pPr marL="0" indent="0" eaLnBrk="1" hangingPunct="1">
                  <a:lnSpc>
                    <a:spcPct val="80000"/>
                  </a:lnSpc>
                  <a:buNone/>
                </a:pPr>
                <a:r>
                  <a:rPr lang="cs-CZ" sz="2000" dirty="0" smtClean="0"/>
                  <a:t>Pro </a:t>
                </a:r>
                <a14:m>
                  <m:oMath xmlns:m="http://schemas.openxmlformats.org/officeDocument/2006/math">
                    <m:r>
                      <a:rPr lang="cs-CZ" sz="2000" b="0" i="1" smtClean="0">
                        <a:latin typeface="Cambria Math"/>
                      </a:rPr>
                      <m:t>𝑥</m:t>
                    </m:r>
                    <m:r>
                      <a:rPr lang="cs-CZ" sz="2000" b="0" i="1" smtClean="0">
                        <a:latin typeface="Cambria Math"/>
                        <a:ea typeface="Cambria Math"/>
                      </a:rPr>
                      <m:t>∈</m:t>
                    </m:r>
                    <m:d>
                      <m:dPr>
                        <m:ctrlPr>
                          <a:rPr lang="cs-CZ" sz="2000" b="0" i="1" smtClean="0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  <a:ea typeface="Cambria Math"/>
                          </a:rPr>
                          <m:t>0°;90°</m:t>
                        </m:r>
                      </m:e>
                    </m:d>
                  </m:oMath>
                </a14:m>
                <a:r>
                  <a:rPr lang="cs-CZ" sz="2000" dirty="0" smtClean="0"/>
                  <a:t> platí:</a:t>
                </a:r>
              </a:p>
              <a:p>
                <a:pPr marL="0" indent="0" eaLnBrk="1" hangingPunct="1">
                  <a:lnSpc>
                    <a:spcPct val="80000"/>
                  </a:lnSpc>
                  <a:buNone/>
                </a:pPr>
                <a:endParaRPr lang="cs-CZ" sz="2000" dirty="0"/>
              </a:p>
              <a:p>
                <a:pPr marL="0" indent="0" eaLnBrk="1" hangingPunct="1">
                  <a:lnSpc>
                    <a:spcPct val="80000"/>
                  </a:lnSpc>
                  <a:buNone/>
                </a:pPr>
                <a:r>
                  <a:rPr lang="cs-CZ" sz="2000" dirty="0" smtClean="0"/>
                  <a:t>Sinus</a:t>
                </a:r>
              </a:p>
              <a:p>
                <a:pPr marL="0" indent="0" eaLnBrk="1" hangingPunct="1">
                  <a:lnSpc>
                    <a:spcPct val="8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en-US" sz="2000" i="1" smtClean="0">
                              <a:latin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US" sz="2000" i="0" smtClean="0">
                              <a:latin typeface="Cambria Math"/>
                            </a:rPr>
                            <m:t>sin</m:t>
                          </m:r>
                        </m:fName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=</m:t>
                          </m:r>
                          <m:f>
                            <m:fPr>
                              <m:ctrlPr>
                                <a:rPr lang="cs-CZ" sz="2000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000" b="0" i="1" smtClean="0">
                                  <a:latin typeface="Cambria Math"/>
                                </a:rPr>
                                <m:t>𝑝𝑟𝑜𝑡𝑖𝑙𝑒h𝑙</m:t>
                              </m:r>
                              <m:r>
                                <a:rPr lang="cs-CZ" sz="2000" b="0" i="1" smtClean="0">
                                  <a:latin typeface="Cambria Math"/>
                                </a:rPr>
                                <m:t>á</m:t>
                              </m:r>
                            </m:num>
                            <m:den>
                              <m:r>
                                <a:rPr lang="cs-CZ" sz="2000" b="0" i="1" smtClean="0">
                                  <a:latin typeface="Cambria Math"/>
                                </a:rPr>
                                <m:t>𝑝</m:t>
                              </m:r>
                              <m:r>
                                <a:rPr lang="cs-CZ" sz="2000" b="0" i="1" smtClean="0">
                                  <a:latin typeface="Cambria Math"/>
                                </a:rPr>
                                <m:t>ř</m:t>
                              </m:r>
                              <m:r>
                                <a:rPr lang="cs-CZ" sz="2000" b="0" i="1" smtClean="0">
                                  <a:latin typeface="Cambria Math"/>
                                </a:rPr>
                                <m:t>𝑒𝑝𝑜𝑛𝑎</m:t>
                              </m:r>
                            </m:den>
                          </m:f>
                        </m:e>
                      </m:func>
                    </m:oMath>
                  </m:oMathPara>
                </a14:m>
                <a:endParaRPr lang="cs-CZ" sz="2000" dirty="0" smtClean="0"/>
              </a:p>
              <a:p>
                <a:pPr marL="0" indent="0" eaLnBrk="1" hangingPunct="1">
                  <a:lnSpc>
                    <a:spcPct val="80000"/>
                  </a:lnSpc>
                  <a:buNone/>
                </a:pPr>
                <a:endParaRPr lang="cs-CZ" sz="2000" dirty="0"/>
              </a:p>
              <a:p>
                <a:pPr marL="0" indent="0" eaLnBrk="1" hangingPunct="1">
                  <a:lnSpc>
                    <a:spcPct val="80000"/>
                  </a:lnSpc>
                  <a:buNone/>
                </a:pPr>
                <a:r>
                  <a:rPr lang="cs-CZ" sz="2000" dirty="0" smtClean="0"/>
                  <a:t>Cosinus</a:t>
                </a:r>
              </a:p>
              <a:p>
                <a:pPr marL="0" indent="0" eaLnBrk="1" hangingPunct="1">
                  <a:lnSpc>
                    <a:spcPct val="8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en-US" sz="2000" i="1" smtClean="0">
                              <a:latin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US" sz="2000" i="0" smtClean="0">
                              <a:latin typeface="Cambria Math"/>
                            </a:rPr>
                            <m:t>cos</m:t>
                          </m:r>
                        </m:fName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𝑥</m:t>
                          </m:r>
                        </m:e>
                      </m:func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000" b="0" i="1" smtClean="0">
                              <a:latin typeface="Cambria Math"/>
                            </a:rPr>
                            <m:t>𝑝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ř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𝑖𝑙𝑒h𝑙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á</m:t>
                          </m:r>
                        </m:num>
                        <m:den>
                          <m:r>
                            <a:rPr lang="cs-CZ" sz="2000" b="0" i="1" smtClean="0">
                              <a:latin typeface="Cambria Math"/>
                            </a:rPr>
                            <m:t>𝑝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ř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𝑒𝑝𝑜𝑛𝑎</m:t>
                          </m:r>
                        </m:den>
                      </m:f>
                    </m:oMath>
                  </m:oMathPara>
                </a14:m>
                <a:endParaRPr lang="cs-CZ" sz="2000" dirty="0" smtClean="0"/>
              </a:p>
              <a:p>
                <a:pPr marL="0" indent="0" eaLnBrk="1" hangingPunct="1">
                  <a:lnSpc>
                    <a:spcPct val="80000"/>
                  </a:lnSpc>
                  <a:buNone/>
                </a:pPr>
                <a:endParaRPr lang="cs-CZ" sz="2000" dirty="0"/>
              </a:p>
              <a:p>
                <a:pPr marL="0" indent="0" eaLnBrk="1" hangingPunct="1">
                  <a:lnSpc>
                    <a:spcPct val="80000"/>
                  </a:lnSpc>
                  <a:buNone/>
                </a:pPr>
                <a:r>
                  <a:rPr lang="cs-CZ" sz="2000" dirty="0" smtClean="0"/>
                  <a:t>Tangens</a:t>
                </a:r>
              </a:p>
              <a:p>
                <a:pPr marL="0" indent="0" eaLnBrk="1" hangingPunct="1">
                  <a:lnSpc>
                    <a:spcPct val="8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en-US" sz="2000" i="1" smtClean="0">
                              <a:latin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US" sz="2000" i="0" smtClean="0">
                              <a:latin typeface="Cambria Math"/>
                            </a:rPr>
                            <m:t>t</m:t>
                          </m:r>
                          <m:r>
                            <m:rPr>
                              <m:sty m:val="p"/>
                            </m:rPr>
                            <a:rPr lang="cs-CZ" sz="2000" b="0" i="0" smtClean="0">
                              <a:latin typeface="Cambria Math"/>
                            </a:rPr>
                            <m:t>g</m:t>
                          </m:r>
                        </m:fName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=</m:t>
                          </m:r>
                          <m:f>
                            <m:fPr>
                              <m:ctrlPr>
                                <a:rPr lang="cs-CZ" sz="2000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000" b="0" i="1" smtClean="0">
                                  <a:latin typeface="Cambria Math"/>
                                </a:rPr>
                                <m:t>𝑝𝑟𝑜𝑡𝑖𝑙𝑒h𝑙</m:t>
                              </m:r>
                              <m:r>
                                <a:rPr lang="cs-CZ" sz="2000" b="0" i="1" smtClean="0">
                                  <a:latin typeface="Cambria Math"/>
                                </a:rPr>
                                <m:t>á</m:t>
                              </m:r>
                            </m:num>
                            <m:den>
                              <m:r>
                                <a:rPr lang="cs-CZ" sz="2000" b="0" i="1" smtClean="0">
                                  <a:latin typeface="Cambria Math"/>
                                </a:rPr>
                                <m:t>𝑝</m:t>
                              </m:r>
                              <m:r>
                                <a:rPr lang="cs-CZ" sz="2000" b="0" i="1" smtClean="0">
                                  <a:latin typeface="Cambria Math"/>
                                </a:rPr>
                                <m:t>ř</m:t>
                              </m:r>
                              <m:r>
                                <a:rPr lang="cs-CZ" sz="2000" b="0" i="1" smtClean="0">
                                  <a:latin typeface="Cambria Math"/>
                                </a:rPr>
                                <m:t>𝑖𝑙𝑒h𝑙</m:t>
                              </m:r>
                              <m:r>
                                <a:rPr lang="cs-CZ" sz="2000" b="0" i="1" smtClean="0">
                                  <a:latin typeface="Cambria Math"/>
                                </a:rPr>
                                <m:t>á</m:t>
                              </m:r>
                            </m:den>
                          </m:f>
                        </m:e>
                      </m:func>
                    </m:oMath>
                  </m:oMathPara>
                </a14:m>
                <a:endParaRPr lang="cs-CZ" sz="2000" dirty="0" smtClean="0"/>
              </a:p>
              <a:p>
                <a:pPr marL="0" indent="0" eaLnBrk="1" hangingPunct="1">
                  <a:lnSpc>
                    <a:spcPct val="80000"/>
                  </a:lnSpc>
                  <a:buNone/>
                </a:pPr>
                <a:endParaRPr lang="cs-CZ" sz="2000" dirty="0" smtClean="0"/>
              </a:p>
              <a:p>
                <a:pPr marL="0" indent="0" eaLnBrk="1" hangingPunct="1">
                  <a:lnSpc>
                    <a:spcPct val="80000"/>
                  </a:lnSpc>
                  <a:buNone/>
                </a:pPr>
                <a:r>
                  <a:rPr lang="cs-CZ" sz="2000" dirty="0" smtClean="0"/>
                  <a:t>Kotangens</a:t>
                </a:r>
              </a:p>
              <a:p>
                <a:pPr marL="0" indent="0" eaLnBrk="1" hangingPunct="1">
                  <a:lnSpc>
                    <a:spcPct val="8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en-US" sz="2000" i="1" smtClean="0">
                              <a:latin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US" sz="2000" i="0" smtClean="0">
                              <a:latin typeface="Cambria Math"/>
                            </a:rPr>
                            <m:t>cot</m:t>
                          </m:r>
                          <m:r>
                            <m:rPr>
                              <m:sty m:val="p"/>
                            </m:rPr>
                            <a:rPr lang="cs-CZ" sz="2000" b="0" i="0" smtClean="0">
                              <a:latin typeface="Cambria Math"/>
                            </a:rPr>
                            <m:t>g</m:t>
                          </m:r>
                        </m:fName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𝑥</m:t>
                          </m:r>
                        </m:e>
                      </m:func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000" b="0" i="1" smtClean="0">
                              <a:latin typeface="Cambria Math"/>
                            </a:rPr>
                            <m:t>𝑝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ř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𝑖𝑙𝑒h𝑙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á</m:t>
                          </m:r>
                        </m:num>
                        <m:den>
                          <m:r>
                            <a:rPr lang="cs-CZ" sz="2000" b="0" i="1" smtClean="0">
                              <a:latin typeface="Cambria Math"/>
                            </a:rPr>
                            <m:t>𝑝𝑟𝑜𝑡𝑖𝑙𝑒h𝑙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á</m:t>
                          </m:r>
                        </m:den>
                      </m:f>
                    </m:oMath>
                  </m:oMathPara>
                </a14:m>
                <a:endParaRPr lang="cs-CZ" sz="2000" dirty="0" smtClean="0"/>
              </a:p>
              <a:p>
                <a:pPr marL="0" indent="0" eaLnBrk="1" hangingPunct="1">
                  <a:lnSpc>
                    <a:spcPct val="80000"/>
                  </a:lnSpc>
                  <a:buNone/>
                </a:pPr>
                <a:endParaRPr lang="en-US" sz="2000" dirty="0" smtClean="0"/>
              </a:p>
            </p:txBody>
          </p:sp>
        </mc:Choice>
        <mc:Fallback>
          <p:sp>
            <p:nvSpPr>
              <p:cNvPr id="7171" name="Rectangle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body" idx="4294967295"/>
              </p:nvPr>
            </p:nvSpPr>
            <p:spPr>
              <a:xfrm>
                <a:off x="457200" y="1189038"/>
                <a:ext cx="8229600" cy="5211762"/>
              </a:xfrm>
              <a:blipFill rotWithShape="1">
                <a:blip r:embed="rId2" cstate="print"/>
                <a:stretch>
                  <a:fillRect l="-741" t="-163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172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7176" name="Picture 8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4563" y="3213100"/>
            <a:ext cx="2977078" cy="1401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943066" y="4614863"/>
            <a:ext cx="305857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Zdroj: ucebnice.krynicky.cz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/>
          </p:cNvSpPr>
          <p:nvPr>
            <p:ph type="title" idx="4294967295"/>
          </p:nvPr>
        </p:nvSpPr>
        <p:spPr>
          <a:xfrm>
            <a:off x="457200" y="122238"/>
            <a:ext cx="8229600" cy="1143000"/>
          </a:xfrm>
        </p:spPr>
        <p:txBody>
          <a:bodyPr/>
          <a:lstStyle/>
          <a:p>
            <a:pPr eaLnBrk="1" hangingPunct="1"/>
            <a:r>
              <a:rPr lang="cs-CZ" dirty="0" smtClean="0">
                <a:solidFill>
                  <a:schemeClr val="bg1"/>
                </a:solidFill>
              </a:rPr>
              <a:t>Vztahy mezi </a:t>
            </a:r>
            <a:r>
              <a:rPr lang="cs-CZ" dirty="0" err="1" smtClean="0">
                <a:solidFill>
                  <a:schemeClr val="bg1"/>
                </a:solidFill>
              </a:rPr>
              <a:t>gon</a:t>
            </a:r>
            <a:r>
              <a:rPr lang="cs-CZ" dirty="0" smtClean="0">
                <a:solidFill>
                  <a:schemeClr val="bg1"/>
                </a:solidFill>
              </a:rPr>
              <a:t>. funkcemi</a:t>
            </a:r>
          </a:p>
        </p:txBody>
      </p:sp>
      <mc:AlternateContent xmlns:mc="http://schemas.openxmlformats.org/markup-compatibility/2006">
        <mc:Choice xmlns="" xmlns:a14="http://schemas.microsoft.com/office/drawing/2010/main" Requires="a14">
          <p:sp>
            <p:nvSpPr>
              <p:cNvPr id="8195" name="Rectangle 4"/>
              <p:cNvSpPr>
                <a:spLocks noGrp="1"/>
              </p:cNvSpPr>
              <p:nvPr>
                <p:ph type="body" sz="half" idx="4294967295"/>
              </p:nvPr>
            </p:nvSpPr>
            <p:spPr>
              <a:xfrm>
                <a:off x="457200" y="1600200"/>
                <a:ext cx="4038600" cy="4525963"/>
              </a:xfrm>
            </p:spPr>
            <p:txBody>
              <a:bodyPr/>
              <a:lstStyle/>
              <a:p>
                <a:pPr eaLnBrk="1" hangingPunct="1">
                  <a:buFont typeface="Arial" charset="0"/>
                  <a:buNone/>
                </a:pPr>
                <a:r>
                  <a:rPr lang="cs-CZ" sz="2400" dirty="0" smtClean="0"/>
                  <a:t>a) </a:t>
                </a:r>
                <a14:m>
                  <m:oMath xmlns:m="http://schemas.openxmlformats.org/officeDocument/2006/math">
                    <m:func>
                      <m:funcPr>
                        <m:ctrlPr>
                          <a:rPr lang="cs-CZ" sz="2400" i="1" smtClean="0">
                            <a:latin typeface="Cambria Math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cs-CZ" sz="2400" i="0" smtClean="0">
                            <a:latin typeface="Cambria Math"/>
                          </a:rPr>
                          <m:t>t</m:t>
                        </m:r>
                        <m:r>
                          <m:rPr>
                            <m:sty m:val="p"/>
                          </m:rPr>
                          <a:rPr lang="cs-CZ" sz="2400" b="0" i="0" smtClean="0">
                            <a:latin typeface="Cambria Math"/>
                          </a:rPr>
                          <m:t>g</m:t>
                        </m:r>
                      </m:fName>
                      <m:e>
                        <m:r>
                          <a:rPr lang="cs-CZ" sz="2400" i="1" smtClean="0">
                            <a:latin typeface="Cambria Math"/>
                            <a:ea typeface="Cambria Math"/>
                          </a:rPr>
                          <m:t>𝛼</m:t>
                        </m:r>
                        <m:r>
                          <a:rPr lang="cs-CZ" sz="2400" b="0" i="1" smtClean="0">
                            <a:latin typeface="Cambria Math"/>
                            <a:ea typeface="Cambria Math"/>
                          </a:rPr>
                          <m:t>=</m:t>
                        </m:r>
                        <m:f>
                          <m:fPr>
                            <m:ctrlPr>
                              <a:rPr lang="cs-CZ" sz="2400" b="0" i="1" smtClean="0">
                                <a:latin typeface="Cambria Math"/>
                                <a:ea typeface="Cambria Math"/>
                              </a:rPr>
                            </m:ctrlPr>
                          </m:fPr>
                          <m:num>
                            <m:func>
                              <m:funcPr>
                                <m:ctrlPr>
                                  <a:rPr lang="cs-CZ" sz="2400" b="0" i="1" smtClean="0">
                                    <a:latin typeface="Cambria Math"/>
                                    <a:ea typeface="Cambria Math"/>
                                  </a:rPr>
                                </m:ctrlPr>
                              </m:funcPr>
                              <m:fName>
                                <m:r>
                                  <m:rPr>
                                    <m:sty m:val="p"/>
                                  </m:rPr>
                                  <a:rPr lang="cs-CZ" sz="2400" b="0" i="0" smtClean="0">
                                    <a:latin typeface="Cambria Math"/>
                                    <a:ea typeface="Cambria Math"/>
                                  </a:rPr>
                                  <m:t>sin</m:t>
                                </m:r>
                              </m:fName>
                              <m:e>
                                <m:r>
                                  <a:rPr lang="cs-CZ" sz="2400" b="0" i="1" smtClean="0">
                                    <a:latin typeface="Cambria Math"/>
                                    <a:ea typeface="Cambria Math"/>
                                  </a:rPr>
                                  <m:t>𝛼</m:t>
                                </m:r>
                              </m:e>
                            </m:func>
                          </m:num>
                          <m:den>
                            <m:func>
                              <m:funcPr>
                                <m:ctrlPr>
                                  <a:rPr lang="cs-CZ" sz="2400" b="0" i="1" smtClean="0">
                                    <a:latin typeface="Cambria Math"/>
                                    <a:ea typeface="Cambria Math"/>
                                  </a:rPr>
                                </m:ctrlPr>
                              </m:funcPr>
                              <m:fName>
                                <m:r>
                                  <m:rPr>
                                    <m:sty m:val="p"/>
                                  </m:rPr>
                                  <a:rPr lang="cs-CZ" sz="2400" b="0" i="0" smtClean="0">
                                    <a:latin typeface="Cambria Math"/>
                                    <a:ea typeface="Cambria Math"/>
                                  </a:rPr>
                                  <m:t>cos</m:t>
                                </m:r>
                              </m:fName>
                              <m:e>
                                <m:r>
                                  <a:rPr lang="cs-CZ" sz="2400" b="0" i="1" smtClean="0">
                                    <a:latin typeface="Cambria Math"/>
                                    <a:ea typeface="Cambria Math"/>
                                  </a:rPr>
                                  <m:t>𝛼</m:t>
                                </m:r>
                              </m:e>
                            </m:func>
                          </m:den>
                        </m:f>
                      </m:e>
                    </m:func>
                  </m:oMath>
                </a14:m>
                <a:endParaRPr lang="cs-CZ" sz="2400" dirty="0" smtClean="0"/>
              </a:p>
              <a:p>
                <a:pPr eaLnBrk="1" hangingPunct="1">
                  <a:buFont typeface="Arial" charset="0"/>
                  <a:buNone/>
                </a:pPr>
                <a:endParaRPr lang="cs-CZ" sz="2400" dirty="0"/>
              </a:p>
              <a:p>
                <a:pPr eaLnBrk="1" hangingPunct="1">
                  <a:buNone/>
                </a:pPr>
                <a:r>
                  <a:rPr lang="cs-CZ" sz="2400" dirty="0" smtClean="0"/>
                  <a:t>b) </a:t>
                </a:r>
                <a14:m>
                  <m:oMath xmlns:m="http://schemas.openxmlformats.org/officeDocument/2006/math">
                    <m:func>
                      <m:funcPr>
                        <m:ctrlPr>
                          <a:rPr lang="cs-CZ" sz="2400" i="1" smtClean="0">
                            <a:latin typeface="Cambria Math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cs-CZ" sz="2400" i="0" smtClean="0">
                            <a:latin typeface="Cambria Math"/>
                          </a:rPr>
                          <m:t>t</m:t>
                        </m:r>
                        <m:r>
                          <m:rPr>
                            <m:sty m:val="p"/>
                          </m:rPr>
                          <a:rPr lang="cs-CZ" sz="2400" b="0" i="0" smtClean="0">
                            <a:latin typeface="Cambria Math"/>
                          </a:rPr>
                          <m:t>g</m:t>
                        </m:r>
                      </m:fName>
                      <m:e>
                        <m:r>
                          <a:rPr lang="cs-CZ" sz="2400" i="1" smtClean="0">
                            <a:latin typeface="Cambria Math"/>
                            <a:ea typeface="Cambria Math"/>
                          </a:rPr>
                          <m:t>𝛼</m:t>
                        </m:r>
                        <m:r>
                          <a:rPr lang="cs-CZ" sz="2400" b="0" i="1" smtClean="0">
                            <a:latin typeface="Cambria Math"/>
                            <a:ea typeface="Cambria Math"/>
                          </a:rPr>
                          <m:t>=</m:t>
                        </m:r>
                        <m:sSup>
                          <m:sSupPr>
                            <m:ctrlPr>
                              <a:rPr lang="cs-CZ" sz="2400" b="0" i="1" smtClean="0">
                                <a:latin typeface="Cambria Math"/>
                                <a:ea typeface="Cambria Math"/>
                              </a:rPr>
                            </m:ctrlPr>
                          </m:sSupPr>
                          <m:e>
                            <m:d>
                              <m:dPr>
                                <m:ctrlPr>
                                  <a:rPr lang="cs-CZ" sz="2400" b="0" i="1" smtClean="0">
                                    <a:latin typeface="Cambria Math"/>
                                    <a:ea typeface="Cambria Math"/>
                                  </a:rPr>
                                </m:ctrlPr>
                              </m:dPr>
                              <m:e>
                                <m:func>
                                  <m:funcPr>
                                    <m:ctrlPr>
                                      <a:rPr lang="cs-CZ" sz="2400" b="0" i="1" smtClean="0">
                                        <a:latin typeface="Cambria Math"/>
                                        <a:ea typeface="Cambria Math"/>
                                      </a:rPr>
                                    </m:ctrlPr>
                                  </m:funcPr>
                                  <m:fName>
                                    <m:r>
                                      <m:rPr>
                                        <m:sty m:val="p"/>
                                      </m:rPr>
                                      <a:rPr lang="cs-CZ" sz="2400" b="0" i="0" smtClean="0">
                                        <a:latin typeface="Cambria Math"/>
                                        <a:ea typeface="Cambria Math"/>
                                      </a:rPr>
                                      <m:t>cotg</m:t>
                                    </m:r>
                                  </m:fName>
                                  <m:e>
                                    <m:r>
                                      <a:rPr lang="cs-CZ" sz="2400" b="0" i="1" smtClean="0">
                                        <a:latin typeface="Cambria Math"/>
                                        <a:ea typeface="Cambria Math"/>
                                      </a:rPr>
                                      <m:t>𝛼</m:t>
                                    </m:r>
                                  </m:e>
                                </m:func>
                              </m:e>
                            </m:d>
                          </m:e>
                          <m:sup>
                            <m:r>
                              <a:rPr lang="cs-CZ" sz="2400" b="0" i="1" smtClean="0">
                                <a:latin typeface="Cambria Math"/>
                                <a:ea typeface="Cambria Math"/>
                              </a:rPr>
                              <m:t>−1</m:t>
                            </m:r>
                          </m:sup>
                        </m:sSup>
                      </m:e>
                    </m:func>
                  </m:oMath>
                </a14:m>
                <a:endParaRPr lang="cs-CZ" sz="2400" dirty="0" smtClean="0"/>
              </a:p>
              <a:p>
                <a:pPr eaLnBrk="1" hangingPunct="1">
                  <a:buNone/>
                </a:pPr>
                <a:endParaRPr lang="cs-CZ" sz="2400" dirty="0"/>
              </a:p>
              <a:p>
                <a:pPr eaLnBrk="1" hangingPunct="1">
                  <a:buNone/>
                </a:pPr>
                <a:r>
                  <a:rPr lang="cs-CZ" sz="2400" dirty="0" smtClean="0"/>
                  <a:t>c) </a:t>
                </a:r>
                <a14:m>
                  <m:oMath xmlns:m="http://schemas.openxmlformats.org/officeDocument/2006/math">
                    <m:func>
                      <m:funcPr>
                        <m:ctrlPr>
                          <a:rPr lang="cs-CZ" sz="2400" i="1" smtClean="0">
                            <a:latin typeface="Cambria Math"/>
                          </a:rPr>
                        </m:ctrlPr>
                      </m:funcPr>
                      <m:fName>
                        <m:sSup>
                          <m:sSupPr>
                            <m:ctrlPr>
                              <a:rPr lang="cs-CZ" sz="240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m:rPr>
                                <m:sty m:val="p"/>
                              </m:rPr>
                              <a:rPr lang="cs-CZ" sz="2400" i="0" smtClean="0">
                                <a:latin typeface="Cambria Math"/>
                              </a:rPr>
                              <m:t>sin</m:t>
                            </m:r>
                          </m:e>
                          <m:sup>
                            <m:r>
                              <a:rPr lang="cs-CZ" sz="2400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fName>
                      <m:e>
                        <m:r>
                          <a:rPr lang="cs-CZ" sz="2400" i="1" smtClean="0">
                            <a:latin typeface="Cambria Math"/>
                            <a:ea typeface="Cambria Math"/>
                          </a:rPr>
                          <m:t>𝛼</m:t>
                        </m:r>
                      </m:e>
                    </m:func>
                    <m:r>
                      <a:rPr lang="cs-CZ" sz="2400" b="0" i="1" smtClean="0">
                        <a:latin typeface="Cambria Math"/>
                      </a:rPr>
                      <m:t>+</m:t>
                    </m:r>
                    <m:func>
                      <m:func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funcPr>
                      <m:fName>
                        <m:sSup>
                          <m:sSupPr>
                            <m:ctrlPr>
                              <a:rPr lang="cs-CZ" sz="2400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m:rPr>
                                <m:sty m:val="p"/>
                              </m:rPr>
                              <a:rPr lang="cs-CZ" sz="2400" b="0" i="0" smtClean="0">
                                <a:latin typeface="Cambria Math"/>
                              </a:rPr>
                              <m:t>cos</m:t>
                            </m:r>
                          </m:e>
                          <m:sup>
                            <m:r>
                              <a:rPr lang="cs-CZ" sz="2400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fName>
                      <m:e>
                        <m:r>
                          <a:rPr lang="cs-CZ" sz="2400" b="0" i="1" smtClean="0">
                            <a:latin typeface="Cambria Math"/>
                            <a:ea typeface="Cambria Math"/>
                          </a:rPr>
                          <m:t>𝛼</m:t>
                        </m:r>
                      </m:e>
                    </m:func>
                    <m:r>
                      <a:rPr lang="cs-CZ" sz="2400" b="0" i="1" smtClean="0">
                        <a:latin typeface="Cambria Math"/>
                      </a:rPr>
                      <m:t>=1</m:t>
                    </m:r>
                  </m:oMath>
                </a14:m>
                <a:endParaRPr lang="cs-CZ" sz="2400" dirty="0" smtClean="0"/>
              </a:p>
            </p:txBody>
          </p:sp>
        </mc:Choice>
        <mc:Fallback>
          <p:sp>
            <p:nvSpPr>
              <p:cNvPr id="8195" name="Rectangle 4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body" sz="half" idx="4294967295"/>
              </p:nvPr>
            </p:nvSpPr>
            <p:spPr>
              <a:xfrm>
                <a:off x="457200" y="1600200"/>
                <a:ext cx="4038600" cy="4525963"/>
              </a:xfrm>
              <a:blipFill rotWithShape="1">
                <a:blip r:embed="rId2" cstate="print"/>
                <a:stretch>
                  <a:fillRect l="-226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="" xmlns:a14="http://schemas.microsoft.com/office/drawing/2010/main" Requires="a14">
          <p:sp>
            <p:nvSpPr>
              <p:cNvPr id="8196" name="Rectangle 5"/>
              <p:cNvSpPr>
                <a:spLocks noGrp="1"/>
              </p:cNvSpPr>
              <p:nvPr>
                <p:ph type="body" sz="half" idx="4294967295"/>
              </p:nvPr>
            </p:nvSpPr>
            <p:spPr>
              <a:xfrm>
                <a:off x="4648200" y="1600200"/>
                <a:ext cx="4038600" cy="4525963"/>
              </a:xfrm>
            </p:spPr>
            <p:txBody>
              <a:bodyPr/>
              <a:lstStyle/>
              <a:p>
                <a:pPr eaLnBrk="1" hangingPunct="1">
                  <a:buFont typeface="Arial" charset="0"/>
                  <a:buNone/>
                </a:pPr>
                <a:r>
                  <a:rPr lang="cs-CZ" sz="2800" dirty="0" smtClean="0"/>
                  <a:t>Důkaz:</a:t>
                </a:r>
              </a:p>
              <a:p>
                <a:pPr marL="514350" indent="-514350" eaLnBrk="1" hangingPunct="1">
                  <a:buFont typeface="Arial" charset="0"/>
                  <a:buAutoNum type="alphaLcParenR"/>
                </a:pPr>
                <a:r>
                  <a:rPr lang="cs-CZ" sz="2800" dirty="0" smtClean="0"/>
                  <a:t>Rozšíření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</a:rPr>
                          <m:t>𝑎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</a:rPr>
                          <m:t>𝑏</m:t>
                        </m:r>
                      </m:den>
                    </m:f>
                    <m:r>
                      <a:rPr lang="cs-CZ" sz="2800" b="0" i="1" smtClean="0">
                        <a:latin typeface="Cambria Math"/>
                      </a:rPr>
                      <m:t> </m:t>
                    </m:r>
                    <m:r>
                      <m:rPr>
                        <m:sty m:val="p"/>
                      </m:rPr>
                      <a:rPr lang="cs-CZ" sz="2800" b="0" i="0" smtClean="0">
                        <a:latin typeface="Cambria Math"/>
                      </a:rPr>
                      <m:t>zlomkem</m:t>
                    </m:r>
                    <m:r>
                      <a:rPr lang="cs-CZ" sz="2800" b="0" i="1" smtClean="0">
                        <a:latin typeface="Cambria Math"/>
                      </a:rPr>
                      <m:t> </m:t>
                    </m:r>
                    <m:f>
                      <m:fPr>
                        <m:ctrlPr>
                          <a:rPr lang="cs-CZ" sz="28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</a:rPr>
                          <m:t>𝑐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</a:rPr>
                          <m:t>𝑐</m:t>
                        </m:r>
                      </m:den>
                    </m:f>
                  </m:oMath>
                </a14:m>
                <a:endParaRPr lang="cs-CZ" sz="2800" dirty="0" smtClean="0"/>
              </a:p>
              <a:p>
                <a:pPr marL="514350" indent="-514350" eaLnBrk="1" hangingPunct="1">
                  <a:buFont typeface="Arial" charset="0"/>
                  <a:buAutoNum type="alphaLcParenR"/>
                </a:pPr>
                <a:r>
                  <a:rPr lang="cs-CZ" sz="2800" dirty="0" smtClean="0"/>
                  <a:t>Pomocí a)</a:t>
                </a:r>
              </a:p>
              <a:p>
                <a:pPr marL="514350" indent="-514350" eaLnBrk="1" hangingPunct="1">
                  <a:buFont typeface="Arial" charset="0"/>
                  <a:buAutoNum type="alphaLcParenR"/>
                </a:pPr>
                <a:endParaRPr lang="cs-CZ" sz="2800" dirty="0"/>
              </a:p>
              <a:p>
                <a:pPr marL="514350" indent="-514350" eaLnBrk="1" hangingPunct="1">
                  <a:buFont typeface="Arial" charset="0"/>
                  <a:buAutoNum type="alphaLcParenR"/>
                </a:pPr>
                <a:r>
                  <a:rPr lang="cs-CZ" sz="2800" dirty="0" smtClean="0"/>
                  <a:t>Pomocí Pythagorovy věty</a:t>
                </a:r>
              </a:p>
              <a:p>
                <a:pPr marL="514350" indent="-514350" eaLnBrk="1" hangingPunct="1">
                  <a:buFont typeface="Arial" charset="0"/>
                  <a:buAutoNum type="alphaLcParenR"/>
                </a:pPr>
                <a:endParaRPr lang="cs-CZ" sz="2800" dirty="0" smtClean="0"/>
              </a:p>
            </p:txBody>
          </p:sp>
        </mc:Choice>
        <mc:Fallback>
          <p:sp>
            <p:nvSpPr>
              <p:cNvPr id="8196" name="Rectangle 5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body" sz="half" idx="4294967295"/>
              </p:nvPr>
            </p:nvSpPr>
            <p:spPr>
              <a:xfrm>
                <a:off x="4648200" y="1600200"/>
                <a:ext cx="4038600" cy="4525963"/>
              </a:xfrm>
              <a:blipFill rotWithShape="1">
                <a:blip r:embed="rId3" cstate="print"/>
                <a:stretch>
                  <a:fillRect l="-3172" t="-121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197" name="Rectangle 7"/>
          <p:cNvSpPr>
            <a:spLocks noChangeArrowheads="1"/>
          </p:cNvSpPr>
          <p:nvPr/>
        </p:nvSpPr>
        <p:spPr bwMode="auto">
          <a:xfrm>
            <a:off x="0" y="33147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8199" name="Rectangle 9"/>
          <p:cNvSpPr>
            <a:spLocks noChangeArrowheads="1"/>
          </p:cNvSpPr>
          <p:nvPr/>
        </p:nvSpPr>
        <p:spPr bwMode="auto">
          <a:xfrm>
            <a:off x="0" y="33147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8201" name="Rectangle 11"/>
          <p:cNvSpPr>
            <a:spLocks noChangeArrowheads="1"/>
          </p:cNvSpPr>
          <p:nvPr/>
        </p:nvSpPr>
        <p:spPr bwMode="auto">
          <a:xfrm>
            <a:off x="0" y="3328988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19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19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19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uiExpand="1" build="p"/>
      <p:bldP spid="8196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/>
          </p:cNvSpPr>
          <p:nvPr>
            <p:ph type="title" idx="4294967295"/>
          </p:nvPr>
        </p:nvSpPr>
        <p:spPr>
          <a:xfrm>
            <a:off x="457200" y="173038"/>
            <a:ext cx="8229600" cy="1143000"/>
          </a:xfrm>
        </p:spPr>
        <p:txBody>
          <a:bodyPr/>
          <a:lstStyle/>
          <a:p>
            <a:pPr eaLnBrk="1" hangingPunct="1"/>
            <a:r>
              <a:rPr lang="cs-CZ" dirty="0" smtClean="0">
                <a:solidFill>
                  <a:schemeClr val="bg1"/>
                </a:solidFill>
              </a:rPr>
              <a:t>Hodnoty funkcí</a:t>
            </a:r>
          </a:p>
        </p:txBody>
      </p:sp>
      <mc:AlternateContent xmlns:mc="http://schemas.openxmlformats.org/markup-compatibility/2006">
        <mc:Choice xmlns="" xmlns:a14="http://schemas.microsoft.com/office/drawing/2010/main" Requires="a14">
          <p:sp>
            <p:nvSpPr>
              <p:cNvPr id="9219" name="Rectangle 3"/>
              <p:cNvSpPr>
                <a:spLocks noGrp="1"/>
              </p:cNvSpPr>
              <p:nvPr>
                <p:ph type="body" sz="half" idx="4294967295"/>
              </p:nvPr>
            </p:nvSpPr>
            <p:spPr>
              <a:xfrm>
                <a:off x="368300" y="1473200"/>
                <a:ext cx="8191500" cy="4800600"/>
              </a:xfrm>
            </p:spPr>
            <p:txBody>
              <a:bodyPr/>
              <a:lstStyle/>
              <a:p>
                <a:pPr eaLnBrk="1" hangingPunct="1"/>
                <a:r>
                  <a:rPr lang="cs-CZ" sz="2800" dirty="0" smtClean="0"/>
                  <a:t>Pro základní úhly lze určit hodnoty, kterých nabývají goniometrické funkce</a:t>
                </a:r>
              </a:p>
              <a:p>
                <a:pPr eaLnBrk="1" hangingPunct="1"/>
                <a:r>
                  <a:rPr lang="cs-CZ" sz="2800" dirty="0" smtClean="0"/>
                  <a:t>Jedná se o úhly: 0°, 30°, 45°, 60°, 90°</a:t>
                </a:r>
                <a:endParaRPr lang="cs-CZ" sz="2800" dirty="0" smtClean="0"/>
              </a:p>
              <a:p>
                <a:pPr eaLnBrk="1" hangingPunct="1">
                  <a:buFont typeface="Arial" charset="0"/>
                  <a:buNone/>
                </a:pPr>
                <a:endParaRPr lang="cs-CZ" sz="2800" dirty="0" smtClean="0"/>
              </a:p>
              <a:p>
                <a:pPr eaLnBrk="1" hangingPunct="1">
                  <a:buFont typeface="Arial" charset="0"/>
                  <a:buNone/>
                </a:pPr>
                <a:r>
                  <a:rPr lang="cs-CZ" sz="2800" dirty="0" smtClean="0"/>
                  <a:t>45°: vycházíme z rovnoramenného </a:t>
                </a:r>
              </a:p>
              <a:p>
                <a:pPr eaLnBrk="1" hangingPunct="1">
                  <a:buFont typeface="Arial" charset="0"/>
                  <a:buNone/>
                </a:pPr>
                <a:r>
                  <a:rPr lang="cs-CZ" sz="2800" dirty="0" smtClean="0"/>
                  <a:t>pravoúhlého trojúhelníku</a:t>
                </a:r>
              </a:p>
              <a:p>
                <a:pPr eaLnBrk="1" hangingPunct="1">
                  <a:buFont typeface="Arial" charset="0"/>
                  <a:buNone/>
                </a:pPr>
                <a:endParaRPr lang="cs-CZ" sz="2400" i="1" dirty="0" smtClean="0">
                  <a:latin typeface="Cambria Math"/>
                </a:endParaRPr>
              </a:p>
              <a:p>
                <a:pPr eaLnBrk="1" hangingPunct="1">
                  <a:buFont typeface="Arial" charset="0"/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2400" i="1" smtClean="0">
                              <a:latin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cs-CZ" sz="2400" i="0" smtClean="0">
                              <a:latin typeface="Cambria Math"/>
                            </a:rPr>
                            <m:t>sin</m:t>
                          </m:r>
                        </m:fName>
                        <m:e>
                          <m:r>
                            <a:rPr lang="cs-CZ" sz="2400" b="0" i="1" smtClean="0">
                              <a:latin typeface="Cambria Math"/>
                            </a:rPr>
                            <m:t>45°=</m:t>
                          </m:r>
                          <m:f>
                            <m:fPr>
                              <m:ctrlPr>
                                <a:rPr lang="cs-CZ" sz="2400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0" i="1" smtClean="0">
                                  <a:latin typeface="Cambria Math"/>
                                </a:rPr>
                                <m:t>𝑝𝑟𝑜𝑡𝑖𝑙𝑒h𝑙</m:t>
                              </m:r>
                              <m:r>
                                <a:rPr lang="cs-CZ" sz="2400" b="0" i="1" smtClean="0">
                                  <a:latin typeface="Cambria Math"/>
                                </a:rPr>
                                <m:t>á</m:t>
                              </m:r>
                            </m:num>
                            <m:den>
                              <m:r>
                                <a:rPr lang="cs-CZ" sz="2400" b="0" i="1" smtClean="0">
                                  <a:latin typeface="Cambria Math"/>
                                </a:rPr>
                                <m:t>𝑝</m:t>
                              </m:r>
                              <m:r>
                                <a:rPr lang="cs-CZ" sz="2400" b="0" i="1" smtClean="0">
                                  <a:latin typeface="Cambria Math"/>
                                </a:rPr>
                                <m:t>ř</m:t>
                              </m:r>
                              <m:r>
                                <a:rPr lang="cs-CZ" sz="2400" b="0" i="1" smtClean="0">
                                  <a:latin typeface="Cambria Math"/>
                                </a:rPr>
                                <m:t>𝑒𝑝𝑜𝑛𝑎</m:t>
                              </m:r>
                            </m:den>
                          </m:f>
                          <m:r>
                            <a:rPr lang="cs-CZ" sz="2400" b="0" i="1" smtClean="0">
                              <a:latin typeface="Cambria Math"/>
                            </a:rPr>
                            <m:t>=</m:t>
                          </m:r>
                          <m:f>
                            <m:fPr>
                              <m:ctrlPr>
                                <a:rPr lang="cs-CZ" sz="2400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0" i="1" smtClean="0">
                                  <a:latin typeface="Cambria Math"/>
                                </a:rPr>
                                <m:t>𝑎</m:t>
                              </m:r>
                            </m:num>
                            <m:den>
                              <m:r>
                                <a:rPr lang="cs-CZ" sz="2400" b="0" i="1" smtClean="0">
                                  <a:latin typeface="Cambria Math"/>
                                </a:rPr>
                                <m:t>𝑎</m:t>
                              </m:r>
                              <m:rad>
                                <m:radPr>
                                  <m:degHide m:val="on"/>
                                  <m:ctrlPr>
                                    <a:rPr lang="cs-CZ" sz="2400" b="0" i="1" smtClean="0">
                                      <a:latin typeface="Cambria Math"/>
                                    </a:rPr>
                                  </m:ctrlPr>
                                </m:radPr>
                                <m:deg/>
                                <m:e>
                                  <m:r>
                                    <a:rPr lang="cs-CZ" sz="2400" b="0" i="1" smtClean="0">
                                      <a:latin typeface="Cambria Math"/>
                                    </a:rPr>
                                    <m:t>2</m:t>
                                  </m:r>
                                </m:e>
                              </m:rad>
                            </m:den>
                          </m:f>
                          <m:r>
                            <a:rPr lang="cs-CZ" sz="2400" b="0" i="1" smtClean="0">
                              <a:latin typeface="Cambria Math"/>
                            </a:rPr>
                            <m:t>=</m:t>
                          </m:r>
                          <m:f>
                            <m:fPr>
                              <m:ctrlPr>
                                <a:rPr lang="cs-CZ" sz="2400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ad>
                                <m:radPr>
                                  <m:degHide m:val="on"/>
                                  <m:ctrlPr>
                                    <a:rPr lang="cs-CZ" sz="2400" b="0" i="1" smtClean="0">
                                      <a:latin typeface="Cambria Math"/>
                                    </a:rPr>
                                  </m:ctrlPr>
                                </m:radPr>
                                <m:deg/>
                                <m:e>
                                  <m:r>
                                    <a:rPr lang="cs-CZ" sz="2400" b="0" i="1" smtClean="0">
                                      <a:latin typeface="Cambria Math"/>
                                    </a:rPr>
                                    <m:t>2</m:t>
                                  </m:r>
                                </m:e>
                              </m:rad>
                            </m:den>
                          </m:f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f>
                            <m:fPr>
                              <m:ctrlPr>
                                <a:rPr lang="cs-CZ" sz="2400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ad>
                                <m:radPr>
                                  <m:degHide m:val="on"/>
                                  <m:ctrlPr>
                                    <a:rPr lang="cs-CZ" sz="2400" b="0" i="1" smtClean="0">
                                      <a:latin typeface="Cambria Math"/>
                                    </a:rPr>
                                  </m:ctrlPr>
                                </m:radPr>
                                <m:deg/>
                                <m:e>
                                  <m:r>
                                    <a:rPr lang="cs-CZ" sz="2400" b="0" i="1" smtClean="0">
                                      <a:latin typeface="Cambria Math"/>
                                    </a:rPr>
                                    <m:t>2</m:t>
                                  </m:r>
                                </m:e>
                              </m:rad>
                            </m:num>
                            <m:den>
                              <m:rad>
                                <m:radPr>
                                  <m:degHide m:val="on"/>
                                  <m:ctrlPr>
                                    <a:rPr lang="cs-CZ" sz="2400" b="0" i="1" smtClean="0">
                                      <a:latin typeface="Cambria Math"/>
                                    </a:rPr>
                                  </m:ctrlPr>
                                </m:radPr>
                                <m:deg/>
                                <m:e>
                                  <m:r>
                                    <a:rPr lang="cs-CZ" sz="2400" b="0" i="1" smtClean="0">
                                      <a:latin typeface="Cambria Math"/>
                                    </a:rPr>
                                    <m:t>2</m:t>
                                  </m:r>
                                </m:e>
                              </m:rad>
                            </m:den>
                          </m:f>
                          <m:r>
                            <a:rPr lang="cs-CZ" sz="2400" b="0" i="1" smtClean="0">
                              <a:latin typeface="Cambria Math"/>
                            </a:rPr>
                            <m:t>=</m:t>
                          </m:r>
                          <m:f>
                            <m:fPr>
                              <m:ctrlPr>
                                <a:rPr lang="cs-CZ" sz="2400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ad>
                                <m:radPr>
                                  <m:degHide m:val="on"/>
                                  <m:ctrlPr>
                                    <a:rPr lang="cs-CZ" sz="2400" b="0" i="1" smtClean="0">
                                      <a:latin typeface="Cambria Math"/>
                                    </a:rPr>
                                  </m:ctrlPr>
                                </m:radPr>
                                <m:deg/>
                                <m:e>
                                  <m:r>
                                    <a:rPr lang="cs-CZ" sz="2400" b="0" i="1" smtClean="0">
                                      <a:latin typeface="Cambria Math"/>
                                    </a:rPr>
                                    <m:t>2</m:t>
                                  </m:r>
                                </m:e>
                              </m:rad>
                            </m:num>
                            <m:den>
                              <m:r>
                                <a:rPr lang="cs-CZ" sz="2400" b="0" i="1" smtClean="0">
                                  <a:latin typeface="Cambria Math"/>
                                </a:rPr>
                                <m:t>2</m:t>
                              </m:r>
                            </m:den>
                          </m:f>
                        </m:e>
                      </m:func>
                    </m:oMath>
                  </m:oMathPara>
                </a14:m>
                <a:endParaRPr lang="cs-CZ" sz="2400" dirty="0" smtClean="0"/>
              </a:p>
              <a:p>
                <a:pPr eaLnBrk="1" hangingPunct="1">
                  <a:buFont typeface="Arial" charset="0"/>
                  <a:buNone/>
                </a:pPr>
                <a:r>
                  <a:rPr lang="cs-CZ" sz="2800" dirty="0" smtClean="0"/>
                  <a:t> </a:t>
                </a:r>
                <a:r>
                  <a:rPr lang="cs-CZ" sz="2800" i="1" dirty="0" smtClean="0">
                    <a:solidFill>
                      <a:schemeClr val="accent5">
                        <a:lumMod val="75000"/>
                      </a:schemeClr>
                    </a:solidFill>
                  </a:rPr>
                  <a:t>Úkol: zkuste odvodit hodnoty cos, tg, a cotg pro 45°</a:t>
                </a:r>
                <a:endParaRPr lang="cs-CZ" sz="2800" i="1" dirty="0" smtClean="0">
                  <a:solidFill>
                    <a:schemeClr val="accent5">
                      <a:lumMod val="75000"/>
                    </a:schemeClr>
                  </a:solidFill>
                </a:endParaRPr>
              </a:p>
              <a:p>
                <a:pPr eaLnBrk="1" hangingPunct="1">
                  <a:buFont typeface="Arial" charset="0"/>
                  <a:buNone/>
                </a:pPr>
                <a:endParaRPr lang="cs-CZ" sz="2800" dirty="0" smtClean="0"/>
              </a:p>
              <a:p>
                <a:pPr eaLnBrk="1" hangingPunct="1">
                  <a:buFont typeface="Arial" charset="0"/>
                  <a:buNone/>
                </a:pPr>
                <a:endParaRPr lang="cs-CZ" sz="2800" dirty="0" smtClean="0"/>
              </a:p>
            </p:txBody>
          </p:sp>
        </mc:Choice>
        <mc:Fallback>
          <p:sp>
            <p:nvSpPr>
              <p:cNvPr id="9219" name="Rectangle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body" sz="half" idx="4294967295"/>
              </p:nvPr>
            </p:nvSpPr>
            <p:spPr>
              <a:xfrm>
                <a:off x="368300" y="1473200"/>
                <a:ext cx="8191500" cy="4800600"/>
              </a:xfrm>
              <a:blipFill rotWithShape="1">
                <a:blip r:embed="rId2" cstate="print"/>
                <a:stretch>
                  <a:fillRect l="-1488" t="-1144" b="-330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221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9223" name="Rectangle 8"/>
          <p:cNvSpPr>
            <a:spLocks noChangeArrowheads="1"/>
          </p:cNvSpPr>
          <p:nvPr/>
        </p:nvSpPr>
        <p:spPr bwMode="auto">
          <a:xfrm>
            <a:off x="0" y="33147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9231" name="Picture 1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9001" y="1930400"/>
            <a:ext cx="2959100" cy="28694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6191252" y="6526320"/>
            <a:ext cx="273684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Zdroj obrázku: ucebnice.krynicky.cz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92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 uiExpand="1" build="p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/>
          </p:cNvSpPr>
          <p:nvPr>
            <p:ph type="title" idx="4294967295"/>
          </p:nvPr>
        </p:nvSpPr>
        <p:spPr>
          <a:xfrm>
            <a:off x="457200" y="173038"/>
            <a:ext cx="8229600" cy="1143000"/>
          </a:xfrm>
        </p:spPr>
        <p:txBody>
          <a:bodyPr/>
          <a:lstStyle/>
          <a:p>
            <a:pPr eaLnBrk="1" hangingPunct="1"/>
            <a:r>
              <a:rPr lang="cs-CZ" dirty="0" smtClean="0">
                <a:solidFill>
                  <a:schemeClr val="bg1"/>
                </a:solidFill>
              </a:rPr>
              <a:t>Tabulka hodnot</a:t>
            </a:r>
          </a:p>
        </p:txBody>
      </p:sp>
      <p:sp>
        <p:nvSpPr>
          <p:cNvPr id="10243" name="Rectangle 3"/>
          <p:cNvSpPr>
            <a:spLocks noGrp="1"/>
          </p:cNvSpPr>
          <p:nvPr>
            <p:ph type="body" sz="half" idx="4294967295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endParaRPr lang="cs-CZ" sz="2800" dirty="0" smtClean="0"/>
          </a:p>
          <a:p>
            <a:pPr eaLnBrk="1" hangingPunct="1">
              <a:buFont typeface="Arial" charset="0"/>
              <a:buNone/>
            </a:pPr>
            <a:endParaRPr lang="cs-CZ" sz="2800" dirty="0" smtClean="0"/>
          </a:p>
          <a:p>
            <a:pPr eaLnBrk="1" hangingPunct="1">
              <a:buFont typeface="Arial" charset="0"/>
              <a:buNone/>
            </a:pPr>
            <a:endParaRPr lang="cs-CZ" sz="2800" dirty="0" smtClean="0"/>
          </a:p>
          <a:p>
            <a:pPr eaLnBrk="1" hangingPunct="1">
              <a:buFont typeface="Arial" charset="0"/>
              <a:buNone/>
            </a:pPr>
            <a:endParaRPr lang="cs-CZ" sz="2800" dirty="0" smtClean="0"/>
          </a:p>
          <a:p>
            <a:pPr eaLnBrk="1" hangingPunct="1">
              <a:buFont typeface="Arial" charset="0"/>
              <a:buNone/>
            </a:pPr>
            <a:endParaRPr lang="cs-CZ" sz="2800" dirty="0" smtClean="0"/>
          </a:p>
        </p:txBody>
      </p:sp>
      <p:sp>
        <p:nvSpPr>
          <p:cNvPr id="10245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10248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10250" name="Rectangle 1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10260" name="Picture 20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20468"/>
          <a:stretch/>
        </p:blipFill>
        <p:spPr bwMode="auto">
          <a:xfrm>
            <a:off x="1427162" y="1905000"/>
            <a:ext cx="6243637" cy="3809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1" name="Picture 2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7163" y="2285998"/>
            <a:ext cx="6332537" cy="33687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1427162" y="5725760"/>
            <a:ext cx="379094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Zdroj: ucebnice.krynicky.cz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/>
          </p:cNvSpPr>
          <p:nvPr>
            <p:ph type="title" idx="4294967295"/>
          </p:nvPr>
        </p:nvSpPr>
        <p:spPr>
          <a:xfrm>
            <a:off x="457200" y="160338"/>
            <a:ext cx="8229600" cy="1143000"/>
          </a:xfrm>
        </p:spPr>
        <p:txBody>
          <a:bodyPr/>
          <a:lstStyle/>
          <a:p>
            <a:pPr eaLnBrk="1" hangingPunct="1"/>
            <a:r>
              <a:rPr lang="cs-CZ" dirty="0" smtClean="0">
                <a:solidFill>
                  <a:schemeClr val="bg1"/>
                </a:solidFill>
              </a:rPr>
              <a:t>Příklad 1</a:t>
            </a:r>
          </a:p>
        </p:txBody>
      </p:sp>
      <p:sp>
        <p:nvSpPr>
          <p:cNvPr id="11267" name="Rectangle 3"/>
          <p:cNvSpPr>
            <a:spLocks noGrp="1"/>
          </p:cNvSpPr>
          <p:nvPr>
            <p:ph type="body" sz="half" idx="4294967295"/>
          </p:nvPr>
        </p:nvSpPr>
        <p:spPr>
          <a:xfrm>
            <a:off x="457200" y="1600200"/>
            <a:ext cx="7975600" cy="4525963"/>
          </a:xfrm>
        </p:spPr>
        <p:txBody>
          <a:bodyPr/>
          <a:lstStyle/>
          <a:p>
            <a:pPr eaLnBrk="1" hangingPunct="1"/>
            <a:r>
              <a:rPr lang="cs-CZ" sz="2800" dirty="0" smtClean="0"/>
              <a:t>Pravoúhlý trojúhelník ABC s pravým úhlem </a:t>
            </a:r>
            <a:r>
              <a:rPr lang="el-GR" sz="2800" i="1" dirty="0" smtClean="0"/>
              <a:t>γ</a:t>
            </a:r>
            <a:r>
              <a:rPr lang="cs-CZ" sz="2800" dirty="0" smtClean="0"/>
              <a:t> </a:t>
            </a:r>
            <a:br>
              <a:rPr lang="cs-CZ" sz="2800" dirty="0" smtClean="0"/>
            </a:br>
            <a:r>
              <a:rPr lang="cs-CZ" sz="2800" dirty="0" smtClean="0"/>
              <a:t>a s úhlem </a:t>
            </a:r>
            <a:r>
              <a:rPr lang="el-GR" sz="2800" i="1" dirty="0" smtClean="0"/>
              <a:t>α</a:t>
            </a:r>
            <a:r>
              <a:rPr lang="cs-CZ" sz="2800" i="1" dirty="0"/>
              <a:t> </a:t>
            </a:r>
            <a:r>
              <a:rPr lang="cs-CZ" sz="2800" i="1" dirty="0" smtClean="0"/>
              <a:t>= 30° </a:t>
            </a:r>
            <a:r>
              <a:rPr lang="cs-CZ" sz="2800" dirty="0" smtClean="0"/>
              <a:t>má velikost přepony </a:t>
            </a:r>
            <a:r>
              <a:rPr lang="cs-CZ" sz="2800" i="1" dirty="0" smtClean="0"/>
              <a:t>c = 4 cm</a:t>
            </a:r>
            <a:r>
              <a:rPr lang="cs-CZ" sz="2800" dirty="0" smtClean="0"/>
              <a:t>. Urči jeho ostatní strany a úhly.</a:t>
            </a:r>
          </a:p>
          <a:p>
            <a:pPr eaLnBrk="1" hangingPunct="1"/>
            <a:endParaRPr lang="cs-CZ" sz="2800" dirty="0" smtClean="0"/>
          </a:p>
          <a:p>
            <a:pPr eaLnBrk="1" hangingPunct="1">
              <a:buFont typeface="Arial" charset="0"/>
              <a:buNone/>
            </a:pPr>
            <a:r>
              <a:rPr lang="cs-CZ" sz="2800" dirty="0" smtClean="0"/>
              <a:t>Řešení: </a:t>
            </a:r>
            <a:r>
              <a:rPr lang="el-GR" sz="2800" i="1" dirty="0" smtClean="0"/>
              <a:t>β</a:t>
            </a:r>
            <a:r>
              <a:rPr lang="cs-CZ" sz="2800" i="1" dirty="0" smtClean="0"/>
              <a:t> = 60° , a = 2 cm, b = 3,16 cm</a:t>
            </a:r>
          </a:p>
          <a:p>
            <a:pPr eaLnBrk="1" hangingPunct="1">
              <a:buFont typeface="Arial" charset="0"/>
              <a:buNone/>
            </a:pPr>
            <a:endParaRPr lang="cs-CZ" sz="2800" dirty="0" smtClean="0"/>
          </a:p>
          <a:p>
            <a:pPr eaLnBrk="1" hangingPunct="1">
              <a:buFont typeface="Arial" charset="0"/>
              <a:buNone/>
            </a:pPr>
            <a:endParaRPr lang="cs-CZ" sz="2400" dirty="0" smtClean="0"/>
          </a:p>
        </p:txBody>
      </p:sp>
      <p:sp>
        <p:nvSpPr>
          <p:cNvPr id="11269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11271" name="Rectangle 8"/>
          <p:cNvSpPr>
            <a:spLocks noChangeArrowheads="1"/>
          </p:cNvSpPr>
          <p:nvPr/>
        </p:nvSpPr>
        <p:spPr bwMode="auto">
          <a:xfrm>
            <a:off x="0" y="3195638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11273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7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/>
          </p:cNvSpPr>
          <p:nvPr>
            <p:ph type="title" idx="4294967295"/>
          </p:nvPr>
        </p:nvSpPr>
        <p:spPr>
          <a:xfrm>
            <a:off x="457200" y="160338"/>
            <a:ext cx="8229600" cy="1143000"/>
          </a:xfrm>
        </p:spPr>
        <p:txBody>
          <a:bodyPr/>
          <a:lstStyle/>
          <a:p>
            <a:pPr eaLnBrk="1" hangingPunct="1"/>
            <a:r>
              <a:rPr lang="cs-CZ" dirty="0" smtClean="0">
                <a:solidFill>
                  <a:schemeClr val="bg1"/>
                </a:solidFill>
              </a:rPr>
              <a:t>Příklad 2</a:t>
            </a:r>
          </a:p>
        </p:txBody>
      </p:sp>
      <p:sp>
        <p:nvSpPr>
          <p:cNvPr id="12291" name="Rectangle 3"/>
          <p:cNvSpPr>
            <a:spLocks noGrp="1"/>
          </p:cNvSpPr>
          <p:nvPr>
            <p:ph type="body" idx="4294967295"/>
          </p:nvPr>
        </p:nvSpPr>
        <p:spPr>
          <a:xfrm>
            <a:off x="457200" y="1600200"/>
            <a:ext cx="8229600" cy="46990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Pravoúhlý trojúhelník ABC s pravým úhlem </a:t>
            </a:r>
            <a:r>
              <a:rPr lang="el-GR" sz="2800" i="1" dirty="0" smtClean="0"/>
              <a:t>β</a:t>
            </a:r>
            <a:r>
              <a:rPr lang="cs-CZ" sz="2800" dirty="0" smtClean="0"/>
              <a:t> </a:t>
            </a:r>
            <a:br>
              <a:rPr lang="cs-CZ" sz="2800" dirty="0" smtClean="0"/>
            </a:br>
            <a:r>
              <a:rPr lang="cs-CZ" sz="2800" dirty="0" smtClean="0"/>
              <a:t>a s úhlem </a:t>
            </a:r>
            <a:r>
              <a:rPr lang="el-GR" sz="2800" i="1" dirty="0" smtClean="0"/>
              <a:t>α</a:t>
            </a:r>
            <a:r>
              <a:rPr lang="cs-CZ" sz="2800" i="1" dirty="0" smtClean="0"/>
              <a:t> = 25° </a:t>
            </a:r>
            <a:r>
              <a:rPr lang="cs-CZ" sz="2800" dirty="0" smtClean="0"/>
              <a:t>má velikost odvěsny </a:t>
            </a:r>
            <a:r>
              <a:rPr lang="cs-CZ" sz="2800" i="1" dirty="0" smtClean="0"/>
              <a:t>a = 10 cm</a:t>
            </a:r>
            <a:r>
              <a:rPr lang="cs-CZ" sz="2800" dirty="0" smtClean="0"/>
              <a:t>. Urči jeho ostatní strany a úhly.</a:t>
            </a:r>
          </a:p>
          <a:p>
            <a:pPr eaLnBrk="1" hangingPunct="1">
              <a:lnSpc>
                <a:spcPct val="90000"/>
              </a:lnSpc>
            </a:pPr>
            <a:endParaRPr lang="cs-CZ" sz="2800" dirty="0"/>
          </a:p>
          <a:p>
            <a:pPr eaLnBrk="1" hangingPunct="1">
              <a:lnSpc>
                <a:spcPct val="90000"/>
              </a:lnSpc>
            </a:pPr>
            <a:endParaRPr lang="cs-CZ" sz="2800" dirty="0" smtClean="0"/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Řešení: </a:t>
            </a:r>
            <a:r>
              <a:rPr lang="el-GR" sz="2800" i="1" dirty="0" smtClean="0"/>
              <a:t>γ</a:t>
            </a:r>
            <a:r>
              <a:rPr lang="cs-CZ" sz="2800" i="1" dirty="0" smtClean="0"/>
              <a:t> = 65°, b = 23,66 cm, c = 21,45 cm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1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/>
          </p:cNvSpPr>
          <p:nvPr>
            <p:ph type="title" idx="4294967295"/>
          </p:nvPr>
        </p:nvSpPr>
        <p:spPr>
          <a:xfrm>
            <a:off x="457200" y="134938"/>
            <a:ext cx="8229600" cy="1143000"/>
          </a:xfrm>
        </p:spPr>
        <p:txBody>
          <a:bodyPr/>
          <a:lstStyle/>
          <a:p>
            <a:pPr eaLnBrk="1" hangingPunct="1"/>
            <a:r>
              <a:rPr lang="cs-CZ" dirty="0" smtClean="0">
                <a:solidFill>
                  <a:schemeClr val="bg1"/>
                </a:solidFill>
              </a:rPr>
              <a:t>Příklad 3</a:t>
            </a:r>
          </a:p>
        </p:txBody>
      </p:sp>
      <p:sp>
        <p:nvSpPr>
          <p:cNvPr id="13315" name="Rectangle 3"/>
          <p:cNvSpPr>
            <a:spLocks noGrp="1"/>
          </p:cNvSpPr>
          <p:nvPr>
            <p:ph type="body" idx="4294967295"/>
          </p:nvPr>
        </p:nvSpPr>
        <p:spPr>
          <a:xfrm>
            <a:off x="457200" y="1600200"/>
            <a:ext cx="8229600" cy="431800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sz="2800" dirty="0" smtClean="0">
                <a:latin typeface="Arial" charset="0"/>
              </a:rPr>
              <a:t>V rovnoramenném trojúhelníku o základně </a:t>
            </a:r>
            <a:r>
              <a:rPr lang="cs-CZ" sz="2800" i="1" dirty="0" smtClean="0">
                <a:latin typeface="Arial" charset="0"/>
              </a:rPr>
              <a:t>c</a:t>
            </a:r>
            <a:r>
              <a:rPr lang="cs-CZ" sz="2800" dirty="0" smtClean="0">
                <a:latin typeface="Arial" charset="0"/>
              </a:rPr>
              <a:t> </a:t>
            </a:r>
            <a:br>
              <a:rPr lang="cs-CZ" sz="2800" dirty="0" smtClean="0">
                <a:latin typeface="Arial" charset="0"/>
              </a:rPr>
            </a:br>
            <a:r>
              <a:rPr lang="cs-CZ" sz="2800" dirty="0" smtClean="0">
                <a:latin typeface="Arial" charset="0"/>
              </a:rPr>
              <a:t>a ramenech </a:t>
            </a:r>
            <a:r>
              <a:rPr lang="cs-CZ" sz="2800" i="1" dirty="0" smtClean="0">
                <a:latin typeface="Arial" charset="0"/>
              </a:rPr>
              <a:t>a</a:t>
            </a:r>
            <a:r>
              <a:rPr lang="cs-CZ" sz="2800" dirty="0" smtClean="0">
                <a:latin typeface="Arial" charset="0"/>
              </a:rPr>
              <a:t> je dáno:</a:t>
            </a:r>
            <a:r>
              <a:rPr lang="cs-CZ" sz="2800" dirty="0">
                <a:latin typeface="Arial" charset="0"/>
              </a:rPr>
              <a:t> </a:t>
            </a:r>
            <a:r>
              <a:rPr lang="cs-CZ" sz="2800" i="1" dirty="0" smtClean="0">
                <a:latin typeface="Arial" charset="0"/>
              </a:rPr>
              <a:t>a = 7,28 cm, </a:t>
            </a:r>
            <a:r>
              <a:rPr lang="el-GR" sz="2800" i="1" dirty="0" smtClean="0">
                <a:latin typeface="Calibri"/>
                <a:cs typeface="Calibri"/>
              </a:rPr>
              <a:t>ϒ</a:t>
            </a:r>
            <a:r>
              <a:rPr lang="cs-CZ" sz="2800" i="1" dirty="0" smtClean="0">
                <a:latin typeface="Calibri"/>
                <a:cs typeface="Calibri"/>
              </a:rPr>
              <a:t> = 66°12'</a:t>
            </a:r>
            <a:r>
              <a:rPr lang="cs-CZ" sz="2800" dirty="0" smtClean="0">
                <a:latin typeface="Calibri"/>
                <a:cs typeface="Calibri"/>
              </a:rPr>
              <a:t>.</a:t>
            </a:r>
          </a:p>
          <a:p>
            <a:pPr marL="0" indent="0" eaLnBrk="1" hangingPunct="1">
              <a:lnSpc>
                <a:spcPct val="80000"/>
              </a:lnSpc>
              <a:buNone/>
            </a:pPr>
            <a:r>
              <a:rPr lang="cs-CZ" sz="2800" dirty="0" smtClean="0">
                <a:latin typeface="Arial" charset="0"/>
              </a:rPr>
              <a:t>   Určete </a:t>
            </a:r>
            <a:r>
              <a:rPr lang="el-GR" sz="2800" i="1" dirty="0" smtClean="0">
                <a:latin typeface="Arial" charset="0"/>
              </a:rPr>
              <a:t>α</a:t>
            </a:r>
            <a:r>
              <a:rPr lang="cs-CZ" sz="2800" i="1" dirty="0" smtClean="0">
                <a:latin typeface="Arial" charset="0"/>
              </a:rPr>
              <a:t>, c, </a:t>
            </a:r>
            <a:r>
              <a:rPr lang="cs-CZ" sz="2800" i="1" dirty="0" err="1" smtClean="0">
                <a:latin typeface="Arial" charset="0"/>
              </a:rPr>
              <a:t>v</a:t>
            </a:r>
            <a:r>
              <a:rPr lang="cs-CZ" sz="2800" i="1" baseline="-25000" dirty="0" err="1" smtClean="0">
                <a:latin typeface="Arial" charset="0"/>
              </a:rPr>
              <a:t>c</a:t>
            </a:r>
            <a:r>
              <a:rPr lang="cs-CZ" sz="2800" dirty="0" smtClean="0">
                <a:latin typeface="Arial" charset="0"/>
              </a:rPr>
              <a:t>.</a:t>
            </a:r>
          </a:p>
          <a:p>
            <a:pPr marL="0" indent="0" eaLnBrk="1" hangingPunct="1">
              <a:lnSpc>
                <a:spcPct val="80000"/>
              </a:lnSpc>
              <a:buNone/>
            </a:pPr>
            <a:endParaRPr lang="cs-CZ" sz="2800" dirty="0">
              <a:latin typeface="Arial" charset="0"/>
            </a:endParaRPr>
          </a:p>
          <a:p>
            <a:pPr marL="0" indent="0" eaLnBrk="1" hangingPunct="1">
              <a:lnSpc>
                <a:spcPct val="80000"/>
              </a:lnSpc>
              <a:buNone/>
            </a:pPr>
            <a:endParaRPr lang="cs-CZ" sz="2800" dirty="0" smtClean="0">
              <a:latin typeface="Arial" charset="0"/>
            </a:endParaRPr>
          </a:p>
          <a:p>
            <a:pPr marL="0" indent="0" eaLnBrk="1" hangingPunct="1">
              <a:lnSpc>
                <a:spcPct val="80000"/>
              </a:lnSpc>
              <a:buNone/>
            </a:pPr>
            <a:r>
              <a:rPr lang="cs-CZ" sz="2800" dirty="0" smtClean="0">
                <a:latin typeface="Arial" charset="0"/>
              </a:rPr>
              <a:t>Řešení: </a:t>
            </a:r>
            <a:r>
              <a:rPr lang="el-GR" sz="2800" i="1" dirty="0" smtClean="0">
                <a:latin typeface="Arial" charset="0"/>
              </a:rPr>
              <a:t>α</a:t>
            </a:r>
            <a:r>
              <a:rPr lang="cs-CZ" sz="2800" i="1" dirty="0" smtClean="0">
                <a:latin typeface="Arial" charset="0"/>
              </a:rPr>
              <a:t> = 56°54</a:t>
            </a:r>
            <a:r>
              <a:rPr lang="cs-CZ" sz="2800" i="1" dirty="0" smtClean="0">
                <a:latin typeface="Calibri"/>
                <a:cs typeface="Calibri"/>
              </a:rPr>
              <a:t>', c = 7,95 cm, </a:t>
            </a:r>
            <a:r>
              <a:rPr lang="cs-CZ" sz="2800" i="1" dirty="0" err="1" smtClean="0">
                <a:latin typeface="Arial" charset="0"/>
              </a:rPr>
              <a:t>v</a:t>
            </a:r>
            <a:r>
              <a:rPr lang="cs-CZ" sz="2800" i="1" baseline="-25000" dirty="0" err="1" smtClean="0">
                <a:latin typeface="Arial" charset="0"/>
              </a:rPr>
              <a:t>c</a:t>
            </a:r>
            <a:r>
              <a:rPr lang="cs-CZ" sz="2800" i="1" dirty="0" smtClean="0">
                <a:latin typeface="Arial" charset="0"/>
              </a:rPr>
              <a:t>= 6,1 cm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5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/>
          </p:cNvSpPr>
          <p:nvPr>
            <p:ph type="title" idx="4294967295"/>
          </p:nvPr>
        </p:nvSpPr>
        <p:spPr>
          <a:xfrm>
            <a:off x="457200" y="147638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Použité zdroje</a:t>
            </a:r>
          </a:p>
        </p:txBody>
      </p:sp>
      <p:sp>
        <p:nvSpPr>
          <p:cNvPr id="14339" name="Rectangle 3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marL="0" indent="0" eaLnBrk="1" hangingPunct="1">
              <a:buNone/>
            </a:pPr>
            <a:r>
              <a:rPr lang="cs-CZ" sz="2400" dirty="0" smtClean="0"/>
              <a:t>KRYNICKÝ, Martin. </a:t>
            </a:r>
            <a:r>
              <a:rPr lang="cs-CZ" sz="2400" i="1" dirty="0" smtClean="0"/>
              <a:t>Učebnice matematiky pro gymnázia</a:t>
            </a:r>
            <a:r>
              <a:rPr lang="cs-CZ" sz="2400" dirty="0" smtClean="0"/>
              <a:t> [online]. 13. 7. 2010 [cit. 2013-01-06]. Dostupné z: http://ucebnice.krynicky.cz/Matematika/index.html#4_goniometrie</a:t>
            </a:r>
          </a:p>
          <a:p>
            <a:pPr marL="0" indent="0" eaLnBrk="1" hangingPunct="1">
              <a:buNone/>
            </a:pPr>
            <a:endParaRPr lang="cs-CZ" sz="2400" dirty="0"/>
          </a:p>
          <a:p>
            <a:pPr marL="0" indent="0" eaLnBrk="1" hangingPunct="1">
              <a:buNone/>
            </a:pPr>
            <a:r>
              <a:rPr lang="cs-CZ" sz="2400" dirty="0" smtClean="0"/>
              <a:t>KOLDNER, Jaroslav. </a:t>
            </a:r>
            <a:r>
              <a:rPr lang="cs-CZ" sz="2400" i="1" dirty="0" smtClean="0"/>
              <a:t>Sbírka úloh z matematiky pro OA a SOŠ</a:t>
            </a:r>
            <a:r>
              <a:rPr lang="cs-CZ" sz="2400" dirty="0" smtClean="0"/>
              <a:t>. Svitavy: Obchodní akademie Svitavy, 1998, 168 s. </a:t>
            </a:r>
          </a:p>
          <a:p>
            <a:pPr eaLnBrk="1" hangingPunct="1"/>
            <a:endParaRPr lang="cs-CZ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REZENTACE_VOSHK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509</TotalTime>
  <Words>254</Words>
  <Application>Microsoft Office PowerPoint</Application>
  <PresentationFormat>Předvádění na obrazovce (4:3)</PresentationFormat>
  <Paragraphs>74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PREZENTACE_VOSHK</vt:lpstr>
      <vt:lpstr>Goniometrické funkce v pravoúhlém trojúhelníku</vt:lpstr>
      <vt:lpstr>Tento učební materiál vznikl za podpory OPVK 1.5</vt:lpstr>
      <vt:lpstr>Úvod (1)</vt:lpstr>
      <vt:lpstr>Úvod (2)</vt:lpstr>
      <vt:lpstr>Goniometrické funkce</vt:lpstr>
      <vt:lpstr>Vztahy mezi gon. funkcemi</vt:lpstr>
      <vt:lpstr>Hodnoty funkcí</vt:lpstr>
      <vt:lpstr>Tabulka hodnot</vt:lpstr>
      <vt:lpstr>Příklad 1</vt:lpstr>
      <vt:lpstr>Příklad 2</vt:lpstr>
      <vt:lpstr>Příklad 3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prezentace</dc:title>
  <dc:creator>Benesova</dc:creator>
  <cp:lastModifiedBy>An</cp:lastModifiedBy>
  <cp:revision>27</cp:revision>
  <dcterms:created xsi:type="dcterms:W3CDTF">2012-04-10T10:11:23Z</dcterms:created>
  <dcterms:modified xsi:type="dcterms:W3CDTF">2013-06-12T06:56:02Z</dcterms:modified>
</cp:coreProperties>
</file>