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0"/>
  </p:notesMasterIdLst>
  <p:sldIdLst>
    <p:sldId id="256" r:id="rId2"/>
    <p:sldId id="264" r:id="rId3"/>
    <p:sldId id="275" r:id="rId4"/>
    <p:sldId id="265" r:id="rId5"/>
    <p:sldId id="293" r:id="rId6"/>
    <p:sldId id="294" r:id="rId7"/>
    <p:sldId id="296" r:id="rId8"/>
    <p:sldId id="295" r:id="rId9"/>
    <p:sldId id="297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305" r:id="rId18"/>
    <p:sldId id="30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250" autoAdjust="0"/>
  </p:normalViewPr>
  <p:slideViewPr>
    <p:cSldViewPr>
      <p:cViewPr>
        <p:scale>
          <a:sx n="50" d="100"/>
          <a:sy n="50" d="100"/>
        </p:scale>
        <p:origin x="-1956" y="-6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200" baseline="0" dirty="0" smtClean="0"/>
            <a:t>VY_32_INOVACE_18_ČS_MÍSTO, KDE ŽIJEME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 Halže,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SOUSEDNÍ STÁTY ČR  - POLSKO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CZ.1.07/1.4.00/21.3551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2C90433-5833-4FBB-B44D-19162BCCA373}">
      <dgm:prSet custT="1"/>
      <dgm:spPr/>
      <dgm:t>
        <a:bodyPr/>
        <a:lstStyle/>
        <a:p>
          <a:pPr algn="l" rtl="0"/>
          <a:r>
            <a:rPr lang="cs-CZ" sz="2000" dirty="0"/>
            <a:t>                         </a:t>
          </a:r>
          <a:r>
            <a:rPr lang="cs-CZ" sz="1800" dirty="0"/>
            <a:t>příspěvková organizace</a:t>
          </a:r>
          <a:endParaRPr lang="cs-CZ" sz="2000" dirty="0"/>
        </a:p>
      </dgm:t>
    </dgm:pt>
    <dgm:pt modelId="{FE263347-0334-4678-A4E1-694A34352365}" type="parTrans" cxnId="{44F76B10-125B-49BC-B31D-2D21480A6EC6}">
      <dgm:prSet/>
      <dgm:spPr/>
      <dgm:t>
        <a:bodyPr/>
        <a:lstStyle/>
        <a:p>
          <a:endParaRPr lang="cs-CZ"/>
        </a:p>
      </dgm:t>
    </dgm:pt>
    <dgm:pt modelId="{85A51028-DDCB-4FE7-B282-F905D135B24A}" type="sibTrans" cxnId="{44F76B10-125B-49BC-B31D-2D21480A6EC6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Pavla Dokoupilová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 custLinFactNeighborX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97" custLinFactNeighborY="1829"/>
      <dgm:spPr/>
      <dgm:t>
        <a:bodyPr/>
        <a:lstStyle/>
        <a:p>
          <a:endParaRPr lang="cs-CZ"/>
        </a:p>
      </dgm:t>
    </dgm:pt>
    <dgm:pt modelId="{4F6CFBA2-9153-4703-BA77-A719B4C5992C}" type="pres">
      <dgm:prSet presAssocID="{B2C90433-5833-4FBB-B44D-19162BCCA373}" presName="vertSpace2" presStyleLbl="node1" presStyleIdx="0" presStyleCnt="6"/>
      <dgm:spPr/>
    </dgm:pt>
    <dgm:pt modelId="{14A8BC0B-DAF3-4FCE-8B99-89DA11DD994F}" type="pres">
      <dgm:prSet presAssocID="{B2C90433-5833-4FBB-B44D-19162BCCA373}" presName="circle2" presStyleLbl="node1" presStyleIdx="1" presStyleCnt="6"/>
      <dgm:spPr/>
      <dgm:t>
        <a:bodyPr/>
        <a:lstStyle/>
        <a:p>
          <a:endParaRPr lang="cs-CZ"/>
        </a:p>
      </dgm:t>
    </dgm:pt>
    <dgm:pt modelId="{D9392410-2770-4347-933B-60A9F6903FBE}" type="pres">
      <dgm:prSet presAssocID="{B2C90433-5833-4FBB-B44D-19162BCCA373}" presName="rect2" presStyleLbl="alignAcc1" presStyleIdx="1" presStyleCnt="6"/>
      <dgm:spPr/>
      <dgm:t>
        <a:bodyPr/>
        <a:lstStyle/>
        <a:p>
          <a:endParaRPr lang="cs-CZ"/>
        </a:p>
      </dgm:t>
    </dgm:pt>
    <dgm:pt modelId="{09EDFEAC-03A2-463C-9AF0-B3BDF8DF2AE1}" type="pres">
      <dgm:prSet presAssocID="{D1B46980-6531-4606-95E6-44980827E919}" presName="vertSpace3" presStyleLbl="node1" presStyleIdx="1" presStyleCnt="6"/>
      <dgm:spPr/>
    </dgm:pt>
    <dgm:pt modelId="{7CF15BB8-F72E-45BD-9712-5ED6653D95D5}" type="pres">
      <dgm:prSet presAssocID="{D1B46980-6531-4606-95E6-44980827E919}" presName="circle3" presStyleLbl="node1" presStyleIdx="2" presStyleCnt="6" custLinFactNeighborX="-2221" custLinFactNeighborY="-4429"/>
      <dgm:spPr/>
    </dgm:pt>
    <dgm:pt modelId="{5F013748-4A2A-480C-96C5-0CD231CBE889}" type="pres">
      <dgm:prSet presAssocID="{D1B46980-6531-4606-95E6-44980827E919}" presName="rect3" presStyleLbl="alignAcc1" presStyleIdx="2" presStyleCnt="6"/>
      <dgm:spPr/>
      <dgm:t>
        <a:bodyPr/>
        <a:lstStyle/>
        <a:p>
          <a:endParaRPr lang="cs-CZ"/>
        </a:p>
      </dgm:t>
    </dgm:pt>
    <dgm:pt modelId="{4E9C25AC-9260-44B9-B073-F9B14E98DB74}" type="pres">
      <dgm:prSet presAssocID="{B651F6E3-6281-48DB-9319-2AEAFDAE7572}" presName="vertSpace4" presStyleLbl="node1" presStyleIdx="2" presStyleCnt="6"/>
      <dgm:spPr/>
    </dgm:pt>
    <dgm:pt modelId="{C9A5F600-7420-4D42-9687-33E03BDF265C}" type="pres">
      <dgm:prSet presAssocID="{B651F6E3-6281-48DB-9319-2AEAFDAE7572}" presName="circle4" presStyleLbl="node1" presStyleIdx="3" presStyleCnt="6"/>
      <dgm:spPr/>
    </dgm:pt>
    <dgm:pt modelId="{3AA16991-9ECE-445A-A70C-A94F691C7006}" type="pres">
      <dgm:prSet presAssocID="{B651F6E3-6281-48DB-9319-2AEAFDAE7572}" presName="rect4" presStyleLbl="alignAcc1" presStyleIdx="3" presStyleCnt="6"/>
      <dgm:spPr/>
      <dgm:t>
        <a:bodyPr/>
        <a:lstStyle/>
        <a:p>
          <a:endParaRPr lang="cs-CZ"/>
        </a:p>
      </dgm:t>
    </dgm:pt>
    <dgm:pt modelId="{DD3786C8-B436-4B50-9608-196999D0516C}" type="pres">
      <dgm:prSet presAssocID="{D8197B8C-B260-4A16-BDF4-0947B075E274}" presName="vertSpace5" presStyleLbl="node1" presStyleIdx="3" presStyleCnt="6"/>
      <dgm:spPr/>
    </dgm:pt>
    <dgm:pt modelId="{F8FC9227-4FB5-4957-BB25-93061D0C28FB}" type="pres">
      <dgm:prSet presAssocID="{D8197B8C-B260-4A16-BDF4-0947B075E274}" presName="circle5" presStyleLbl="node1" presStyleIdx="4" presStyleCnt="6"/>
      <dgm:spPr/>
    </dgm:pt>
    <dgm:pt modelId="{CA38FC10-2C5A-4897-8271-E6B0CE1D6BB0}" type="pres">
      <dgm:prSet presAssocID="{D8197B8C-B260-4A16-BDF4-0947B075E274}" presName="rect5" presStyleLbl="alignAcc1" presStyleIdx="4" presStyleCnt="6"/>
      <dgm:spPr/>
      <dgm:t>
        <a:bodyPr/>
        <a:lstStyle/>
        <a:p>
          <a:endParaRPr lang="cs-CZ"/>
        </a:p>
      </dgm:t>
    </dgm:pt>
    <dgm:pt modelId="{31B89C0F-C23D-4A3E-8A0B-BECE90065C6E}" type="pres">
      <dgm:prSet presAssocID="{4C35D32F-0EAB-4CD7-82EE-45574DC2A586}" presName="vertSpace6" presStyleLbl="node1" presStyleIdx="4" presStyleCnt="6"/>
      <dgm:spPr/>
    </dgm:pt>
    <dgm:pt modelId="{5D5757ED-2392-418D-A431-E9244F111100}" type="pres">
      <dgm:prSet presAssocID="{4C35D32F-0EAB-4CD7-82EE-45574DC2A586}" presName="circle6" presStyleLbl="node1" presStyleIdx="5" presStyleCnt="6"/>
      <dgm:spPr/>
    </dgm:pt>
    <dgm:pt modelId="{3C37292F-5271-4C3A-A997-20B5C1B6872D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6A7B9D-E3A6-4D41-8CDA-DEA199065E9E}" type="pres">
      <dgm:prSet presAssocID="{B2C90433-5833-4FBB-B44D-19162BCCA373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E5CC36-9736-4704-B22E-2D7944A0BBD1}" type="pres">
      <dgm:prSet presAssocID="{D1B46980-6531-4606-95E6-44980827E91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DB4571-421D-4058-AAB5-064D170F22B0}" type="pres">
      <dgm:prSet presAssocID="{B651F6E3-6281-48DB-9319-2AEAFDAE7572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D4614E-3F74-4EC4-B359-7FB1B8348A94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616B6F-1171-4D86-B1AD-21F3C76E9237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783F27-8B91-4F52-9A32-759AE6797265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AEC10B1B-31EC-4FBA-B270-9FFF9F32F283}" type="presOf" srcId="{D1B46980-6531-4606-95E6-44980827E919}" destId="{37E5CC36-9736-4704-B22E-2D7944A0BBD1}" srcOrd="1" destOrd="0" presId="urn:microsoft.com/office/officeart/2005/8/layout/target3"/>
    <dgm:cxn modelId="{E83913B6-08E4-45A0-957A-F7EFDA74B2EC}" type="presOf" srcId="{D1D4F407-5343-4D3F-B5B9-D407B03CAEB4}" destId="{D005CE8C-CC26-4C3E-AC11-E15060ECD759}" srcOrd="0" destOrd="0" presId="urn:microsoft.com/office/officeart/2005/8/layout/target3"/>
    <dgm:cxn modelId="{100F29D4-3697-427F-A53B-E291CCD20CFE}" type="presOf" srcId="{D1D4F407-5343-4D3F-B5B9-D407B03CAEB4}" destId="{AED2198E-93D5-4001-81B4-73124B309672}" srcOrd="1" destOrd="0" presId="urn:microsoft.com/office/officeart/2005/8/layout/target3"/>
    <dgm:cxn modelId="{BE7242F9-DEC2-4B75-AB16-F8AA2EF8CB25}" type="presOf" srcId="{4C35D32F-0EAB-4CD7-82EE-45574DC2A586}" destId="{3C37292F-5271-4C3A-A997-20B5C1B6872D}" srcOrd="0" destOrd="0" presId="urn:microsoft.com/office/officeart/2005/8/layout/target3"/>
    <dgm:cxn modelId="{E12F733B-4BA4-466D-9998-E6323F5CA074}" type="presOf" srcId="{D1B46980-6531-4606-95E6-44980827E919}" destId="{5F013748-4A2A-480C-96C5-0CD231CBE889}" srcOrd="0" destOrd="0" presId="urn:microsoft.com/office/officeart/2005/8/layout/target3"/>
    <dgm:cxn modelId="{DF5AEABA-FF75-48C9-943F-39553BBE3DFE}" type="presOf" srcId="{B651F6E3-6281-48DB-9319-2AEAFDAE7572}" destId="{64DB4571-421D-4058-AAB5-064D170F22B0}" srcOrd="1" destOrd="0" presId="urn:microsoft.com/office/officeart/2005/8/layout/target3"/>
    <dgm:cxn modelId="{08445F60-E30A-4A7F-9BD5-F50AA6558E82}" type="presOf" srcId="{D8197B8C-B260-4A16-BDF4-0947B075E274}" destId="{12D4614E-3F74-4EC4-B359-7FB1B8348A94}" srcOrd="1" destOrd="0" presId="urn:microsoft.com/office/officeart/2005/8/layout/target3"/>
    <dgm:cxn modelId="{2EA6DC0F-9190-4E41-A31E-D5A56A300E9C}" type="presOf" srcId="{B2C90433-5833-4FBB-B44D-19162BCCA373}" destId="{526A7B9D-E3A6-4D41-8CDA-DEA199065E9E}" srcOrd="1" destOrd="0" presId="urn:microsoft.com/office/officeart/2005/8/layout/target3"/>
    <dgm:cxn modelId="{E2ACA40C-B71F-4C29-9785-5E05F6DEA534}" type="presOf" srcId="{D8197B8C-B260-4A16-BDF4-0947B075E274}" destId="{CA38FC10-2C5A-4897-8271-E6B0CE1D6BB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3AF5927-56E0-478A-8784-76ED5CB49871}" type="presOf" srcId="{4C35D32F-0EAB-4CD7-82EE-45574DC2A586}" destId="{69616B6F-1171-4D86-B1AD-21F3C76E9237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44F76B10-125B-49BC-B31D-2D21480A6EC6}" srcId="{757F3AB3-0718-4624-B441-E567A8F0AB56}" destId="{B2C90433-5833-4FBB-B44D-19162BCCA373}" srcOrd="1" destOrd="0" parTransId="{FE263347-0334-4678-A4E1-694A34352365}" sibTransId="{85A51028-DDCB-4FE7-B282-F905D135B24A}"/>
    <dgm:cxn modelId="{B78BE8FD-2275-453D-8FC9-393BA3A674C0}" type="presOf" srcId="{B651F6E3-6281-48DB-9319-2AEAFDAE7572}" destId="{3AA16991-9ECE-445A-A70C-A94F691C7006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7182E054-C7C5-41E6-AFB8-76FEB30C9C7F}" type="presOf" srcId="{B2C90433-5833-4FBB-B44D-19162BCCA373}" destId="{D9392410-2770-4347-933B-60A9F6903FBE}" srcOrd="0" destOrd="0" presId="urn:microsoft.com/office/officeart/2005/8/layout/target3"/>
    <dgm:cxn modelId="{AE9081F6-02AB-4468-A840-7268932293F1}" type="presParOf" srcId="{333A1088-737F-45CB-B68E-254E46348037}" destId="{F5ABB229-8D3B-4694-996A-96F23CF14429}" srcOrd="0" destOrd="0" presId="urn:microsoft.com/office/officeart/2005/8/layout/target3"/>
    <dgm:cxn modelId="{CADD8F87-8E36-44D3-AEB7-2886614A4905}" type="presParOf" srcId="{333A1088-737F-45CB-B68E-254E46348037}" destId="{F41139FD-01EE-4571-8B17-4FB00FC51163}" srcOrd="1" destOrd="0" presId="urn:microsoft.com/office/officeart/2005/8/layout/target3"/>
    <dgm:cxn modelId="{1325419E-CF8E-4174-A93A-F807452C5F20}" type="presParOf" srcId="{333A1088-737F-45CB-B68E-254E46348037}" destId="{D005CE8C-CC26-4C3E-AC11-E15060ECD759}" srcOrd="2" destOrd="0" presId="urn:microsoft.com/office/officeart/2005/8/layout/target3"/>
    <dgm:cxn modelId="{98A8091D-9301-49DC-9100-143D0077999E}" type="presParOf" srcId="{333A1088-737F-45CB-B68E-254E46348037}" destId="{4F6CFBA2-9153-4703-BA77-A719B4C5992C}" srcOrd="3" destOrd="0" presId="urn:microsoft.com/office/officeart/2005/8/layout/target3"/>
    <dgm:cxn modelId="{BAEC510E-412A-4ECC-92C9-6BECC1E56607}" type="presParOf" srcId="{333A1088-737F-45CB-B68E-254E46348037}" destId="{14A8BC0B-DAF3-4FCE-8B99-89DA11DD994F}" srcOrd="4" destOrd="0" presId="urn:microsoft.com/office/officeart/2005/8/layout/target3"/>
    <dgm:cxn modelId="{04BD7C77-FCE5-4950-A2BE-549110E947BD}" type="presParOf" srcId="{333A1088-737F-45CB-B68E-254E46348037}" destId="{D9392410-2770-4347-933B-60A9F6903FBE}" srcOrd="5" destOrd="0" presId="urn:microsoft.com/office/officeart/2005/8/layout/target3"/>
    <dgm:cxn modelId="{8E4FF673-DDF8-44E6-A991-8BBA11242368}" type="presParOf" srcId="{333A1088-737F-45CB-B68E-254E46348037}" destId="{09EDFEAC-03A2-463C-9AF0-B3BDF8DF2AE1}" srcOrd="6" destOrd="0" presId="urn:microsoft.com/office/officeart/2005/8/layout/target3"/>
    <dgm:cxn modelId="{9D1B8614-B1F7-4676-BB44-2B850235D34E}" type="presParOf" srcId="{333A1088-737F-45CB-B68E-254E46348037}" destId="{7CF15BB8-F72E-45BD-9712-5ED6653D95D5}" srcOrd="7" destOrd="0" presId="urn:microsoft.com/office/officeart/2005/8/layout/target3"/>
    <dgm:cxn modelId="{26307E76-DCE5-4719-9D9E-6BC16C1A8961}" type="presParOf" srcId="{333A1088-737F-45CB-B68E-254E46348037}" destId="{5F013748-4A2A-480C-96C5-0CD231CBE889}" srcOrd="8" destOrd="0" presId="urn:microsoft.com/office/officeart/2005/8/layout/target3"/>
    <dgm:cxn modelId="{C506C0DE-AC81-4B5B-A456-0FAD2E9C060D}" type="presParOf" srcId="{333A1088-737F-45CB-B68E-254E46348037}" destId="{4E9C25AC-9260-44B9-B073-F9B14E98DB74}" srcOrd="9" destOrd="0" presId="urn:microsoft.com/office/officeart/2005/8/layout/target3"/>
    <dgm:cxn modelId="{A1E20E19-EC68-4F3F-AC47-29E8E8018C7E}" type="presParOf" srcId="{333A1088-737F-45CB-B68E-254E46348037}" destId="{C9A5F600-7420-4D42-9687-33E03BDF265C}" srcOrd="10" destOrd="0" presId="urn:microsoft.com/office/officeart/2005/8/layout/target3"/>
    <dgm:cxn modelId="{F589EC24-8D0A-4B59-9F2E-1EC6F8DDB13C}" type="presParOf" srcId="{333A1088-737F-45CB-B68E-254E46348037}" destId="{3AA16991-9ECE-445A-A70C-A94F691C7006}" srcOrd="11" destOrd="0" presId="urn:microsoft.com/office/officeart/2005/8/layout/target3"/>
    <dgm:cxn modelId="{D30BBEA7-A5D1-4C2C-9D42-7AF44E2B915F}" type="presParOf" srcId="{333A1088-737F-45CB-B68E-254E46348037}" destId="{DD3786C8-B436-4B50-9608-196999D0516C}" srcOrd="12" destOrd="0" presId="urn:microsoft.com/office/officeart/2005/8/layout/target3"/>
    <dgm:cxn modelId="{EF0CF145-7F72-4A71-89CE-DDD94EBCD16D}" type="presParOf" srcId="{333A1088-737F-45CB-B68E-254E46348037}" destId="{F8FC9227-4FB5-4957-BB25-93061D0C28FB}" srcOrd="13" destOrd="0" presId="urn:microsoft.com/office/officeart/2005/8/layout/target3"/>
    <dgm:cxn modelId="{81ECCD5E-C4FF-4F2D-AFE5-4C87FBA33777}" type="presParOf" srcId="{333A1088-737F-45CB-B68E-254E46348037}" destId="{CA38FC10-2C5A-4897-8271-E6B0CE1D6BB0}" srcOrd="14" destOrd="0" presId="urn:microsoft.com/office/officeart/2005/8/layout/target3"/>
    <dgm:cxn modelId="{FA18F3A6-F23D-4471-903A-21483681E6F2}" type="presParOf" srcId="{333A1088-737F-45CB-B68E-254E46348037}" destId="{31B89C0F-C23D-4A3E-8A0B-BECE90065C6E}" srcOrd="15" destOrd="0" presId="urn:microsoft.com/office/officeart/2005/8/layout/target3"/>
    <dgm:cxn modelId="{E0B859EC-C44B-47C2-82FB-81D1864E0EC2}" type="presParOf" srcId="{333A1088-737F-45CB-B68E-254E46348037}" destId="{5D5757ED-2392-418D-A431-E9244F111100}" srcOrd="16" destOrd="0" presId="urn:microsoft.com/office/officeart/2005/8/layout/target3"/>
    <dgm:cxn modelId="{2B8BCCA4-1C78-4C23-AF81-3C9EC01AC436}" type="presParOf" srcId="{333A1088-737F-45CB-B68E-254E46348037}" destId="{3C37292F-5271-4C3A-A997-20B5C1B6872D}" srcOrd="17" destOrd="0" presId="urn:microsoft.com/office/officeart/2005/8/layout/target3"/>
    <dgm:cxn modelId="{E193E4FF-EAD0-4DDA-B485-A90199FA8DF2}" type="presParOf" srcId="{333A1088-737F-45CB-B68E-254E46348037}" destId="{AED2198E-93D5-4001-81B4-73124B309672}" srcOrd="18" destOrd="0" presId="urn:microsoft.com/office/officeart/2005/8/layout/target3"/>
    <dgm:cxn modelId="{9DED3AC4-2951-4309-B233-1FED05D906C3}" type="presParOf" srcId="{333A1088-737F-45CB-B68E-254E46348037}" destId="{526A7B9D-E3A6-4D41-8CDA-DEA199065E9E}" srcOrd="19" destOrd="0" presId="urn:microsoft.com/office/officeart/2005/8/layout/target3"/>
    <dgm:cxn modelId="{7366B740-D744-41BD-B364-E76D5B6C9A2A}" type="presParOf" srcId="{333A1088-737F-45CB-B68E-254E46348037}" destId="{37E5CC36-9736-4704-B22E-2D7944A0BBD1}" srcOrd="20" destOrd="0" presId="urn:microsoft.com/office/officeart/2005/8/layout/target3"/>
    <dgm:cxn modelId="{E8545C4A-5FC1-4F73-9B89-E81967F6B0FE}" type="presParOf" srcId="{333A1088-737F-45CB-B68E-254E46348037}" destId="{64DB4571-421D-4058-AAB5-064D170F22B0}" srcOrd="21" destOrd="0" presId="urn:microsoft.com/office/officeart/2005/8/layout/target3"/>
    <dgm:cxn modelId="{6829F5BE-FDE2-40DD-9305-4C80C0254774}" type="presParOf" srcId="{333A1088-737F-45CB-B68E-254E46348037}" destId="{12D4614E-3F74-4EC4-B359-7FB1B8348A94}" srcOrd="22" destOrd="0" presId="urn:microsoft.com/office/officeart/2005/8/layout/target3"/>
    <dgm:cxn modelId="{7BC0CB3F-DDDE-4DD6-947E-08931DDB9846}" type="presParOf" srcId="{333A1088-737F-45CB-B68E-254E46348037}" destId="{69616B6F-1171-4D86-B1AD-21F3C76E9237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156" y="0"/>
          <a:ext cx="2604135" cy="260413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2067" y="0"/>
          <a:ext cx="5150802" cy="26041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 Halže,</a:t>
          </a:r>
          <a:endParaRPr lang="cs-CZ" sz="2000" kern="1200" dirty="0"/>
        </a:p>
      </dsp:txBody>
      <dsp:txXfrm>
        <a:off x="1302067" y="0"/>
        <a:ext cx="5150802" cy="325517"/>
      </dsp:txXfrm>
    </dsp:sp>
    <dsp:sp modelId="{14A8BC0B-DAF3-4FCE-8B99-89DA11DD994F}">
      <dsp:nvSpPr>
        <dsp:cNvPr id="0" name=""/>
        <dsp:cNvSpPr/>
      </dsp:nvSpPr>
      <dsp:spPr>
        <a:xfrm>
          <a:off x="227862" y="325517"/>
          <a:ext cx="2148410" cy="21484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392410-2770-4347-933B-60A9F6903FBE}">
      <dsp:nvSpPr>
        <dsp:cNvPr id="0" name=""/>
        <dsp:cNvSpPr/>
      </dsp:nvSpPr>
      <dsp:spPr>
        <a:xfrm>
          <a:off x="1302067" y="325517"/>
          <a:ext cx="5150802" cy="21484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                         </a:t>
          </a:r>
          <a:r>
            <a:rPr lang="cs-CZ" sz="1800" kern="1200" dirty="0"/>
            <a:t>příspěvková organizace</a:t>
          </a:r>
          <a:endParaRPr lang="cs-CZ" sz="2000" kern="1200" dirty="0"/>
        </a:p>
      </dsp:txBody>
      <dsp:txXfrm>
        <a:off x="1302067" y="325517"/>
        <a:ext cx="5150802" cy="325517"/>
      </dsp:txXfrm>
    </dsp:sp>
    <dsp:sp modelId="{7CF15BB8-F72E-45BD-9712-5ED6653D95D5}">
      <dsp:nvSpPr>
        <dsp:cNvPr id="0" name=""/>
        <dsp:cNvSpPr/>
      </dsp:nvSpPr>
      <dsp:spPr>
        <a:xfrm>
          <a:off x="418129" y="576066"/>
          <a:ext cx="1692686" cy="16926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013748-4A2A-480C-96C5-0CD231CBE889}">
      <dsp:nvSpPr>
        <dsp:cNvPr id="0" name=""/>
        <dsp:cNvSpPr/>
      </dsp:nvSpPr>
      <dsp:spPr>
        <a:xfrm>
          <a:off x="1302067" y="651035"/>
          <a:ext cx="5150802" cy="1692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Pavla Dokoupilová</a:t>
          </a:r>
          <a:endParaRPr lang="cs-CZ" sz="2000" kern="1200" dirty="0"/>
        </a:p>
      </dsp:txBody>
      <dsp:txXfrm>
        <a:off x="1302067" y="651035"/>
        <a:ext cx="5150802" cy="325515"/>
      </dsp:txXfrm>
    </dsp:sp>
    <dsp:sp modelId="{C9A5F600-7420-4D42-9687-33E03BDF265C}">
      <dsp:nvSpPr>
        <dsp:cNvPr id="0" name=""/>
        <dsp:cNvSpPr/>
      </dsp:nvSpPr>
      <dsp:spPr>
        <a:xfrm>
          <a:off x="683585" y="976550"/>
          <a:ext cx="1236964" cy="12369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AA16991-9ECE-445A-A70C-A94F691C7006}">
      <dsp:nvSpPr>
        <dsp:cNvPr id="0" name=""/>
        <dsp:cNvSpPr/>
      </dsp:nvSpPr>
      <dsp:spPr>
        <a:xfrm>
          <a:off x="1302067" y="976550"/>
          <a:ext cx="5150802" cy="12369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200" kern="1200" baseline="0" dirty="0" smtClean="0"/>
            <a:t>VY_32_INOVACE_18_ČS_MÍSTO, KDE ŽIJEME</a:t>
          </a:r>
          <a:endParaRPr lang="cs-CZ" sz="1200" kern="1200" dirty="0"/>
        </a:p>
      </dsp:txBody>
      <dsp:txXfrm>
        <a:off x="1302067" y="976550"/>
        <a:ext cx="5150802" cy="325517"/>
      </dsp:txXfrm>
    </dsp:sp>
    <dsp:sp modelId="{F8FC9227-4FB5-4957-BB25-93061D0C28FB}">
      <dsp:nvSpPr>
        <dsp:cNvPr id="0" name=""/>
        <dsp:cNvSpPr/>
      </dsp:nvSpPr>
      <dsp:spPr>
        <a:xfrm>
          <a:off x="911447" y="1302068"/>
          <a:ext cx="781239" cy="781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38FC10-2C5A-4897-8271-E6B0CE1D6BB0}">
      <dsp:nvSpPr>
        <dsp:cNvPr id="0" name=""/>
        <dsp:cNvSpPr/>
      </dsp:nvSpPr>
      <dsp:spPr>
        <a:xfrm>
          <a:off x="1302067" y="1302068"/>
          <a:ext cx="5150802" cy="781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SOUSEDNÍ STÁTY ČR  - POLSKO</a:t>
          </a:r>
          <a:endParaRPr lang="cs-CZ" sz="2000" kern="1200" dirty="0"/>
        </a:p>
      </dsp:txBody>
      <dsp:txXfrm>
        <a:off x="1302067" y="1302068"/>
        <a:ext cx="5150802" cy="325517"/>
      </dsp:txXfrm>
    </dsp:sp>
    <dsp:sp modelId="{5D5757ED-2392-418D-A431-E9244F111100}">
      <dsp:nvSpPr>
        <dsp:cNvPr id="0" name=""/>
        <dsp:cNvSpPr/>
      </dsp:nvSpPr>
      <dsp:spPr>
        <a:xfrm>
          <a:off x="1139309" y="1627586"/>
          <a:ext cx="325515" cy="3255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C37292F-5271-4C3A-A997-20B5C1B6872D}">
      <dsp:nvSpPr>
        <dsp:cNvPr id="0" name=""/>
        <dsp:cNvSpPr/>
      </dsp:nvSpPr>
      <dsp:spPr>
        <a:xfrm>
          <a:off x="1302067" y="1627586"/>
          <a:ext cx="5150802" cy="3255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CZ.1.07/1.4.00/21.3551</a:t>
          </a:r>
          <a:endParaRPr lang="cs-CZ" sz="2000" kern="1200" dirty="0"/>
        </a:p>
      </dsp:txBody>
      <dsp:txXfrm>
        <a:off x="1302067" y="1627586"/>
        <a:ext cx="5150802" cy="3255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63893E-6172-4037-82B9-2D2D93F82C5A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8B31E-43B3-4575-86CE-A4C013E6F7B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8086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152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503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633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2927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8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763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582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8506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407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693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5708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7BFFD5-02BA-4523-96F6-4F02B163D0E7}" type="datetimeFigureOut">
              <a:rPr lang="cs-CZ" smtClean="0"/>
              <a:t>8.10.2013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CB0627-500B-40C5-AD46-CC885821B4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255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3.e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emf"/><Relationship Id="rId5" Type="http://schemas.openxmlformats.org/officeDocument/2006/relationships/image" Target="../media/image27.emf"/><Relationship Id="rId4" Type="http://schemas.openxmlformats.org/officeDocument/2006/relationships/image" Target="../media/image26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://www.detskepohadky.cz/pohadky/bolek-a-lolek/bolek-a-lolek-prvni-den-prazdnin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ewgo.cz:8080/image/image_gallery?uuid=66d73141-8c99-4135-874e-0dc2cdb2fb71&amp;groupId=11367&amp;t=1346751906128" TargetMode="External"/><Relationship Id="rId13" Type="http://schemas.openxmlformats.org/officeDocument/2006/relationships/hyperlink" Target="http://polsko.svetadily.cz/userfiles/image/clanky/polsko/stetin-2.jpg" TargetMode="External"/><Relationship Id="rId18" Type="http://schemas.openxmlformats.org/officeDocument/2006/relationships/hyperlink" Target="http://upload.wikimedia.org/wikipedia/commons/6/6a/Vysok%C3%A9_Tatry,_v%C3%BDhled_z_vrcholu_Rysy,_z%C3%A1%C5%99%C3%AD_2011_(27).JPG" TargetMode="External"/><Relationship Id="rId3" Type="http://schemas.openxmlformats.org/officeDocument/2006/relationships/hyperlink" Target="http://www.cojeco.cz/attach/image/max/92/6014/92601451f4753e4808240ef9a0854623.gif" TargetMode="External"/><Relationship Id="rId7" Type="http://schemas.openxmlformats.org/officeDocument/2006/relationships/hyperlink" Target="http://www.slantour.cz/foto/full/3303-varsava.jpg" TargetMode="External"/><Relationship Id="rId12" Type="http://schemas.openxmlformats.org/officeDocument/2006/relationships/hyperlink" Target="http://upload.wikimedia.org/wikipedia/commons/thumb/5/59/Krakow-Wawel_across_Wisla.jpg/288px-Krakow-Wawel_across_Wisla.jpg" TargetMode="External"/><Relationship Id="rId17" Type="http://schemas.openxmlformats.org/officeDocument/2006/relationships/hyperlink" Target="http://upload.wikimedia.org/wikipedia/commons/3/3e/Zielony_Staw_G%C4%85sienicowy_a1.jpg" TargetMode="External"/><Relationship Id="rId2" Type="http://schemas.openxmlformats.org/officeDocument/2006/relationships/hyperlink" Target="http://www.detskepohadky.cz/pohadky/bolek-a-lolek/bolek-a-lolek-prvni-den-prazdnin/" TargetMode="External"/><Relationship Id="rId16" Type="http://schemas.openxmlformats.org/officeDocument/2006/relationships/hyperlink" Target="http://upload.wikimedia.org/wikipedia/commons/thumb/b/be/Collage_of_views_of_Cracow.PNG/250px-Collage_of_views_of_Cracow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olsko.svetadily.cz/userfiles/image/warsava.jpg" TargetMode="External"/><Relationship Id="rId11" Type="http://schemas.openxmlformats.org/officeDocument/2006/relationships/hyperlink" Target="http://www.sberatel.com/diskuse/imagesExtension/img/3012/97816/3655_q9eyZL.JPG" TargetMode="External"/><Relationship Id="rId5" Type="http://schemas.openxmlformats.org/officeDocument/2006/relationships/hyperlink" Target="http://polsko2003.wz.cz/Mapa%20Polska.gif" TargetMode="External"/><Relationship Id="rId15" Type="http://schemas.openxmlformats.org/officeDocument/2006/relationships/hyperlink" Target="http://www.office.microsoft.com/" TargetMode="External"/><Relationship Id="rId10" Type="http://schemas.openxmlformats.org/officeDocument/2006/relationships/hyperlink" Target="http://www.tripzone.cz/content_img_cs/009/reka-visla-w-9442.jpg" TargetMode="External"/><Relationship Id="rId4" Type="http://schemas.openxmlformats.org/officeDocument/2006/relationships/hyperlink" Target="http://upload.wikimedia.org/wikipedia/commons/7/75/Polska_cala.png" TargetMode="External"/><Relationship Id="rId9" Type="http://schemas.openxmlformats.org/officeDocument/2006/relationships/hyperlink" Target="http://www.wrotniak.net/gallery/poland-82/_img/lodz84-027-s.jpg" TargetMode="External"/><Relationship Id="rId14" Type="http://schemas.openxmlformats.org/officeDocument/2006/relationships/hyperlink" Target="http://upload.wikimedia.org/wikipedia/commons/d/dd/Wroclaw-Rynek-7.2005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4544357"/>
              </p:ext>
            </p:extLst>
          </p:nvPr>
        </p:nvGraphicFramePr>
        <p:xfrm>
          <a:off x="1345565" y="764704"/>
          <a:ext cx="6452870" cy="26041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4221088"/>
            <a:ext cx="6440760" cy="14177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221088"/>
            <a:ext cx="623887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1540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Anotace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Prezentace je určena žákům  5. ročníku.</a:t>
            </a:r>
          </a:p>
          <a:p>
            <a:r>
              <a:rPr lang="cs-CZ" sz="2400" dirty="0" smtClean="0"/>
              <a:t>Slouží k získání nových poznatků</a:t>
            </a:r>
            <a:r>
              <a:rPr lang="cs-CZ" sz="2400" dirty="0"/>
              <a:t> </a:t>
            </a:r>
            <a:r>
              <a:rPr lang="cs-CZ" sz="2400" dirty="0" smtClean="0"/>
              <a:t>na téma Místo, kde žijeme – sousední státy ČR – Polsko.</a:t>
            </a:r>
          </a:p>
          <a:p>
            <a:r>
              <a:rPr lang="cs-CZ" sz="2400" dirty="0" smtClean="0"/>
              <a:t>Žáci současně pracují s příruční vlastivědnou mapou.</a:t>
            </a:r>
          </a:p>
          <a:p>
            <a:r>
              <a:rPr lang="cs-CZ" sz="2400" dirty="0" smtClean="0"/>
              <a:t>Klíčová slova: Polsko – poloha, povrch, vodstvo, vlajka, obyvatelstvo, Varšava, Krakov, Lodž, průmysl, zemědělství, měna.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5787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Polsko</a:t>
            </a:r>
            <a:endParaRPr lang="cs-CZ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pdokoupilova\Desktop\polsko\3303-varsav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83" y="1868319"/>
            <a:ext cx="2492122" cy="166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dokoupilova\Desktop\polsko\reka-visla-w-94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68319"/>
            <a:ext cx="2300825" cy="1835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dokoupilova\Desktop\polsko\Polska_cala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338759"/>
            <a:ext cx="2990688" cy="275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6359" y="3717032"/>
            <a:ext cx="1313558" cy="3337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Varšava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7127362" y="5975982"/>
            <a:ext cx="1313558" cy="3337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Lodž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127362" y="3883907"/>
            <a:ext cx="1313558" cy="3337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Visla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843808" y="6158821"/>
            <a:ext cx="1601590" cy="3337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Krakov</a:t>
            </a:r>
            <a:endParaRPr lang="cs-CZ" dirty="0"/>
          </a:p>
        </p:txBody>
      </p:sp>
      <p:pic>
        <p:nvPicPr>
          <p:cNvPr id="1031" name="Picture 7" descr="C:\Users\pdokoupilova\Desktop\polsko\lodz84-027-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2600" y="4402431"/>
            <a:ext cx="2015594" cy="1343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pdokoupilova\Desktop\krakov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425" y="4410021"/>
            <a:ext cx="1523426" cy="209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5516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Poloha</a:t>
            </a:r>
            <a:endParaRPr lang="cs-CZ" b="1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b="1" dirty="0" smtClean="0"/>
              <a:t>S jakými zeměmi sousedí Polsko?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Na které světové straně sousedí ČR s Polskem?</a:t>
            </a:r>
            <a:endParaRPr lang="cs-CZ" sz="2400" b="1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V jaké části Evropy </a:t>
            </a:r>
            <a:r>
              <a:rPr lang="cs-CZ" sz="2400" b="1" dirty="0">
                <a:solidFill>
                  <a:srgbClr val="FF0000"/>
                </a:solidFill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</a:rPr>
              <a:t>olsko leží?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Je tato země přímořským nebo vnitrozemským státem?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2052" name="Picture 4" descr="C:\Users\pdokoupilova\Desktop\polsko\Mapa Polska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83955"/>
            <a:ext cx="4897760" cy="350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540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394" y="1610560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1. S jakou zemí Polsko nesousedí?</a:t>
            </a:r>
          </a:p>
          <a:p>
            <a:r>
              <a:rPr lang="cs-CZ" sz="2400" dirty="0" smtClean="0"/>
              <a:t>A) Ukrajina</a:t>
            </a:r>
          </a:p>
          <a:p>
            <a:r>
              <a:rPr lang="cs-CZ" sz="2400" dirty="0" smtClean="0"/>
              <a:t>B) Rusko</a:t>
            </a:r>
          </a:p>
          <a:p>
            <a:r>
              <a:rPr lang="cs-CZ" sz="2400" dirty="0" smtClean="0"/>
              <a:t>C) Německo                        </a:t>
            </a:r>
          </a:p>
          <a:p>
            <a:r>
              <a:rPr lang="cs-CZ" sz="2400" dirty="0" smtClean="0"/>
              <a:t>D) Rakousko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s Rakouskem</a:t>
            </a:r>
          </a:p>
          <a:p>
            <a:r>
              <a:rPr lang="cs-CZ" sz="2400" dirty="0" smtClean="0"/>
              <a:t>E) Litva</a:t>
            </a:r>
          </a:p>
          <a:p>
            <a:r>
              <a:rPr lang="cs-CZ" sz="2400" dirty="0" smtClean="0"/>
              <a:t>F) Bělorusko</a:t>
            </a:r>
          </a:p>
          <a:p>
            <a:pPr marL="0" indent="0">
              <a:buNone/>
            </a:pPr>
            <a:r>
              <a:rPr lang="cs-CZ" b="1" dirty="0" smtClean="0"/>
              <a:t>2. S kolika zeměmi Polsko sousedí?      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</a:p>
          <a:p>
            <a:pPr marL="0" indent="0">
              <a:buNone/>
            </a:pPr>
            <a:r>
              <a:rPr lang="cs-CZ" b="1" dirty="0" smtClean="0"/>
              <a:t>3. Která sousední země chyběla v první otázce?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ČR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Picture 2" descr="C:\Users\pdokoupilova\AppData\Local\Microsoft\Windows\Temporary Internet Files\Content.IE5\2U9NXN2Q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36802">
            <a:off x="543892" y="426491"/>
            <a:ext cx="1287661" cy="875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pdokoupilova\AppData\Local\Microsoft\Windows\Temporary Internet Files\Content.IE5\Z69G27Y6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2988" y="2204751"/>
            <a:ext cx="2088232" cy="1721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pdokoupilova\AppData\Local\Microsoft\Windows\Temporary Internet Files\Content.IE5\Z69G27Y6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73542"/>
            <a:ext cx="1308348" cy="1078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dokoupilova\AppData\Local\Microsoft\Windows\Temporary Internet Files\Content.IE5\Z69G27Y6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139" y="5244999"/>
            <a:ext cx="913607" cy="75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95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Státní vlajka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Víš jakou vlajku má Polsko?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251521" y="1556792"/>
            <a:ext cx="8280919" cy="456937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       , </a:t>
            </a:r>
          </a:p>
          <a:p>
            <a:pPr marL="514350" indent="-514350">
              <a:buAutoNum type="alphaLcParenR"/>
            </a:pPr>
            <a:r>
              <a:rPr lang="cs-CZ" b="1" dirty="0"/>
              <a:t>b</a:t>
            </a:r>
            <a:r>
              <a:rPr lang="cs-CZ" b="1" dirty="0" smtClean="0"/>
              <a:t>ílý a červený vodorovný pruh</a:t>
            </a:r>
          </a:p>
          <a:p>
            <a:pPr marL="514350" indent="-514350">
              <a:buAutoNum type="alphaLcParenR"/>
            </a:pPr>
            <a:r>
              <a:rPr lang="cs-CZ" b="1" dirty="0"/>
              <a:t>b</a:t>
            </a:r>
            <a:r>
              <a:rPr lang="cs-CZ" b="1" dirty="0" smtClean="0"/>
              <a:t>ílý a červený svislý pruh</a:t>
            </a:r>
          </a:p>
          <a:p>
            <a:pPr marL="514350" indent="-514350">
              <a:buAutoNum type="alphaLcParenR"/>
            </a:pPr>
            <a:r>
              <a:rPr lang="cs-CZ" b="1" dirty="0"/>
              <a:t>č</a:t>
            </a:r>
            <a:r>
              <a:rPr lang="cs-CZ" b="1" dirty="0" smtClean="0"/>
              <a:t>ervený, bílý a červený vodorovný pruh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3074" name="Picture 2" descr="C:\Users\pdokoupilova\Desktop\polsko\92601451f4753e4808240ef9a085462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93096"/>
            <a:ext cx="3371784" cy="2249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971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467544" y="332657"/>
            <a:ext cx="7990656" cy="792087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Úřední jazyk </a:t>
            </a:r>
            <a:r>
              <a:rPr lang="cs-CZ" dirty="0" smtClean="0"/>
              <a:t>- polština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251520" y="1196752"/>
            <a:ext cx="8712968" cy="54726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        Jakou měnou byste platili v Polsku?</a:t>
            </a:r>
          </a:p>
          <a:p>
            <a:pPr marL="514350" indent="-514350" algn="l">
              <a:buAutoNum type="alphaLcParenR"/>
            </a:pPr>
            <a:r>
              <a:rPr lang="cs-CZ" dirty="0">
                <a:solidFill>
                  <a:schemeClr val="tx1"/>
                </a:solidFill>
              </a:rPr>
              <a:t>e</a:t>
            </a:r>
            <a:r>
              <a:rPr lang="cs-CZ" dirty="0" smtClean="0">
                <a:solidFill>
                  <a:schemeClr val="tx1"/>
                </a:solidFill>
              </a:rPr>
              <a:t>uro</a:t>
            </a:r>
          </a:p>
          <a:p>
            <a:pPr marL="514350" indent="-514350" algn="l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zloté</a:t>
            </a:r>
          </a:p>
          <a:p>
            <a:pPr marL="514350" indent="-514350" algn="l">
              <a:buAutoNum type="alphaLcParenR"/>
            </a:pPr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oruna</a:t>
            </a:r>
          </a:p>
          <a:p>
            <a:pPr marL="514350" indent="-514350" algn="l">
              <a:buAutoNum type="alphaLcParenR"/>
            </a:pP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sz="2200" b="1" dirty="0" smtClean="0">
                <a:solidFill>
                  <a:srgbClr val="C00000"/>
                </a:solidFill>
              </a:rPr>
              <a:t>Vypočítej</a:t>
            </a:r>
            <a:r>
              <a:rPr lang="cs-CZ" sz="2200" dirty="0" smtClean="0">
                <a:solidFill>
                  <a:srgbClr val="C00000"/>
                </a:solidFill>
              </a:rPr>
              <a:t> </a:t>
            </a:r>
            <a:r>
              <a:rPr lang="cs-CZ" sz="2200" i="1" u="sng" dirty="0" smtClean="0">
                <a:solidFill>
                  <a:srgbClr val="C00000"/>
                </a:solidFill>
              </a:rPr>
              <a:t>kolik zlotých </a:t>
            </a:r>
            <a:r>
              <a:rPr lang="cs-CZ" sz="2200" dirty="0" smtClean="0">
                <a:solidFill>
                  <a:srgbClr val="C00000"/>
                </a:solidFill>
              </a:rPr>
              <a:t>budeš potřebovat na </a:t>
            </a:r>
            <a:r>
              <a:rPr lang="cs-CZ" sz="2200" b="1" dirty="0" smtClean="0">
                <a:solidFill>
                  <a:srgbClr val="C00000"/>
                </a:solidFill>
              </a:rPr>
              <a:t>nákup</a:t>
            </a:r>
            <a:r>
              <a:rPr lang="cs-CZ" sz="2200" dirty="0" smtClean="0">
                <a:solidFill>
                  <a:srgbClr val="C00000"/>
                </a:solidFill>
              </a:rPr>
              <a:t> :</a:t>
            </a:r>
          </a:p>
          <a:p>
            <a:pPr algn="l"/>
            <a:r>
              <a:rPr lang="cs-CZ" sz="2200" dirty="0" smtClean="0">
                <a:solidFill>
                  <a:srgbClr val="C00000"/>
                </a:solidFill>
              </a:rPr>
              <a:t>velké čokolády za 2 zloté</a:t>
            </a:r>
          </a:p>
          <a:p>
            <a:pPr algn="l"/>
            <a:r>
              <a:rPr lang="cs-CZ" sz="2200" dirty="0" smtClean="0">
                <a:solidFill>
                  <a:srgbClr val="C00000"/>
                </a:solidFill>
              </a:rPr>
              <a:t>10 housek za 6 zlotých, </a:t>
            </a:r>
          </a:p>
          <a:p>
            <a:pPr algn="l"/>
            <a:r>
              <a:rPr lang="cs-CZ" sz="2200" dirty="0" smtClean="0">
                <a:solidFill>
                  <a:srgbClr val="C00000"/>
                </a:solidFill>
              </a:rPr>
              <a:t>chleba za 2 zloté</a:t>
            </a:r>
          </a:p>
          <a:p>
            <a:pPr algn="l"/>
            <a:r>
              <a:rPr lang="cs-CZ" sz="2200" dirty="0" smtClean="0">
                <a:solidFill>
                  <a:srgbClr val="C00000"/>
                </a:solidFill>
              </a:rPr>
              <a:t>džusu za 4 zloté.           </a:t>
            </a:r>
            <a:r>
              <a:rPr lang="cs-CZ" sz="2200" dirty="0" smtClean="0">
                <a:solidFill>
                  <a:schemeClr val="tx1"/>
                </a:solidFill>
              </a:rPr>
              <a:t>14 zlotých</a:t>
            </a:r>
            <a:endParaRPr lang="cs-CZ" sz="2200" dirty="0" smtClean="0">
              <a:solidFill>
                <a:srgbClr val="C00000"/>
              </a:solidFill>
            </a:endParaRPr>
          </a:p>
          <a:p>
            <a:pPr algn="l"/>
            <a:r>
              <a:rPr lang="cs-CZ" sz="2200" b="1" dirty="0" smtClean="0">
                <a:solidFill>
                  <a:srgbClr val="C00000"/>
                </a:solidFill>
              </a:rPr>
              <a:t>Kolik Kč  budeš potřebovat</a:t>
            </a:r>
            <a:r>
              <a:rPr lang="cs-CZ" sz="2200" dirty="0" smtClean="0">
                <a:solidFill>
                  <a:srgbClr val="C00000"/>
                </a:solidFill>
              </a:rPr>
              <a:t>, pokud za 1 polský zlotý zaplatíš 6 Kč?	   </a:t>
            </a:r>
            <a:r>
              <a:rPr lang="cs-CZ" sz="2200" dirty="0" smtClean="0">
                <a:solidFill>
                  <a:schemeClr val="tx1"/>
                </a:solidFill>
              </a:rPr>
              <a:t>14x6=84Kč</a:t>
            </a:r>
            <a:endParaRPr lang="cs-CZ" sz="2200" dirty="0" smtClean="0">
              <a:solidFill>
                <a:srgbClr val="C00000"/>
              </a:solidFill>
            </a:endParaRPr>
          </a:p>
          <a:p>
            <a:pPr marL="514350" indent="-514350" algn="l">
              <a:buAutoNum type="alphaLcParenR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pdokoupilova\Desktop\polsko\3655_q9eyZ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0705" y="1772816"/>
            <a:ext cx="4104456" cy="1861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5076056" y="476672"/>
            <a:ext cx="2160240" cy="601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843808" y="5301208"/>
            <a:ext cx="1728191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1520" y="6021288"/>
            <a:ext cx="1368152" cy="3006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0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Hlavní město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                             Varšava</a:t>
            </a:r>
          </a:p>
          <a:p>
            <a:r>
              <a:rPr lang="cs-CZ" sz="2800" dirty="0"/>
              <a:t>l</a:t>
            </a:r>
            <a:r>
              <a:rPr lang="cs-CZ" sz="2800" dirty="0" smtClean="0"/>
              <a:t>eží na řece Visle</a:t>
            </a:r>
          </a:p>
          <a:p>
            <a:r>
              <a:rPr lang="cs-CZ" sz="2800" dirty="0" smtClean="0"/>
              <a:t>Které hlavní město má více obyvatel: Praha nebo Varšava?  </a:t>
            </a:r>
            <a:r>
              <a:rPr lang="cs-CZ" sz="2000" dirty="0" smtClean="0"/>
              <a:t>Praha  má přibližně     1 247 000</a:t>
            </a:r>
          </a:p>
          <a:p>
            <a:pPr marL="1828800" lvl="4" indent="0">
              <a:buNone/>
            </a:pPr>
            <a:r>
              <a:rPr lang="cs-CZ" dirty="0" smtClean="0"/>
              <a:t>Varšava má přibližně  1 700 000</a:t>
            </a:r>
          </a:p>
          <a:p>
            <a:pPr marL="1828800" lvl="4" indent="0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O kolik obyvatel více  má Varšava?  </a:t>
            </a:r>
          </a:p>
          <a:p>
            <a:pPr marL="1828800" lvl="4" indent="0">
              <a:buNone/>
            </a:pPr>
            <a:r>
              <a:rPr lang="cs-CZ" dirty="0" smtClean="0"/>
              <a:t>Přibližně o 453 000 obyvatel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84984" y="2307382"/>
            <a:ext cx="64807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dokoupilova\Desktop\polsko\warsav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20" y="4941168"/>
            <a:ext cx="2595236" cy="173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dokoupilova\Desktop\polsko\3303-varsa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925567"/>
            <a:ext cx="2618786" cy="1747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 flipH="1">
            <a:off x="3419872" y="1556792"/>
            <a:ext cx="1584176" cy="668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355640" y="3286062"/>
            <a:ext cx="3528392" cy="673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4308" y="4452713"/>
            <a:ext cx="3029780" cy="4884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flipV="1">
            <a:off x="2318071" y="3959285"/>
            <a:ext cx="4732590" cy="540425"/>
          </a:xfrm>
          <a:prstGeom prst="rightArrow">
            <a:avLst>
              <a:gd name="adj1" fmla="val 100000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511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Velká města Polska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5229200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Vyhledej tato města na mapě a zjisti na jakých řekách leží.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B050"/>
                </a:solidFill>
              </a:rPr>
              <a:t>      </a:t>
            </a:r>
            <a:r>
              <a:rPr lang="cs-CZ" sz="2000" dirty="0" smtClean="0"/>
              <a:t>	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</a:t>
            </a:r>
            <a:endParaRPr lang="cs-CZ" sz="2000" dirty="0"/>
          </a:p>
        </p:txBody>
      </p:sp>
      <p:pic>
        <p:nvPicPr>
          <p:cNvPr id="2052" name="Picture 4" descr="C:\Users\pdokoupilova\Desktop\polsko\lodz84-027-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405" y="4633509"/>
            <a:ext cx="1946051" cy="1297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dokoupilova\Desktop\polsko\Wroclaw-Rynek-7_200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919" y="2236664"/>
            <a:ext cx="2034622" cy="1525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dokoupilova\Desktop\polsko\stetin-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450" y="4728749"/>
            <a:ext cx="1797560" cy="1199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9237" y="5982990"/>
            <a:ext cx="2509219" cy="58860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Lodž – </a:t>
            </a:r>
            <a:r>
              <a:rPr lang="cs-CZ" dirty="0" smtClean="0">
                <a:solidFill>
                  <a:schemeClr val="bg1"/>
                </a:solidFill>
              </a:rPr>
              <a:t>průmyslové město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80112" y="6181178"/>
            <a:ext cx="23042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Štětín - </a:t>
            </a:r>
            <a:r>
              <a:rPr lang="cs-CZ" dirty="0" smtClean="0">
                <a:solidFill>
                  <a:schemeClr val="bg1"/>
                </a:solidFill>
              </a:rPr>
              <a:t>přístav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3933056"/>
            <a:ext cx="2376264" cy="579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Krakov </a:t>
            </a:r>
            <a:r>
              <a:rPr lang="cs-CZ" dirty="0"/>
              <a:t>– historické památky</a:t>
            </a:r>
          </a:p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234248" y="3933056"/>
            <a:ext cx="4586224" cy="5794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rgbClr val="00B050"/>
                </a:solidFill>
              </a:rPr>
              <a:t>   </a:t>
            </a:r>
          </a:p>
          <a:p>
            <a:r>
              <a:rPr lang="cs-CZ" b="1" dirty="0" err="1" smtClean="0">
                <a:solidFill>
                  <a:srgbClr val="00B050"/>
                </a:solidFill>
              </a:rPr>
              <a:t>Vroclav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>
                <a:solidFill>
                  <a:srgbClr val="00B050"/>
                </a:solidFill>
              </a:rPr>
              <a:t>–</a:t>
            </a:r>
            <a:r>
              <a:rPr lang="cs-CZ" b="1" dirty="0"/>
              <a:t>jedno z nejstarších polských měst</a:t>
            </a:r>
            <a:endParaRPr lang="cs-CZ" b="1" dirty="0">
              <a:solidFill>
                <a:srgbClr val="00B050"/>
              </a:solidFill>
            </a:endParaRPr>
          </a:p>
          <a:p>
            <a:r>
              <a:rPr lang="cs-CZ" dirty="0"/>
              <a:t>     </a:t>
            </a:r>
          </a:p>
        </p:txBody>
      </p:sp>
      <p:pic>
        <p:nvPicPr>
          <p:cNvPr id="2050" name="Picture 2" descr="C:\Users\pdokoupilova\Desktop\krakov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272" y="2095738"/>
            <a:ext cx="1214823" cy="1666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804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/>
          <a:lstStyle/>
          <a:p>
            <a:pPr algn="l"/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9296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Území tvoří převážně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nížiny 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</a:rPr>
              <a:t>hornatiny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V dávné minulosti pokryté severským ledovcem, po jeho ústupu – mnoho jezer.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Jih země – hornatý.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Nejvyšší pohoří – Vysoké Tatry – zasahují ze Slovenska.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Jaké pohoří zasahuje do Polska z České republiky?  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pdokoupilova\Desktop\polsko\Polska_cal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0648"/>
            <a:ext cx="4021621" cy="3706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051720" y="4590070"/>
            <a:ext cx="187220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267744" y="5157192"/>
            <a:ext cx="108012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 flipV="1">
            <a:off x="6444208" y="5473575"/>
            <a:ext cx="1746498" cy="46969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395119" y="6182022"/>
            <a:ext cx="1342517" cy="4046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Krkonoše</a:t>
            </a:r>
            <a:endParaRPr lang="cs-CZ" dirty="0"/>
          </a:p>
        </p:txBody>
      </p:sp>
      <p:pic>
        <p:nvPicPr>
          <p:cNvPr id="4" name="Picture 2" descr="C:\Users\pdokoupilova\Desktop\VYSOK_~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07" y="1501479"/>
            <a:ext cx="6495219" cy="4871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pdokoupilova\Desktop\ZIELON~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9734"/>
            <a:ext cx="9455806" cy="7091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735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0C0"/>
          </a:solidFill>
        </p:spPr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4631" y="1727498"/>
            <a:ext cx="8251825" cy="492541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Všechny polské řeky tečou k severu do 		      moře.</a:t>
            </a:r>
          </a:p>
          <a:p>
            <a:r>
              <a:rPr lang="cs-CZ" sz="2400" dirty="0" smtClean="0"/>
              <a:t>Na řece Visle leží města : 			 			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Z ČR přitéká do Polska řeka -	      </a:t>
            </a:r>
          </a:p>
          <a:p>
            <a:pPr marL="0" indent="0">
              <a:buNone/>
            </a:pPr>
            <a:r>
              <a:rPr lang="cs-CZ" sz="2400" dirty="0" smtClean="0"/>
              <a:t>ústí do Baltského moře </a:t>
            </a:r>
          </a:p>
          <a:p>
            <a:pPr marL="0" indent="0">
              <a:buNone/>
            </a:pPr>
            <a:r>
              <a:rPr lang="cs-CZ" sz="2400" dirty="0" smtClean="0"/>
              <a:t>nedaleko přístavu - 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652120" y="1871514"/>
            <a:ext cx="1584176" cy="3582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Baltského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10800000" flipV="1">
            <a:off x="755576" y="2594670"/>
            <a:ext cx="1512168" cy="4742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Varšava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 rot="10800000" flipV="1">
            <a:off x="755574" y="3143603"/>
            <a:ext cx="1512169" cy="4302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Krakov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rot="10800000" flipV="1">
            <a:off x="791576" y="3707282"/>
            <a:ext cx="1476167" cy="4320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Gdaňsk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8962" y="4293096"/>
            <a:ext cx="1148966" cy="5714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Odra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915816" y="5329680"/>
            <a:ext cx="10332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Štětín</a:t>
            </a:r>
            <a:endParaRPr lang="cs-CZ" dirty="0"/>
          </a:p>
        </p:txBody>
      </p:sp>
      <p:pic>
        <p:nvPicPr>
          <p:cNvPr id="4099" name="Picture 3" descr="C:\Users\pdokoupilova\Desktop\polsko\stetin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924" y="5157192"/>
            <a:ext cx="2242319" cy="1495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dokoupilova\Desktop\polsko\reka-visla-w-94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9960" y="2412535"/>
            <a:ext cx="2164248" cy="1726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5079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Polsko má velké zásoby: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hutní závody</a:t>
            </a:r>
            <a:r>
              <a:rPr lang="cs-CZ" dirty="0" smtClean="0"/>
              <a:t>          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tepelné elektrárny</a:t>
            </a:r>
          </a:p>
          <a:p>
            <a:r>
              <a:rPr lang="cs-CZ" b="1" dirty="0" smtClean="0"/>
              <a:t>Lodž </a:t>
            </a:r>
            <a:r>
              <a:rPr lang="cs-CZ" dirty="0" smtClean="0"/>
              <a:t>– </a:t>
            </a:r>
            <a:r>
              <a:rPr lang="cs-CZ" i="1" dirty="0" smtClean="0"/>
              <a:t>textilní, chemický průmysl</a:t>
            </a:r>
          </a:p>
          <a:p>
            <a:r>
              <a:rPr lang="cs-CZ" i="1" dirty="0" smtClean="0"/>
              <a:t>Výroba lodí </a:t>
            </a:r>
          </a:p>
          <a:p>
            <a:r>
              <a:rPr lang="cs-CZ" i="1" dirty="0" smtClean="0"/>
              <a:t>Strojírenský průmysl</a:t>
            </a:r>
            <a:endParaRPr lang="cs-CZ" i="1" dirty="0"/>
          </a:p>
        </p:txBody>
      </p:sp>
      <p:sp>
        <p:nvSpPr>
          <p:cNvPr id="4" name="Obdélník 3"/>
          <p:cNvSpPr/>
          <p:nvPr/>
        </p:nvSpPr>
        <p:spPr>
          <a:xfrm>
            <a:off x="3995936" y="2259732"/>
            <a:ext cx="1152128" cy="9105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železné rudy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508104" y="225591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síry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99792" y="225973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soli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71600" y="2259732"/>
            <a:ext cx="115212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č</a:t>
            </a:r>
            <a:r>
              <a:rPr lang="cs-CZ" dirty="0" smtClean="0"/>
              <a:t>erného uhlí</a:t>
            </a:r>
            <a:endParaRPr lang="cs-CZ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1259632" y="3356992"/>
            <a:ext cx="504056" cy="25202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979712" y="3356992"/>
            <a:ext cx="2016224" cy="4320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01665"/>
            <a:ext cx="2162175" cy="1933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004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Polovina země – </a:t>
            </a:r>
            <a:r>
              <a:rPr lang="cs-CZ" b="1" dirty="0" smtClean="0"/>
              <a:t>orná půda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Polsko vyniká pěstováním </a:t>
            </a:r>
            <a:r>
              <a:rPr lang="cs-CZ" b="1" dirty="0" smtClean="0"/>
              <a:t>brambor.</a:t>
            </a:r>
          </a:p>
          <a:p>
            <a:r>
              <a:rPr lang="cs-CZ" dirty="0" smtClean="0"/>
              <a:t>Důležité hospodářské odvětví – </a:t>
            </a:r>
            <a:r>
              <a:rPr lang="cs-CZ" b="1" dirty="0" smtClean="0"/>
              <a:t>rybolov.</a:t>
            </a:r>
            <a:endParaRPr lang="cs-CZ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764704"/>
            <a:ext cx="1838325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8736" y="548680"/>
            <a:ext cx="1454303" cy="784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563888" y="2899420"/>
            <a:ext cx="864096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220072" y="3384798"/>
            <a:ext cx="1656184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 flipH="1">
            <a:off x="6048162" y="4005064"/>
            <a:ext cx="1548171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768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Přemýšlej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47248" cy="475597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Jana nakoupila v obchodním domě potraviny a tvrdila, že všechny pocházejí z Polska. Martin si je prohlédl a vybral z nich jen dvě. Které z uvedených potravin to mohly být?</a:t>
            </a:r>
          </a:p>
          <a:p>
            <a:endParaRPr lang="cs-CZ" sz="2400" b="1" dirty="0"/>
          </a:p>
          <a:p>
            <a:endParaRPr lang="cs-CZ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877" y="332656"/>
            <a:ext cx="1463675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 descr="C:\Users\pdokoupilova\AppData\Local\Microsoft\Windows\Temporary Internet Files\Content.IE5\3DZA1CWF\MC90044171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40982"/>
            <a:ext cx="157162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365" y="2907407"/>
            <a:ext cx="1819275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45798">
            <a:off x="5548550" y="3343860"/>
            <a:ext cx="2751758" cy="19655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472" y="5298476"/>
            <a:ext cx="2109440" cy="1137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6864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/>
          </a:solidFill>
        </p:spPr>
        <p:txBody>
          <a:bodyPr>
            <a:normAutofit/>
          </a:bodyPr>
          <a:lstStyle/>
          <a:p>
            <a:r>
              <a:rPr lang="cs-CZ" dirty="0" smtClean="0"/>
              <a:t>Polsko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25963"/>
          </a:xfrm>
        </p:spPr>
        <p:txBody>
          <a:bodyPr/>
          <a:lstStyle/>
          <a:p>
            <a:r>
              <a:rPr lang="cs-CZ" dirty="0" smtClean="0"/>
              <a:t>Je členem 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EU </a:t>
            </a:r>
            <a:r>
              <a:rPr lang="cs-CZ" dirty="0" smtClean="0"/>
              <a:t>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NATO.</a:t>
            </a:r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Většina Poláků je </a:t>
            </a:r>
            <a:r>
              <a:rPr lang="cs-CZ" i="1" dirty="0" smtClean="0">
                <a:solidFill>
                  <a:schemeClr val="accent5">
                    <a:lumMod val="75000"/>
                  </a:schemeClr>
                </a:solidFill>
              </a:rPr>
              <a:t>věřících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jsou příslušníky římskokatolické církve.</a:t>
            </a:r>
          </a:p>
          <a:p>
            <a:r>
              <a:rPr lang="cs-CZ" dirty="0" smtClean="0"/>
              <a:t>Bývalý papež Jan Pavel II. byl polské národnosti.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2642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Přemýšlej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92514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1. Ve které z  těchto měst je přístav?</a:t>
            </a:r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sz="2400" b="1" dirty="0" smtClean="0"/>
              <a:t>Lodž – Krakov – Štětín – Gdaňsk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2.  Do jakých horských středisek v Polsku jezdí turisté?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		</a:t>
            </a:r>
            <a:r>
              <a:rPr lang="cs-CZ" sz="2400" b="1" dirty="0" smtClean="0"/>
              <a:t>Krkonoše – Šumava – Vysoké Tatry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3. Při pobřeží jakého moře je řada rekreačních zařízení?</a:t>
            </a:r>
          </a:p>
          <a:p>
            <a:pPr marL="1371600" lvl="3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	</a:t>
            </a:r>
            <a:r>
              <a:rPr lang="cs-CZ" sz="2400" b="1" dirty="0" smtClean="0"/>
              <a:t>Severního moře – Baltského moře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4. Jaké je hlavní město Polska? 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5. V Polsku jsou velké zásoby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	</a:t>
            </a:r>
            <a:r>
              <a:rPr lang="cs-CZ" sz="2400" b="1" dirty="0" smtClean="0"/>
              <a:t>zlata – železné rudy – černého uhlí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6. Polsko vyniká pěstováním  </a:t>
            </a:r>
            <a:r>
              <a:rPr lang="cs-CZ" sz="2400" b="1" dirty="0" smtClean="0"/>
              <a:t>obilí – brambor – oliv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b="1" dirty="0" smtClean="0"/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039" y="332656"/>
            <a:ext cx="1463675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914028" y="2060848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01974" y="2060848"/>
            <a:ext cx="109396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732240" y="5719092"/>
            <a:ext cx="109396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4675" y="5229200"/>
            <a:ext cx="109396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354992" y="3933056"/>
            <a:ext cx="2072991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697510" y="2978696"/>
            <a:ext cx="109396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44249" y="5805264"/>
            <a:ext cx="694445" cy="2617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38694" y="4423370"/>
            <a:ext cx="1093962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Varšava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085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Odměna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/>
          </a:solidFill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Polská animovaná pohádka o hubeném a vysokém Bolkovi a jeho kamarádu Lolkovi</a:t>
            </a:r>
          </a:p>
          <a:p>
            <a:pPr marL="3200400" lvl="7" indent="0">
              <a:buNone/>
            </a:pPr>
            <a:r>
              <a:rPr lang="cs-CZ" dirty="0" smtClean="0"/>
              <a:t>------------------</a:t>
            </a:r>
          </a:p>
          <a:p>
            <a:pPr marL="0" indent="0">
              <a:buNone/>
            </a:pPr>
            <a:r>
              <a:rPr lang="cs-CZ" smtClean="0"/>
              <a:t>                        </a:t>
            </a:r>
            <a:r>
              <a:rPr lang="cs-CZ" smtClean="0"/>
              <a:t> </a:t>
            </a:r>
            <a:r>
              <a:rPr lang="cs-CZ" dirty="0" smtClean="0"/>
              <a:t>První den prázdnin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2"/>
              </a:rPr>
              <a:t>http://www.detskepohadky.cz/pohadky/bolek-a-lolek/bolek-a-lolek-prvni-den-prazdnin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8007">
            <a:off x="927756" y="476672"/>
            <a:ext cx="1463675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790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997152"/>
          </a:xfrm>
          <a:solidFill>
            <a:schemeClr val="accent1"/>
          </a:solidFill>
        </p:spPr>
        <p:txBody>
          <a:bodyPr>
            <a:normAutofit fontScale="25000" lnSpcReduction="20000"/>
          </a:bodyPr>
          <a:lstStyle/>
          <a:p>
            <a:pPr lvl="0"/>
            <a:endParaRPr lang="cs-CZ" u="sng" dirty="0" smtClean="0">
              <a:hlinkClick r:id="rId2"/>
            </a:endParaRPr>
          </a:p>
          <a:p>
            <a:pPr lvl="0"/>
            <a:endParaRPr lang="cs-CZ" u="sng" dirty="0">
              <a:hlinkClick r:id="rId2"/>
            </a:endParaRPr>
          </a:p>
          <a:p>
            <a:pPr lvl="0"/>
            <a:endParaRPr lang="cs-CZ" sz="4300" u="sng" dirty="0" smtClean="0">
              <a:hlinkClick r:id="rId2"/>
            </a:endParaRPr>
          </a:p>
          <a:p>
            <a:pPr lvl="0"/>
            <a:r>
              <a:rPr lang="cs-CZ" sz="4800" u="sng" dirty="0" smtClean="0">
                <a:hlinkClick r:id="rId2"/>
              </a:rPr>
              <a:t>http</a:t>
            </a:r>
            <a:r>
              <a:rPr lang="cs-CZ" sz="4800" u="sng" dirty="0">
                <a:hlinkClick r:id="rId2"/>
              </a:rPr>
              <a:t>://www.detskepohadky.cz/pohadky/bolek-a-lolek/bolek-a-lolek-prvni-den-prazdnin/</a:t>
            </a:r>
            <a:endParaRPr lang="cs-CZ" sz="4800" dirty="0"/>
          </a:p>
          <a:p>
            <a:pPr lvl="0"/>
            <a:r>
              <a:rPr lang="cs-CZ" sz="4800" u="sng" dirty="0">
                <a:hlinkClick r:id="rId3"/>
              </a:rPr>
              <a:t>http://www.cojeco.cz/attach/image/max/92/6014/92601451f4753e4808240ef9a0854623.gif</a:t>
            </a:r>
            <a:endParaRPr lang="cs-CZ" sz="4800" dirty="0"/>
          </a:p>
          <a:p>
            <a:pPr lvl="0"/>
            <a:r>
              <a:rPr lang="cs-CZ" sz="4800" u="sng" dirty="0">
                <a:hlinkClick r:id="rId4"/>
              </a:rPr>
              <a:t>http://upload.wikimedia.org/wikipedia/commons/7/75/Polska_cala.png</a:t>
            </a:r>
            <a:r>
              <a:rPr lang="cs-CZ" sz="4800" dirty="0"/>
              <a:t> </a:t>
            </a:r>
          </a:p>
          <a:p>
            <a:pPr lvl="0"/>
            <a:r>
              <a:rPr lang="cs-CZ" sz="4800" u="sng" dirty="0">
                <a:hlinkClick r:id="rId5"/>
              </a:rPr>
              <a:t>http://polsko2003.wz.cz/Mapa%20Polska.gif</a:t>
            </a:r>
            <a:endParaRPr lang="cs-CZ" sz="4800" dirty="0"/>
          </a:p>
          <a:p>
            <a:pPr lvl="0"/>
            <a:r>
              <a:rPr lang="cs-CZ" sz="4800" u="sng" dirty="0">
                <a:hlinkClick r:id="rId6"/>
              </a:rPr>
              <a:t>http://polsko.svetadily.cz/userfiles/image/warsava.jpg</a:t>
            </a:r>
            <a:endParaRPr lang="cs-CZ" sz="4800" dirty="0"/>
          </a:p>
          <a:p>
            <a:pPr lvl="0"/>
            <a:r>
              <a:rPr lang="cs-CZ" sz="4800" u="sng" dirty="0">
                <a:hlinkClick r:id="rId7"/>
              </a:rPr>
              <a:t>http://www.slantour.cz/foto/full/3303-varsava.jpg</a:t>
            </a:r>
            <a:r>
              <a:rPr lang="cs-CZ" sz="4800" dirty="0"/>
              <a:t> </a:t>
            </a:r>
          </a:p>
          <a:p>
            <a:pPr lvl="0"/>
            <a:r>
              <a:rPr lang="cs-CZ" sz="4800" u="sng" dirty="0">
                <a:hlinkClick r:id="rId8"/>
              </a:rPr>
              <a:t>http://www.newgo.cz:8080/image/image_gallery?uuid=66d73141-8c99-4135-874e-0dc2cdb2fb71&amp;groupId=11367&amp;t=1346751906128</a:t>
            </a:r>
            <a:endParaRPr lang="cs-CZ" sz="4800" dirty="0"/>
          </a:p>
          <a:p>
            <a:pPr lvl="0"/>
            <a:r>
              <a:rPr lang="cs-CZ" sz="4800" u="sng" dirty="0">
                <a:hlinkClick r:id="rId9"/>
              </a:rPr>
              <a:t>http://www.wrotniak.net/gallery/poland-82/_img/lodz84-027-s.jpg</a:t>
            </a:r>
            <a:r>
              <a:rPr lang="cs-CZ" sz="4800" dirty="0"/>
              <a:t> </a:t>
            </a:r>
          </a:p>
          <a:p>
            <a:pPr lvl="0"/>
            <a:r>
              <a:rPr lang="cs-CZ" sz="4800" u="sng" dirty="0">
                <a:hlinkClick r:id="rId10"/>
              </a:rPr>
              <a:t>http://www.tripzone.cz/content_img_cs/009/reka-visla-w-9442.jpg</a:t>
            </a:r>
            <a:endParaRPr lang="cs-CZ" sz="4800" dirty="0"/>
          </a:p>
          <a:p>
            <a:pPr lvl="0"/>
            <a:r>
              <a:rPr lang="cs-CZ" sz="4800" u="sng" dirty="0">
                <a:hlinkClick r:id="rId11"/>
              </a:rPr>
              <a:t>http://www.sberatel.com/diskuse/imagesExtension/img/3012/97816/3655_q9eyZL.JPG</a:t>
            </a:r>
            <a:endParaRPr lang="cs-CZ" sz="4800" dirty="0"/>
          </a:p>
          <a:p>
            <a:pPr lvl="0"/>
            <a:r>
              <a:rPr lang="cs-CZ" sz="4800" u="sng" dirty="0">
                <a:hlinkClick r:id="rId12"/>
              </a:rPr>
              <a:t>http://upload.wikimedia.org/wikipedia/commons/thumb/5/59/Krakow-Wawel_across_Wisla.jpg/288px-Krakow-Wawel_across_Wisla.jpg</a:t>
            </a:r>
            <a:r>
              <a:rPr lang="cs-CZ" sz="4800" dirty="0"/>
              <a:t>      </a:t>
            </a:r>
          </a:p>
          <a:p>
            <a:pPr lvl="0"/>
            <a:r>
              <a:rPr lang="cs-CZ" sz="4800" u="sng" dirty="0">
                <a:hlinkClick r:id="rId13"/>
              </a:rPr>
              <a:t>http://polsko.svetadily.cz/userfiles/image/clanky/polsko/stetin-2.jpg</a:t>
            </a:r>
            <a:r>
              <a:rPr lang="cs-CZ" sz="4800" dirty="0"/>
              <a:t> </a:t>
            </a:r>
          </a:p>
          <a:p>
            <a:pPr lvl="0"/>
            <a:r>
              <a:rPr lang="cs-CZ" sz="4800" u="sng" dirty="0">
                <a:hlinkClick r:id="rId14"/>
              </a:rPr>
              <a:t>http://upload.wikimedia.org/wikipedia/commons/d/dd/Wroclaw-Rynek-7.2005.jpg</a:t>
            </a:r>
            <a:r>
              <a:rPr lang="cs-CZ" sz="4800" dirty="0"/>
              <a:t>  </a:t>
            </a:r>
          </a:p>
          <a:p>
            <a:pPr lvl="0"/>
            <a:r>
              <a:rPr lang="cs-CZ" sz="4800" dirty="0"/>
              <a:t>Prof. PhDr. P. Chalupa, CSc., Mgr. V. Štiková, učebnice VLASTIVĚDA 5, Česká republika jako součást Evropy, Nová škola 2007</a:t>
            </a:r>
          </a:p>
          <a:p>
            <a:pPr lvl="0"/>
            <a:r>
              <a:rPr lang="cs-CZ" sz="4800" b="1" u="sng" dirty="0">
                <a:hlinkClick r:id="rId15"/>
              </a:rPr>
              <a:t>www.office.microsoft.com</a:t>
            </a:r>
            <a:endParaRPr lang="cs-CZ" sz="4800" dirty="0"/>
          </a:p>
          <a:p>
            <a:pPr lvl="0"/>
            <a:r>
              <a:rPr lang="cs-CZ" sz="4800" dirty="0"/>
              <a:t> </a:t>
            </a:r>
            <a:r>
              <a:rPr lang="cs-CZ" sz="4800" u="sng" dirty="0">
                <a:hlinkClick r:id="rId16"/>
              </a:rPr>
              <a:t>http://upload.wikimedia.org/wikipedia/commons/thumb/b/be/Collage_of_views_of_Cracow.PNG/250px-Collage_of_views_of_Cracow.PNG</a:t>
            </a:r>
            <a:endParaRPr lang="cs-CZ" sz="4800" dirty="0"/>
          </a:p>
          <a:p>
            <a:pPr lvl="0"/>
            <a:r>
              <a:rPr lang="cs-CZ" sz="4800" u="sng" dirty="0">
                <a:hlinkClick r:id="rId17"/>
              </a:rPr>
              <a:t>http://upload.wikimedia.org/wikipedia/commons/3/3e/Zielony_Staw_G%C4%85sienicowy_a1.jpg</a:t>
            </a:r>
            <a:endParaRPr lang="cs-CZ" sz="4800" dirty="0"/>
          </a:p>
          <a:p>
            <a:pPr lvl="0"/>
            <a:r>
              <a:rPr lang="cs-CZ" sz="4800" u="sng" dirty="0">
                <a:hlinkClick r:id="rId18"/>
              </a:rPr>
              <a:t>http://upload.wikimedia.org/wikipedia/commons/6/6a/Vysok%C3%A9_Tatry,_v%C3%BDhled_z_vrcholu_Rysy,_z%C3%A1%C5%99%C3%AD_2011_(27).JPG</a:t>
            </a:r>
            <a:endParaRPr lang="cs-CZ" sz="4800" dirty="0"/>
          </a:p>
          <a:p>
            <a:pPr marL="0" indent="0">
              <a:buNone/>
            </a:pPr>
            <a:r>
              <a:rPr lang="cs-CZ" sz="4800" dirty="0"/>
              <a:t> </a:t>
            </a:r>
          </a:p>
          <a:p>
            <a:endParaRPr lang="cs-CZ" sz="4300" dirty="0"/>
          </a:p>
        </p:txBody>
      </p:sp>
    </p:spTree>
    <p:extLst>
      <p:ext uri="{BB962C8B-B14F-4D97-AF65-F5344CB8AC3E}">
        <p14:creationId xmlns:p14="http://schemas.microsoft.com/office/powerpoint/2010/main" val="2603994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15151</TotalTime>
  <Words>565</Words>
  <Application>Microsoft Office PowerPoint</Application>
  <PresentationFormat>Předvádění na obrazovce (4:3)</PresentationFormat>
  <Paragraphs>169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Anotace </vt:lpstr>
      <vt:lpstr>Polsko</vt:lpstr>
      <vt:lpstr>Poloha</vt:lpstr>
      <vt:lpstr>Odpověz správně</vt:lpstr>
      <vt:lpstr>Státní vlajka</vt:lpstr>
      <vt:lpstr>Úřední jazyk - polština</vt:lpstr>
      <vt:lpstr>Hlavní město</vt:lpstr>
      <vt:lpstr>Velká města Polska</vt:lpstr>
      <vt:lpstr>Povrch</vt:lpstr>
      <vt:lpstr>Vodstvo</vt:lpstr>
      <vt:lpstr>Průmysl</vt:lpstr>
      <vt:lpstr>Zemědělství</vt:lpstr>
      <vt:lpstr>Přemýšlej</vt:lpstr>
      <vt:lpstr>Polsko</vt:lpstr>
      <vt:lpstr>Přemýšlej</vt:lpstr>
      <vt:lpstr>Odměna na závěr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Dokoupilová Pavla</dc:creator>
  <cp:lastModifiedBy>Dokoupilová Pavla</cp:lastModifiedBy>
  <cp:revision>146</cp:revision>
  <dcterms:created xsi:type="dcterms:W3CDTF">2013-09-01T17:01:56Z</dcterms:created>
  <dcterms:modified xsi:type="dcterms:W3CDTF">2013-10-08T20:26:52Z</dcterms:modified>
</cp:coreProperties>
</file>