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7" r:id="rId3"/>
    <p:sldId id="282" r:id="rId4"/>
    <p:sldId id="278" r:id="rId5"/>
    <p:sldId id="280" r:id="rId6"/>
    <p:sldId id="291" r:id="rId7"/>
    <p:sldId id="281" r:id="rId8"/>
    <p:sldId id="294" r:id="rId9"/>
    <p:sldId id="293" r:id="rId10"/>
    <p:sldId id="292" r:id="rId11"/>
    <p:sldId id="290" r:id="rId12"/>
    <p:sldId id="284" r:id="rId13"/>
    <p:sldId id="287" r:id="rId14"/>
    <p:sldId id="286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Akciová společnost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10.11.2012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CSA_OPVK15_025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Akciová společnost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5.12.2012,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podnikáním  formou a.s.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9531" y="1658983"/>
            <a:ext cx="709313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Akciová společnost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→ kapitálová společnost</a:t>
            </a:r>
          </a:p>
          <a:p>
            <a:r>
              <a:rPr lang="cs-CZ" sz="2400" dirty="0" smtClean="0"/>
              <a:t> → min. počet zakladatelů 1 PO nebo 2 FO, max. není    omezeno</a:t>
            </a:r>
            <a:endParaRPr lang="cs-CZ" sz="2400" u="sng" dirty="0" smtClean="0"/>
          </a:p>
          <a:p>
            <a:endParaRPr lang="cs-CZ" sz="2400" u="sng" dirty="0" smtClean="0"/>
          </a:p>
          <a:p>
            <a:r>
              <a:rPr lang="cs-CZ" sz="2400" b="1" dirty="0" smtClean="0"/>
              <a:t>Název firmy</a:t>
            </a:r>
          </a:p>
          <a:p>
            <a:r>
              <a:rPr lang="cs-CZ" sz="2400" dirty="0" smtClean="0"/>
              <a:t>Název musí obsahovat označení </a:t>
            </a:r>
            <a:r>
              <a:rPr lang="cs-CZ" sz="2400" u="sng" dirty="0" smtClean="0"/>
              <a:t>„akciová společnost“</a:t>
            </a:r>
            <a:r>
              <a:rPr lang="cs-CZ" sz="2400" dirty="0" smtClean="0"/>
              <a:t>, případně zkratku </a:t>
            </a:r>
            <a:r>
              <a:rPr lang="cs-CZ" sz="2400" u="sng" dirty="0" smtClean="0"/>
              <a:t>„akc. spol.“ </a:t>
            </a:r>
            <a:r>
              <a:rPr lang="cs-CZ" sz="2400" dirty="0" smtClean="0"/>
              <a:t>nebo </a:t>
            </a:r>
            <a:r>
              <a:rPr lang="cs-CZ" sz="2400" u="sng" dirty="0" smtClean="0"/>
              <a:t>„a.s.“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0080" y="1661375"/>
            <a:ext cx="7151638" cy="285911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Založení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a.s. se zakládá společenskou smlouvou nebo zakladatelskou listinou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Vznik</a:t>
            </a:r>
            <a:r>
              <a:rPr lang="cs-CZ" sz="2000" b="0" dirty="0" smtClean="0">
                <a:solidFill>
                  <a:schemeClr val="tx1"/>
                </a:solidFill>
              </a:rPr>
              <a:t/>
            </a:r>
            <a:br>
              <a:rPr lang="cs-CZ" sz="2000" b="0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→ </a:t>
            </a:r>
            <a:r>
              <a:rPr lang="cs-CZ" b="0" dirty="0" smtClean="0">
                <a:solidFill>
                  <a:schemeClr val="tx1"/>
                </a:solidFill>
              </a:rPr>
              <a:t>společnost vzniká ke dni zápisu do  Obchodního 	rejstříku</a:t>
            </a:r>
            <a:endParaRPr lang="cs-CZ" dirty="0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3383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a.s.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15291" y="1502229"/>
            <a:ext cx="646611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Vklady společníků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vkladem jednoho společníka je cena jedné akcie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minimální výše základního kapitálu se odvíjí od způsobu založení: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• bez veřejného úpisu akcií – 2.000.000,- Kč	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• s veřejným úpisem akcií – 20.000.000,- Kč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b="1" dirty="0" smtClean="0"/>
              <a:t>Dělení zisku a ztrát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zisk společnosti se dělí mezi všechny společníky dle výše vkladu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84101" y="1880314"/>
            <a:ext cx="5653826" cy="24191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Orgány společnosti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nejvyšší orgán:  VALNÁ HROMADA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statutární orgán: PŘEDSTAVENSTVO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kontrolní orgán: DOZORČÍ 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8274" y="1436912"/>
            <a:ext cx="6620109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u="sng" dirty="0" smtClean="0"/>
              <a:t>Akcie</a:t>
            </a:r>
          </a:p>
          <a:p>
            <a:pPr lvl="0">
              <a:buFontTx/>
              <a:buChar char="-"/>
            </a:pPr>
            <a:r>
              <a:rPr lang="cs-CZ" sz="2400" dirty="0" smtClean="0"/>
              <a:t> majetkový cenný papír, zakládá právo na majetkový podíl na zisku akciové společnosti</a:t>
            </a:r>
          </a:p>
          <a:p>
            <a:pPr lvl="0">
              <a:buFontTx/>
              <a:buChar char="-"/>
            </a:pPr>
            <a:r>
              <a:rPr lang="cs-CZ" sz="2400" dirty="0" smtClean="0"/>
              <a:t> jsou prodávány za jmennou hodnotu(psáno na akcii), na trhu jsou obchodovány za tržní hodnotu</a:t>
            </a:r>
          </a:p>
          <a:p>
            <a:pPr lvl="0">
              <a:buFontTx/>
              <a:buChar char="-"/>
            </a:pPr>
            <a:r>
              <a:rPr lang="cs-CZ" sz="2400" dirty="0" smtClean="0"/>
              <a:t> rozdíl mezi tržní a nominální hodnotou je ážio/disážio</a:t>
            </a:r>
          </a:p>
          <a:p>
            <a:pPr lvl="0">
              <a:buFontTx/>
              <a:buChar char="-"/>
            </a:pPr>
            <a:r>
              <a:rPr lang="cs-CZ" sz="2400" dirty="0" smtClean="0"/>
              <a:t> ážio → tržní hodnota je vyšší než nominální</a:t>
            </a:r>
          </a:p>
          <a:p>
            <a:pPr lvl="3"/>
            <a:r>
              <a:rPr lang="cs-CZ" sz="2400" dirty="0" smtClean="0"/>
              <a:t> TH &gt; NH</a:t>
            </a:r>
          </a:p>
          <a:p>
            <a:pPr lvl="3"/>
            <a:endParaRPr lang="cs-CZ" sz="1000" dirty="0" smtClean="0"/>
          </a:p>
          <a:p>
            <a:pPr lvl="0">
              <a:buFontTx/>
              <a:buChar char="-"/>
            </a:pPr>
            <a:r>
              <a:rPr lang="cs-CZ" sz="2400" dirty="0" smtClean="0"/>
              <a:t> disážio → tržní hodnota je nižší než nominální </a:t>
            </a:r>
          </a:p>
          <a:p>
            <a:pPr lvl="3">
              <a:buFontTx/>
              <a:buChar char="-"/>
            </a:pPr>
            <a:r>
              <a:rPr lang="cs-CZ" sz="2400" dirty="0" smtClean="0"/>
              <a:t>NH &lt; </a:t>
            </a:r>
            <a:r>
              <a:rPr lang="cs-CZ" sz="2400" dirty="0" err="1" smtClean="0"/>
              <a:t>NH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519707"/>
            <a:ext cx="8239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Akcie musí obsahovat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a) firmu a sídlo společnosti,</a:t>
            </a:r>
            <a:br>
              <a:rPr lang="cs-CZ" sz="2400" dirty="0" smtClean="0"/>
            </a:br>
            <a:r>
              <a:rPr lang="cs-CZ" sz="2400" dirty="0" smtClean="0"/>
              <a:t>b) jmenovitou hodnotu,</a:t>
            </a:r>
            <a:br>
              <a:rPr lang="cs-CZ" sz="2400" dirty="0" smtClean="0"/>
            </a:br>
            <a:r>
              <a:rPr lang="cs-CZ" sz="2400" dirty="0" smtClean="0"/>
              <a:t>c) označení formy akcie, u akcie na jméno firmu, název nebo jméno akcionáře,</a:t>
            </a:r>
            <a:br>
              <a:rPr lang="cs-CZ" sz="2400" dirty="0" smtClean="0"/>
            </a:br>
            <a:r>
              <a:rPr lang="cs-CZ" sz="2400" dirty="0" smtClean="0"/>
              <a:t>d) výši základního kapitálu a počet akcií k datu emise akcie,</a:t>
            </a:r>
            <a:br>
              <a:rPr lang="cs-CZ" sz="2400" dirty="0" smtClean="0"/>
            </a:br>
            <a:r>
              <a:rPr lang="cs-CZ" sz="2400" dirty="0" smtClean="0"/>
              <a:t>e) datum emise.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3" y="1345474"/>
            <a:ext cx="8112035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Druhy akcií</a:t>
            </a:r>
          </a:p>
          <a:p>
            <a:pPr lvl="0"/>
            <a:endParaRPr lang="cs-CZ" sz="1000" b="1" dirty="0" smtClean="0"/>
          </a:p>
          <a:p>
            <a:pPr lvl="0"/>
            <a:r>
              <a:rPr lang="cs-CZ" sz="2400" dirty="0" smtClean="0"/>
              <a:t>Dle zvláštních práv:</a:t>
            </a:r>
          </a:p>
          <a:p>
            <a:pPr lvl="0"/>
            <a:r>
              <a:rPr lang="cs-CZ" sz="2400" dirty="0" smtClean="0"/>
              <a:t>- akcie kmenové – nejsou s nimi spojena žádná zvláštní práva</a:t>
            </a:r>
          </a:p>
          <a:p>
            <a:pPr lvl="0">
              <a:buFontTx/>
              <a:buChar char="-"/>
            </a:pPr>
            <a:r>
              <a:rPr lang="cs-CZ" sz="2400" dirty="0" smtClean="0"/>
              <a:t> akcie prioritní – s přednostním právem na podíl</a:t>
            </a:r>
          </a:p>
          <a:p>
            <a:pPr lvl="0"/>
            <a:endParaRPr lang="cs-CZ" sz="1000" dirty="0" smtClean="0"/>
          </a:p>
          <a:p>
            <a:pPr lvl="0"/>
            <a:r>
              <a:rPr lang="cs-CZ" sz="2400" dirty="0" smtClean="0"/>
              <a:t>Na jméno a na majitele:</a:t>
            </a:r>
          </a:p>
          <a:p>
            <a:pPr lvl="0"/>
            <a:r>
              <a:rPr lang="cs-CZ" sz="2400" u="sng" dirty="0" smtClean="0"/>
              <a:t>na jméno → </a:t>
            </a:r>
            <a:r>
              <a:rPr lang="cs-CZ" sz="2400" dirty="0" smtClean="0"/>
              <a:t>a.s. vede seznam těchto akcionářů, práva spojená     s  akcií může vykonávat jen osoba uvedená v seznamu akcionářů</a:t>
            </a:r>
          </a:p>
          <a:p>
            <a:pPr lvl="0">
              <a:buFontTx/>
              <a:buChar char="-"/>
            </a:pPr>
            <a:r>
              <a:rPr lang="cs-CZ" sz="2400" dirty="0" smtClean="0"/>
              <a:t> je převoditelná rubopisem</a:t>
            </a:r>
          </a:p>
          <a:p>
            <a:pPr lvl="0">
              <a:buFontTx/>
              <a:buChar char="-"/>
            </a:pPr>
            <a:r>
              <a:rPr lang="cs-CZ" sz="2400" dirty="0" smtClean="0"/>
              <a:t> obchodování s těmito akciemi může a.s. </a:t>
            </a:r>
            <a:r>
              <a:rPr lang="cs-CZ" sz="2400" dirty="0" err="1" smtClean="0"/>
              <a:t>omzeit</a:t>
            </a:r>
            <a:r>
              <a:rPr lang="cs-CZ" sz="2400" dirty="0" smtClean="0"/>
              <a:t> nebo zakázat</a:t>
            </a:r>
          </a:p>
          <a:p>
            <a:pPr lvl="0"/>
            <a:r>
              <a:rPr lang="cs-CZ" sz="2400" u="sng" dirty="0" smtClean="0"/>
              <a:t> na majitele →</a:t>
            </a:r>
          </a:p>
          <a:p>
            <a:pPr lvl="0">
              <a:buFontTx/>
              <a:buChar char="-"/>
            </a:pPr>
            <a:r>
              <a:rPr lang="cs-CZ" sz="2400" dirty="0" smtClean="0"/>
              <a:t> práva akcionáře vykonává ten, kdo ji předloží</a:t>
            </a:r>
          </a:p>
          <a:p>
            <a:pPr lvl="0">
              <a:buFontTx/>
              <a:buChar char="-"/>
            </a:pPr>
            <a:r>
              <a:rPr lang="cs-CZ" sz="2400" dirty="0" smtClean="0"/>
              <a:t> je neomezeně převoditelná, převádí se předáním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0343" y="1672046"/>
            <a:ext cx="69494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Práva akcionářů</a:t>
            </a:r>
          </a:p>
          <a:p>
            <a:pPr lvl="0"/>
            <a:endParaRPr lang="cs-CZ" sz="1600" b="1" dirty="0" smtClean="0"/>
          </a:p>
          <a:p>
            <a:pPr lvl="0"/>
            <a:r>
              <a:rPr lang="cs-CZ" sz="2400" dirty="0" smtClean="0"/>
              <a:t>majetková práva:</a:t>
            </a:r>
          </a:p>
          <a:p>
            <a:pPr lvl="0"/>
            <a:r>
              <a:rPr lang="cs-CZ" sz="2400" dirty="0" smtClean="0"/>
              <a:t>- podíl na zisku</a:t>
            </a:r>
          </a:p>
          <a:p>
            <a:pPr lvl="0">
              <a:buFontTx/>
              <a:buChar char="-"/>
            </a:pPr>
            <a:r>
              <a:rPr lang="cs-CZ" sz="2400" dirty="0" smtClean="0"/>
              <a:t> podíl na likvidačním zůstatku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nemajetková práva:</a:t>
            </a:r>
          </a:p>
          <a:p>
            <a:pPr lvl="0">
              <a:buFontTx/>
              <a:buChar char="-"/>
            </a:pPr>
            <a:r>
              <a:rPr lang="cs-CZ" sz="2400" dirty="0" smtClean="0"/>
              <a:t> správa a spoluřízení společnosti → hlasování na valné hromadě akcionářů</a:t>
            </a:r>
          </a:p>
          <a:p>
            <a:pPr lvl="0">
              <a:buFontTx/>
              <a:buChar char="-"/>
            </a:pPr>
            <a:r>
              <a:rPr lang="cs-CZ" sz="2400" dirty="0" smtClean="0"/>
              <a:t> kontrola společnosti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91673" y="1609858"/>
            <a:ext cx="6808119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u="sng" dirty="0" smtClean="0"/>
              <a:t>Ručení za závazky společnosti:</a:t>
            </a:r>
          </a:p>
          <a:p>
            <a:pPr>
              <a:lnSpc>
                <a:spcPct val="90000"/>
              </a:lnSpc>
            </a:pPr>
            <a:endParaRPr lang="cs-CZ" sz="16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za závazky ručí společnost  </a:t>
            </a:r>
          </a:p>
          <a:p>
            <a:pPr>
              <a:lnSpc>
                <a:spcPct val="90000"/>
              </a:lnSpc>
            </a:pPr>
            <a:endParaRPr lang="cs-CZ" sz="10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 akcionáři neručí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u="sng" dirty="0" smtClean="0"/>
              <a:t>Rezervní fond:</a:t>
            </a:r>
          </a:p>
          <a:p>
            <a:pPr>
              <a:lnSpc>
                <a:spcPct val="90000"/>
              </a:lnSpc>
            </a:pPr>
            <a:endParaRPr lang="cs-CZ" sz="1000" u="sng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→společnost musí mít vytvořený rezervní fond ve výši 20% základního kapitálu (při založení 10%)</a:t>
            </a:r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1821" y="961473"/>
            <a:ext cx="8912180" cy="548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Společenská smlouva –  obsahové náležitosti</a:t>
            </a:r>
          </a:p>
          <a:p>
            <a:pPr>
              <a:lnSpc>
                <a:spcPct val="90000"/>
              </a:lnSpc>
            </a:pPr>
            <a:endParaRPr lang="cs-CZ" sz="1000" b="1" dirty="0" smtClean="0"/>
          </a:p>
          <a:p>
            <a:r>
              <a:rPr lang="cs-CZ" sz="2000" dirty="0" smtClean="0"/>
              <a:t>• firmu, sídlo a předmět podnikání (činnosti),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navrhovaný základní kapitál,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počet akcií a jejich jmenovitou hodnotu, podobu, v níž budou akcie vydány;</a:t>
            </a:r>
          </a:p>
          <a:p>
            <a:r>
              <a:rPr lang="cs-CZ" sz="2000" dirty="0" smtClean="0"/>
              <a:t>určení, zda jsou akcie na jméno nebo na majitele, popřípadě kolik akcií na jméno a kolik na majitele (mají-li být vydány akcie různých druhů, jejich název a popis práv s nimi spojených, popřípadě údaj o omezení převoditelnosti akcií na jméno),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kolik akcií který zakladatel upisuje, za jaký emisní kurs, způsob a lhůtu pro splacení emisního kursu a jakým vkladem bude emisní kurs splacen,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splácí-li se emisní kurs akcií nepeněžitými vklady, i určení předmětu nepeněžitého vkladu a způsobu jeho splacení, počet, jmenovitou hodnotu, podobu, formu a druh akcií, které se vydají za tento nepeněžitý vklad,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určení správce vkladu, </a:t>
            </a:r>
          </a:p>
          <a:p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2000" dirty="0" smtClean="0"/>
              <a:t> • návrh stanov.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6833" y="961472"/>
            <a:ext cx="7716101" cy="5161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Shrnutí: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- min. počet společníků 1 PO nebo 2 FO, max. není omezeno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zakládá se společenskou smlouvou nebo listinou, vzniká dnem zápisu do obchodního rejstříku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minimální vklad společníka je cena jedné akcie, základní kapitál se odvíjí od způsobu založení: bez veřejného úpisu akcií 2.000.000,- Kč; s veřejným úpisem akcií 20.000.000,- Kč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za závazky ručí společnost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orgány společnosti jsou: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nejvyšší: valná hromada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statutární: představenstvo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	 kontrolní: dozorčí rada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 společnost musí mít vytvořený rezervní fond ve výši 20% základního kapitálu (při založení 10%)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 a.s. je zakládána za účelem podnikání (zisku), případně i za jiným účelem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a.s.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1568491"/>
            <a:ext cx="520762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 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Hlava I. , Díl V. , § 154 - 220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517</TotalTime>
  <Words>527</Words>
  <Application>Microsoft Office PowerPoint</Application>
  <PresentationFormat>Předvádění na obrazovce (4:3)</PresentationFormat>
  <Paragraphs>147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PREZENTACE_VOSHK_logolinkEU</vt:lpstr>
      <vt:lpstr>Akciová společnost</vt:lpstr>
      <vt:lpstr>Tento učební materiál vznikl za podpory OPVK 1.5</vt:lpstr>
      <vt:lpstr>a.s.</vt:lpstr>
      <vt:lpstr>Založení   → a.s. se zakládá společenskou smlouvou nebo zakladatelskou listinou   Vznik  → společnost vzniká ke dni zápisu do  Obchodního  rejstříku</vt:lpstr>
      <vt:lpstr>a.s.</vt:lpstr>
      <vt:lpstr>a.s.</vt:lpstr>
      <vt:lpstr>a.s.</vt:lpstr>
      <vt:lpstr>a.s.</vt:lpstr>
      <vt:lpstr>a.s.</vt:lpstr>
      <vt:lpstr>a.s.</vt:lpstr>
      <vt:lpstr>a.s.</vt:lpstr>
      <vt:lpstr>a.s.</vt:lpstr>
      <vt:lpstr>a.s.</vt:lpstr>
      <vt:lpstr>a.s.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a.s.</dc:title>
  <dc:creator>KABINET</dc:creator>
  <cp:lastModifiedBy>An</cp:lastModifiedBy>
  <cp:revision>59</cp:revision>
  <dcterms:created xsi:type="dcterms:W3CDTF">2012-10-31T11:13:41Z</dcterms:created>
  <dcterms:modified xsi:type="dcterms:W3CDTF">2013-05-29T10:20:52Z</dcterms:modified>
</cp:coreProperties>
</file>