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9" r:id="rId7"/>
    <p:sldId id="262" r:id="rId8"/>
    <p:sldId id="265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10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0" y="18864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oblast:</a:t>
            </a:r>
          </a:p>
        </p:txBody>
      </p:sp>
      <p:sp>
        <p:nvSpPr>
          <p:cNvPr id="3" name="Zástupný symbol pro text 2"/>
          <p:cNvSpPr txBox="1">
            <a:spLocks/>
          </p:cNvSpPr>
          <p:nvPr/>
        </p:nvSpPr>
        <p:spPr>
          <a:xfrm>
            <a:off x="0" y="620688"/>
            <a:ext cx="2483768" cy="7200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základního vzdělávání:</a:t>
            </a:r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>
          <a:xfrm>
            <a:off x="0" y="130476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</a:t>
            </a: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0" y="186282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</a:t>
            </a: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0" y="242088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</a:t>
            </a: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0" y="297895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</a:t>
            </a: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0" y="3537012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000" dirty="0" smtClean="0">
                <a:solidFill>
                  <a:schemeClr val="tx1">
                    <a:tint val="75000"/>
                  </a:schemeClr>
                </a:solidFill>
              </a:rPr>
              <a:t>Období vzniku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0" y="409507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Určeno pro ročník:</a:t>
            </a: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>
          <a:xfrm>
            <a:off x="0" y="465313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1691680" y="260648"/>
            <a:ext cx="6624736" cy="6048672"/>
            <a:chOff x="1440160" y="260648"/>
            <a:chExt cx="6624736" cy="6048672"/>
          </a:xfrm>
        </p:grpSpPr>
        <p:sp>
          <p:nvSpPr>
            <p:cNvPr id="12" name="Nadpis 1"/>
            <p:cNvSpPr txBox="1">
              <a:spLocks/>
            </p:cNvSpPr>
            <p:nvPr/>
          </p:nvSpPr>
          <p:spPr>
            <a:xfrm>
              <a:off x="3600400" y="836712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1.</a:t>
              </a:r>
            </a:p>
          </p:txBody>
        </p:sp>
        <p:sp>
          <p:nvSpPr>
            <p:cNvPr id="13" name="Nadpis 1"/>
            <p:cNvSpPr txBox="1">
              <a:spLocks/>
            </p:cNvSpPr>
            <p:nvPr/>
          </p:nvSpPr>
          <p:spPr>
            <a:xfrm>
              <a:off x="2556284" y="260648"/>
              <a:ext cx="4896544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Matematika a její aplikace</a:t>
              </a:r>
            </a:p>
          </p:txBody>
        </p:sp>
        <p:sp>
          <p:nvSpPr>
            <p:cNvPr id="14" name="Nadpis 1"/>
            <p:cNvSpPr txBox="1">
              <a:spLocks/>
            </p:cNvSpPr>
            <p:nvPr/>
          </p:nvSpPr>
          <p:spPr>
            <a:xfrm>
              <a:off x="2790056" y="1340768"/>
              <a:ext cx="4429000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fontScale="6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40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Matematika a její aplikace</a:t>
              </a:r>
            </a:p>
          </p:txBody>
        </p:sp>
        <p:sp>
          <p:nvSpPr>
            <p:cNvPr id="15" name="Nadpis 1"/>
            <p:cNvSpPr txBox="1">
              <a:spLocks/>
            </p:cNvSpPr>
            <p:nvPr/>
          </p:nvSpPr>
          <p:spPr>
            <a:xfrm>
              <a:off x="1980220" y="1916832"/>
              <a:ext cx="604867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Geometrie v rovině a prostoru</a:t>
              </a:r>
            </a:p>
          </p:txBody>
        </p:sp>
        <p:sp>
          <p:nvSpPr>
            <p:cNvPr id="16" name="Nadpis 1"/>
            <p:cNvSpPr txBox="1">
              <a:spLocks/>
            </p:cNvSpPr>
            <p:nvPr/>
          </p:nvSpPr>
          <p:spPr>
            <a:xfrm>
              <a:off x="2574032" y="249289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obsah</a:t>
              </a: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 obdélníka</a:t>
              </a:r>
            </a:p>
          </p:txBody>
        </p:sp>
        <p:sp>
          <p:nvSpPr>
            <p:cNvPr id="17" name="Nadpis 1"/>
            <p:cNvSpPr txBox="1">
              <a:spLocks/>
            </p:cNvSpPr>
            <p:nvPr/>
          </p:nvSpPr>
          <p:spPr>
            <a:xfrm>
              <a:off x="2574032" y="306896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MGR. Hana Slaná</a:t>
              </a:r>
            </a:p>
          </p:txBody>
        </p:sp>
        <p:sp>
          <p:nvSpPr>
            <p:cNvPr id="18" name="Nadpis 1"/>
            <p:cNvSpPr txBox="1">
              <a:spLocks/>
            </p:cNvSpPr>
            <p:nvPr/>
          </p:nvSpPr>
          <p:spPr>
            <a:xfrm>
              <a:off x="2574032" y="357301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srpen 2011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Nadpis 1"/>
            <p:cNvSpPr txBox="1">
              <a:spLocks/>
            </p:cNvSpPr>
            <p:nvPr/>
          </p:nvSpPr>
          <p:spPr>
            <a:xfrm>
              <a:off x="2574032" y="414908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5</a:t>
              </a: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.</a:t>
              </a:r>
            </a:p>
          </p:txBody>
        </p:sp>
        <p:sp>
          <p:nvSpPr>
            <p:cNvPr id="20" name="Nadpis 1"/>
            <p:cNvSpPr txBox="1">
              <a:spLocks/>
            </p:cNvSpPr>
            <p:nvPr/>
          </p:nvSpPr>
          <p:spPr>
            <a:xfrm>
              <a:off x="1440160" y="4725144"/>
              <a:ext cx="6624736" cy="15841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Prezentace </a:t>
              </a: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je určena k výuce obsahu obdélníka.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187624" y="2492896"/>
            <a:ext cx="6624736" cy="144016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1"/>
          <p:cNvSpPr>
            <a:spLocks noGrp="1"/>
          </p:cNvSpPr>
          <p:nvPr/>
        </p:nvSpPr>
        <p:spPr>
          <a:xfrm>
            <a:off x="683568" y="2636912"/>
            <a:ext cx="7772400" cy="1045811"/>
          </a:xfrm>
          <a:prstGeom prst="rect">
            <a:avLst/>
          </a:prstGeom>
          <a:noFill/>
        </p:spPr>
        <p:txBody>
          <a:bodyPr anchor="t" anchorCtr="0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sz="4400">
                <a:solidFill>
                  <a:schemeClr val="tx2">
                    <a:shade val="80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sz="6200" b="1" kern="1200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lt"/>
                <a:cs typeface="+mj-lt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9pPr>
          </a:lstStyle>
          <a:p>
            <a:pPr eaLnBrk="1" hangingPunct="1">
              <a:defRPr/>
            </a:pPr>
            <a:r>
              <a:rPr lang="cs-CZ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Obsah obdélníka</a:t>
            </a:r>
            <a:endParaRPr lang="cs-CZ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Podnadpis 2"/>
          <p:cNvSpPr>
            <a:spLocks noGrp="1"/>
          </p:cNvSpPr>
          <p:nvPr/>
        </p:nvSpPr>
        <p:spPr bwMode="auto">
          <a:xfrm>
            <a:off x="419100" y="677069"/>
            <a:ext cx="8305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b" anchorCtr="0" compatLnSpc="1">
            <a:prstTxWarp prst="textNoShape">
              <a:avLst/>
            </a:prstTxWarp>
            <a:normAutofit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  <a:latin typeface="+mn-lt"/>
                <a:ea typeface="+mn-lt"/>
                <a:cs typeface="+mn-lt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None/>
              <a:defRPr sz="2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43D1F"/>
              </a:buClr>
              <a:buFont typeface="Wingdings 2" pitchFamily="18" charset="2"/>
              <a:buNone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42469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B309B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indent="0" algn="ctr" eaLnBrk="1" hangingPunct="1">
              <a:buClr>
                <a:schemeClr val="accent6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6pPr>
            <a:lvl7pPr marL="2743200" indent="0" algn="ctr" eaLnBrk="1" hangingPunct="1">
              <a:buClr>
                <a:schemeClr val="tx2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7pPr>
            <a:lvl8pPr marL="3200400" indent="0" algn="ctr" eaLnBrk="1" hangingPunct="1">
              <a:buClr>
                <a:schemeClr val="accent2"/>
              </a:buClr>
              <a:buFont typeface="Wingdings 2" pitchFamily="18" charset="2"/>
              <a:buNone/>
              <a:defRPr sz="1600" baseline="0">
                <a:latin typeface="+mn-lt"/>
              </a:defRPr>
            </a:lvl8pPr>
            <a:lvl9pPr marL="3657600" indent="0" algn="ctr" eaLnBrk="1" hangingPunct="1">
              <a:buClr>
                <a:schemeClr val="accent1"/>
              </a:buClr>
              <a:buFont typeface="Wingdings 2" pitchFamily="18" charset="2"/>
              <a:buNone/>
              <a:defRPr sz="1400" baseline="0">
                <a:latin typeface="+mn-lt"/>
              </a:defRPr>
            </a:lvl9pPr>
          </a:lstStyle>
          <a:p>
            <a:pPr eaLnBrk="1" hangingPunct="1">
              <a:defRPr/>
            </a:pPr>
            <a:r>
              <a:rPr lang="cs-CZ" sz="2000" dirty="0" smtClean="0"/>
              <a:t>VY_42_INOVACE_25_Obsah obdélníka</a:t>
            </a:r>
            <a:endParaRPr lang="cs-CZ" sz="2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1800" y="4796632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51520" y="260648"/>
            <a:ext cx="56004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Už víme, že když určujeme obsah čtverce,</a:t>
            </a:r>
          </a:p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zjišťujeme, kolik čtverečků 1 x 1 obsahuje.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5301208"/>
            <a:ext cx="66961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Známe i jednotky obsahu: mm</a:t>
            </a:r>
            <a:r>
              <a:rPr lang="cs-CZ" sz="2400" b="1" baseline="30000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cm</a:t>
            </a:r>
            <a:r>
              <a:rPr lang="cs-CZ" sz="2400" b="1" baseline="30000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dm</a:t>
            </a:r>
            <a:r>
              <a:rPr lang="cs-CZ" sz="2400" b="1" baseline="30000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m</a:t>
            </a:r>
            <a:r>
              <a:rPr lang="cs-CZ" sz="2400" b="1" baseline="30000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km</a:t>
            </a:r>
            <a:r>
              <a:rPr lang="cs-CZ" sz="2400" b="1" baseline="30000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124744"/>
            <a:ext cx="3343498" cy="3400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124744"/>
            <a:ext cx="3399285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anka\AppData\Local\Microsoft\Windows\Temporary Internet Files\Content.IE5\0K7BDK2W\MP90040743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48411" cy="6858000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5148064" y="260648"/>
            <a:ext cx="32868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 obdélníka je to stejné.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148064" y="6165304"/>
            <a:ext cx="34084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Jak velkou plochu zabírá?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325565" y="5661248"/>
            <a:ext cx="48184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Kolik čtverců 1x1cm se do něj vejde?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932040" y="764704"/>
            <a:ext cx="38164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Načrtni a vybarvi  obdélník</a:t>
            </a:r>
          </a:p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o velikosti  7 cm x 3 cm.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628800"/>
            <a:ext cx="4042965" cy="4042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16632"/>
            <a:ext cx="67176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Kolik čtverců 1x1 cm se do tohoto obdélníka vejde?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56176" y="1052736"/>
            <a:ext cx="2808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Tento obdélník má obsah 77 čtverečků o velikosti 1x1 cm.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980728"/>
            <a:ext cx="5792787" cy="579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6156176" y="2636912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To znamená 77 cm</a:t>
            </a:r>
            <a:r>
              <a:rPr lang="cs-CZ" sz="2400" b="1" baseline="30000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16632"/>
            <a:ext cx="88855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Jestliže spočítáme, kolik čtverců 1x1 cm se do obrazce vejde,</a:t>
            </a:r>
          </a:p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vypočítáme jaký má OBSAH. Jak jednoduše vypočítáš počet čtverců?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903641" y="1124744"/>
            <a:ext cx="3240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7 cm . 11 cm = 77 cm</a:t>
            </a:r>
            <a:r>
              <a:rPr lang="cs-CZ" sz="2400" b="1" baseline="30000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228184" y="1844824"/>
            <a:ext cx="2376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Obsah obdélníka je 77 cm</a:t>
            </a:r>
            <a:r>
              <a:rPr lang="cs-CZ" sz="2400" b="1" baseline="30000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2.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660232" y="3573016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 = a.b</a:t>
            </a:r>
            <a:endParaRPr lang="cs-CZ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3074" name="Picture 2" descr="C:\Users\Hanka\AppData\Local\Microsoft\Windows\Temporary Internet Files\Content.IE5\UV0KXPQL\MP90042549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760"/>
            <a:ext cx="5445224" cy="5445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404664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Úplně stejně počítáme s jednotkou mm</a:t>
            </a:r>
            <a:r>
              <a:rPr lang="cs-CZ" sz="2400" b="1" baseline="30000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2.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836712"/>
            <a:ext cx="62953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1mm x 1 mm =1</a:t>
            </a:r>
            <a:r>
              <a:rPr lang="cs-CZ" sz="5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mm</a:t>
            </a:r>
            <a:r>
              <a:rPr lang="cs-CZ" sz="5400" b="1" baseline="30000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endParaRPr lang="cs-CZ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204864"/>
            <a:ext cx="3744416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4644008" y="2276872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Vypočti obsah obdélníka</a:t>
            </a:r>
          </a:p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o stranách 6 mm a 11 mm.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555776" y="188640"/>
            <a:ext cx="46073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1m x 1 m =1</a:t>
            </a:r>
            <a:r>
              <a:rPr lang="cs-CZ" sz="5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m</a:t>
            </a:r>
            <a:r>
              <a:rPr lang="cs-CZ" sz="5400" b="1" baseline="30000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endParaRPr lang="cs-CZ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9512" y="116632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Nebo m</a:t>
            </a:r>
            <a:r>
              <a:rPr lang="cs-CZ" sz="2400" b="1" baseline="30000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2.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1412777"/>
            <a:ext cx="4896544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5255568" y="1556792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Vypočti obsah obdélníka</a:t>
            </a:r>
          </a:p>
          <a:p>
            <a:r>
              <a:rPr lang="cs-CZ" sz="2400" b="1" dirty="0" smtClean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o stranách 2 m a 3 m.</a:t>
            </a:r>
            <a:endParaRPr lang="cs-CZ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Použité zdroje: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</a:rPr>
              <a:t>Microsoft -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  <a:hlinkClick r:id="rId2"/>
              </a:rPr>
              <a:t>http://office.</a:t>
            </a:r>
            <a:r>
              <a:rPr kumimoji="0" lang="cs-CZ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  <a:hlinkClick r:id="rId2"/>
              </a:rPr>
              <a:t>microsoft.com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shade val="55000"/>
                </a:schemeClr>
              </a:solidFill>
              <a:effectLst/>
              <a:uLnTx/>
              <a:uFillTx/>
              <a:latin typeface="+mn-lt"/>
              <a:ea typeface="+mn-lt"/>
              <a:cs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</a:rPr>
              <a:t>CorelDraw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</a:rPr>
              <a:t>!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253</Words>
  <Application>Microsoft Office PowerPoint</Application>
  <PresentationFormat>Předvádění na obrazovce (4:3)</PresentationFormat>
  <Paragraphs>47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Hanka</dc:creator>
  <cp:lastModifiedBy>Hanka</cp:lastModifiedBy>
  <cp:revision>5</cp:revision>
  <dcterms:created xsi:type="dcterms:W3CDTF">2012-01-02T05:56:43Z</dcterms:created>
  <dcterms:modified xsi:type="dcterms:W3CDTF">2012-01-02T22:11:09Z</dcterms:modified>
</cp:coreProperties>
</file>