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9" r:id="rId1"/>
  </p:sldMasterIdLst>
  <p:sldIdLst>
    <p:sldId id="268" r:id="rId2"/>
    <p:sldId id="269" r:id="rId3"/>
    <p:sldId id="271" r:id="rId4"/>
    <p:sldId id="270" r:id="rId5"/>
    <p:sldId id="261" r:id="rId6"/>
    <p:sldId id="257" r:id="rId7"/>
    <p:sldId id="264" r:id="rId8"/>
    <p:sldId id="263" r:id="rId9"/>
    <p:sldId id="258" r:id="rId10"/>
    <p:sldId id="266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928662" y="1928803"/>
            <a:ext cx="7172348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1371600" y="3643314"/>
            <a:ext cx="6400800" cy="1285884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18CF6-9EEE-4EA8-9248-6C4D336466F7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2D6F8-473C-40BC-A5D4-D2F3A6C64F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18CF6-9EEE-4EA8-9248-6C4D336466F7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2D6F8-473C-40BC-A5D4-D2F3A6C64F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000100" y="4714884"/>
            <a:ext cx="7215239" cy="862009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1000101" y="2857496"/>
            <a:ext cx="7215238" cy="178595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2"/>
                </a:solidFill>
              </a:defRPr>
            </a:lvl2pPr>
            <a:lvl3pPr marL="914400" indent="0">
              <a:buNone/>
              <a:defRPr sz="1600">
                <a:solidFill>
                  <a:schemeClr val="tx2"/>
                </a:solidFill>
              </a:defRPr>
            </a:lvl3pPr>
            <a:lvl4pPr marL="1371600" indent="0">
              <a:buNone/>
              <a:defRPr sz="1400">
                <a:solidFill>
                  <a:schemeClr val="tx2"/>
                </a:solidFill>
              </a:defRPr>
            </a:lvl4pPr>
            <a:lvl5pPr marL="1828800" indent="0">
              <a:buNone/>
              <a:defRPr sz="1400">
                <a:solidFill>
                  <a:schemeClr val="tx2"/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618CF6-9EEE-4EA8-9248-6C4D336466F7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B2D6F8-473C-40BC-A5D4-D2F3A6C64F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18CF6-9EEE-4EA8-9248-6C4D336466F7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2D6F8-473C-40BC-A5D4-D2F3A6C64F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18CF6-9EEE-4EA8-9248-6C4D336466F7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2D6F8-473C-40BC-A5D4-D2F3A6C64F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671646" y="4572008"/>
            <a:ext cx="6400816" cy="928686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18CF6-9EEE-4EA8-9248-6C4D336466F7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2D6F8-473C-40BC-A5D4-D2F3A6C64F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18CF6-9EEE-4EA8-9248-6C4D336466F7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2D6F8-473C-40BC-A5D4-D2F3A6C64F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575050" y="1428737"/>
            <a:ext cx="5111750" cy="469742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18CF6-9EEE-4EA8-9248-6C4D336466F7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2D6F8-473C-40BC-A5D4-D2F3A6C64F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792288" y="5014914"/>
            <a:ext cx="5486400" cy="414350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正方形/長方形 2"/>
          <p:cNvSpPr>
            <a:spLocks noGrp="1"/>
          </p:cNvSpPr>
          <p:nvPr>
            <p:ph type="pic" idx="1"/>
          </p:nvPr>
        </p:nvSpPr>
        <p:spPr>
          <a:xfrm>
            <a:off x="1792288" y="742960"/>
            <a:ext cx="5486400" cy="4114800"/>
          </a:xfrm>
          <a:prstGeom prst="rect">
            <a:avLst/>
          </a:prstGeom>
          <a:noFill/>
          <a:ln w="50800" cap="sq">
            <a:solidFill>
              <a:schemeClr val="tx1"/>
            </a:solidFill>
            <a:miter lim="800000"/>
          </a:ln>
          <a:effectLst>
            <a:outerShdw blurRad="76200" dist="50800" dir="13500000" algn="tl" rotWithShape="0">
              <a:schemeClr val="bg1">
                <a:alpha val="80000"/>
              </a:scheme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792288" y="5481658"/>
            <a:ext cx="5486400" cy="804862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18CF6-9EEE-4EA8-9248-6C4D336466F7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2D6F8-473C-40BC-A5D4-D2F3A6C64F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671514" y="274638"/>
            <a:ext cx="7829576" cy="1011222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71514" y="1285860"/>
            <a:ext cx="7829576" cy="4357718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18CF6-9EEE-4EA8-9248-6C4D336466F7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2D6F8-473C-40BC-A5D4-D2F3A6C64F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43702" y="285730"/>
            <a:ext cx="1785950" cy="5565797"/>
          </a:xfrm>
        </p:spPr>
        <p:txBody>
          <a:bodyPr vert="eaVert"/>
          <a:lstStyle>
            <a:lvl1pPr>
              <a:defRPr>
                <a:gradFill flip="none" rotWithShape="1">
                  <a:gsLst>
                    <a:gs pos="0">
                      <a:schemeClr val="tx1">
                        <a:tint val="65000"/>
                      </a:schemeClr>
                    </a:gs>
                    <a:gs pos="49900">
                      <a:schemeClr val="tx1">
                        <a:tint val="95000"/>
                      </a:schemeClr>
                    </a:gs>
                    <a:gs pos="50000">
                      <a:schemeClr val="tx1"/>
                    </a:gs>
                    <a:gs pos="100000">
                      <a:schemeClr val="tx1">
                        <a:tint val="95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42910" y="274640"/>
            <a:ext cx="5834090" cy="5583253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652450" y="6356350"/>
            <a:ext cx="2133600" cy="365125"/>
          </a:xfrm>
        </p:spPr>
        <p:txBody>
          <a:bodyPr/>
          <a:lstStyle/>
          <a:p>
            <a:fld id="{50618CF6-9EEE-4EA8-9248-6C4D336466F7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6286512" y="6356350"/>
            <a:ext cx="2133600" cy="365125"/>
          </a:xfrm>
        </p:spPr>
        <p:txBody>
          <a:bodyPr/>
          <a:lstStyle/>
          <a:p>
            <a:fld id="{12B2D6F8-473C-40BC-A5D4-D2F3A6C64F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18CF6-9EEE-4EA8-9248-6C4D336466F7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2D6F8-473C-40BC-A5D4-D2F3A6C64F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  <a:endParaRPr kumimoji="1" lang="ja-JP" altLang="en-US" dirty="0"/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50618CF6-9EEE-4EA8-9248-6C4D336466F7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12B2D6F8-473C-40BC-A5D4-D2F3A6C64FE8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  <p:sldLayoutId id="2147483721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ln w="12700">
            <a:solidFill>
              <a:schemeClr val="tx1">
                <a:tint val="95000"/>
              </a:schemeClr>
            </a:solidFill>
          </a:ln>
          <a:gradFill>
            <a:gsLst>
              <a:gs pos="0">
                <a:schemeClr val="tx1">
                  <a:tint val="65000"/>
                </a:schemeClr>
              </a:gs>
              <a:gs pos="49900">
                <a:schemeClr val="tx1">
                  <a:tint val="95000"/>
                </a:schemeClr>
              </a:gs>
              <a:gs pos="50000">
                <a:schemeClr val="tx1"/>
              </a:gs>
              <a:gs pos="100000">
                <a:schemeClr val="tx1">
                  <a:tint val="95000"/>
                </a:schemeClr>
              </a:gs>
            </a:gsLst>
            <a:lin ang="5400000" scaled="1"/>
          </a:gradFill>
          <a:effectLst>
            <a:outerShdw blurRad="127000" algn="tl" rotWithShape="0">
              <a:schemeClr val="bg1">
                <a:alpha val="5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tx1"/>
        </a:buClr>
        <a:buFont typeface="Wingdings"/>
        <a:buChar char="n"/>
        <a:defRPr kumimoji="1" sz="3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>
            <a:shade val="75000"/>
          </a:schemeClr>
        </a:buClr>
        <a:buSzPct val="85000"/>
        <a:buFont typeface="Wingdings"/>
        <a:buChar char="n"/>
        <a:defRPr kumimoji="1" sz="28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4">
            <a:shade val="50000"/>
          </a:schemeClr>
        </a:buClr>
        <a:buSzPct val="75000"/>
        <a:buFont typeface="Wingdings"/>
        <a:buChar char="n"/>
        <a:defRPr kumimoji="1" sz="24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6">
            <a:shade val="50000"/>
          </a:schemeClr>
        </a:buClr>
        <a:buSzPct val="75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3">
            <a:shade val="50000"/>
          </a:schemeClr>
        </a:buClr>
        <a:buSzPct val="70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2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5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tx1"/>
        </a:buClr>
        <a:buSzPct val="5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d/d2/Nuclear_power_plant-pressurized_water_reactor-PWR.pn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je-temelin-dukovany.cz/jaderna-elektrarna-bezpecnost.htm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7786" y="560135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95536" y="1413867"/>
            <a:ext cx="8086290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/>
          </a:p>
          <a:p>
            <a:r>
              <a:rPr lang="cs-CZ" dirty="0" smtClean="0"/>
              <a:t>PŘEDMĚT: FYZIKA </a:t>
            </a:r>
          </a:p>
          <a:p>
            <a:r>
              <a:rPr lang="cs-CZ" dirty="0" smtClean="0"/>
              <a:t>ROČNÍK: DEVÁTÝ</a:t>
            </a:r>
          </a:p>
          <a:p>
            <a:r>
              <a:rPr lang="cs-CZ" dirty="0" smtClean="0"/>
              <a:t>TÉMA: JADERNÁ ELEKTRÁRNA</a:t>
            </a:r>
          </a:p>
          <a:p>
            <a:r>
              <a:rPr lang="cs-CZ" dirty="0" smtClean="0"/>
              <a:t>AUTOR: Mgr. IVANA ZLÁMALOVÁ</a:t>
            </a:r>
          </a:p>
          <a:p>
            <a:r>
              <a:rPr lang="cs-CZ" dirty="0" smtClean="0"/>
              <a:t>DATUM VYTVOŘENÍ: 11. 5.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VY_32_INOVACE_19_IZ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2492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ANOTACE: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Práce je určena pro žáky 9. tříd.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Prezentace uvádí pojem jaderný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reaktor, ukazuje jeho nejdůležitější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části. Dále jsou zahrnuty pojmy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jaderná elektrárna, primární a </a:t>
            </a:r>
          </a:p>
          <a:p>
            <a:pPr marL="0" indent="0">
              <a:buNone/>
            </a:pPr>
            <a:r>
              <a:rPr lang="cs-CZ" dirty="0" smtClean="0"/>
              <a:t>  sekundární okruh v jaderné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elektrárně.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5252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PILOTÁŽ: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Práce byla pilotována v deváté třídě.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Žáci si zopakovali činnost jaderného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reaktoru. Připomněli si pojmy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primární a sekundární okruh jaderné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elektrárny. Stručně vysvětlili pomocí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obrázku činnost a výrobu elektrické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energie v jaderné elektrárně</a:t>
            </a:r>
            <a:r>
              <a:rPr lang="cs-CZ" smtClean="0"/>
              <a:t>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6675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JADERNÁ ELEKTRÁRNA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JADERNÝ REAKTOR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7089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JADERNÝ REAKTOR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Probíhá zde řízená řetězová reakce</a:t>
            </a:r>
          </a:p>
          <a:p>
            <a:r>
              <a:rPr lang="cs-CZ" dirty="0" smtClean="0"/>
              <a:t>Nejdůležitější část AKTIVNÍ ZÓNA</a:t>
            </a:r>
          </a:p>
          <a:p>
            <a:r>
              <a:rPr lang="cs-CZ" dirty="0" smtClean="0"/>
              <a:t>Obsahuje - palivové články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- chladivo + moderátor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(= proudící voda)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-  regulační tyče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- v případě havárie padají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havarijní tyče</a:t>
            </a:r>
          </a:p>
          <a:p>
            <a:r>
              <a:rPr lang="cs-CZ" dirty="0" smtClean="0"/>
              <a:t>Uvolňování energie řetězovou reakcí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6469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JADERNÝ REAKTOR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800" dirty="0"/>
              <a:t>http://upload.wikimedia.org/wikipedia/commons/6/60/Wwer-1000-scheme.png</a:t>
            </a:r>
          </a:p>
        </p:txBody>
      </p:sp>
    </p:spTree>
    <p:extLst>
      <p:ext uri="{BB962C8B-B14F-4D97-AF65-F5344CB8AC3E}">
        <p14:creationId xmlns:p14="http://schemas.microsoft.com/office/powerpoint/2010/main" val="1398482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800" dirty="0"/>
              <a:t>http://upload.wikimedia.org/wikipedia/commons/0/01/Atomovy_reaktor.jpg</a:t>
            </a:r>
          </a:p>
        </p:txBody>
      </p:sp>
    </p:spTree>
    <p:extLst>
      <p:ext uri="{BB962C8B-B14F-4D97-AF65-F5344CB8AC3E}">
        <p14:creationId xmlns:p14="http://schemas.microsoft.com/office/powerpoint/2010/main" val="1701469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JADERNÁ ELEKTRÁRNA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PRIMÁRNÍ OKRUH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REAKTOR</a:t>
            </a:r>
          </a:p>
          <a:p>
            <a:r>
              <a:rPr lang="cs-CZ" dirty="0" smtClean="0"/>
              <a:t>PAROGENERÁTOR</a:t>
            </a:r>
          </a:p>
          <a:p>
            <a:r>
              <a:rPr lang="cs-CZ" dirty="0" smtClean="0"/>
              <a:t>ČERPADLO</a:t>
            </a:r>
          </a:p>
          <a:p>
            <a:endParaRPr lang="cs-CZ" dirty="0" smtClean="0"/>
          </a:p>
          <a:p>
            <a:r>
              <a:rPr lang="cs-CZ" dirty="0" smtClean="0"/>
              <a:t>Uzavřen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v </a:t>
            </a:r>
            <a:r>
              <a:rPr lang="cs-CZ" u="sng" dirty="0" smtClean="0"/>
              <a:t>kontejnmentu</a:t>
            </a:r>
            <a:r>
              <a:rPr lang="cs-CZ" dirty="0" smtClean="0"/>
              <a:t>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(budova s mohutnými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stěnami), chrání před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pádem letadla i únikem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radioaktivity</a:t>
            </a:r>
            <a:endParaRPr lang="cs-CZ" dirty="0"/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SEKUNDÁRNÍ OKRUH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ČÁST PAROGENERÁTORU</a:t>
            </a:r>
          </a:p>
          <a:p>
            <a:r>
              <a:rPr lang="cs-CZ" dirty="0" smtClean="0"/>
              <a:t>TURBÍNA</a:t>
            </a:r>
          </a:p>
          <a:p>
            <a:r>
              <a:rPr lang="cs-CZ" dirty="0" smtClean="0"/>
              <a:t>KONDENZÁTOR</a:t>
            </a:r>
          </a:p>
          <a:p>
            <a:r>
              <a:rPr lang="cs-CZ" dirty="0" smtClean="0"/>
              <a:t>CHLADÍCÍ VĚŽE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2480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JADERNÁ ELEKTRÁRNA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http://upload.wikimedia.org/wikipedia/commons/d/d2/Nuclear_power_plant-pressurized_water_reactor-PWR.png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7116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BEZPEČNOST JADERNÝCH ELEKTRÁREN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ČR jaderné elektrárny Dukovany a </a:t>
            </a:r>
            <a:r>
              <a:rPr lang="cs-CZ" dirty="0" err="1" smtClean="0"/>
              <a:t>Temelím</a:t>
            </a:r>
            <a:endParaRPr lang="cs-CZ" dirty="0" smtClean="0"/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www.je-temelin-dukovany.cz/jaderna-elektrarna-bezpecnost.htm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7340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1646" y="2348880"/>
            <a:ext cx="6400816" cy="3151814"/>
          </a:xfrm>
        </p:spPr>
        <p:txBody>
          <a:bodyPr>
            <a:normAutofit/>
          </a:bodyPr>
          <a:lstStyle/>
          <a:p>
            <a:r>
              <a:rPr lang="cs-CZ" sz="1200" u="sng" dirty="0">
                <a:effectLst/>
              </a:rPr>
              <a:t>ZDROJE:</a:t>
            </a:r>
            <a:r>
              <a:rPr lang="cs-CZ" sz="1200" dirty="0">
                <a:effectLst/>
              </a:rPr>
              <a:t/>
            </a:r>
            <a:br>
              <a:rPr lang="cs-CZ" sz="1200" dirty="0">
                <a:effectLst/>
              </a:rPr>
            </a:br>
            <a:r>
              <a:rPr lang="cs-CZ" sz="1200" dirty="0">
                <a:effectLst/>
              </a:rPr>
              <a:t>Vlastní tvorba</a:t>
            </a:r>
            <a:br>
              <a:rPr lang="cs-CZ" sz="1200" dirty="0">
                <a:effectLst/>
              </a:rPr>
            </a:br>
            <a:r>
              <a:rPr lang="cs-CZ" sz="1200" dirty="0" err="1">
                <a:effectLst/>
              </a:rPr>
              <a:t>Rauner</a:t>
            </a:r>
            <a:r>
              <a:rPr lang="cs-CZ" sz="1200" dirty="0">
                <a:effectLst/>
              </a:rPr>
              <a:t>, Karel: Fyzika pro 9. </a:t>
            </a:r>
            <a:r>
              <a:rPr lang="cs-CZ" sz="1200">
                <a:effectLst/>
              </a:rPr>
              <a:t>ročník základní školy a víceletá gymnázia, Praha, Nakladatelství Prometheus, 2000, ISBN 978-80-7238-617-8, 25-27</a:t>
            </a:r>
            <a:br>
              <a:rPr lang="cs-CZ" sz="1200">
                <a:effectLst/>
              </a:rPr>
            </a:b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713371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YamatoPainting">
  <a:themeElements>
    <a:clrScheme name="Yamato Painting">
      <a:dk1>
        <a:sysClr val="windowText" lastClr="000000"/>
      </a:dk1>
      <a:lt1>
        <a:sysClr val="window" lastClr="FFFFFF"/>
      </a:lt1>
      <a:dk2>
        <a:srgbClr val="3F2D32"/>
      </a:dk2>
      <a:lt2>
        <a:srgbClr val="FEDD00"/>
      </a:lt2>
      <a:accent1>
        <a:srgbClr val="C24400"/>
      </a:accent1>
      <a:accent2>
        <a:srgbClr val="3F7228"/>
      </a:accent2>
      <a:accent3>
        <a:srgbClr val="516086"/>
      </a:accent3>
      <a:accent4>
        <a:srgbClr val="956A86"/>
      </a:accent4>
      <a:accent5>
        <a:srgbClr val="E87981"/>
      </a:accent5>
      <a:accent6>
        <a:srgbClr val="8D8628"/>
      </a:accent6>
      <a:hlink>
        <a:srgbClr val="0000FF"/>
      </a:hlink>
      <a:folHlink>
        <a:srgbClr val="800080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Yamato Painting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100000"/>
              </a:schemeClr>
            </a:gs>
            <a:gs pos="100000">
              <a:schemeClr val="phClr">
                <a:tint val="100000"/>
                <a:shade val="2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rgbClr val="000000"/>
              <a:schemeClr val="phClr">
                <a:tint val="100000"/>
              </a:schemeClr>
            </a:duotone>
          </a:blip>
          <a:tile tx="0" ty="0" sx="35000" sy="35000" flip="none" algn="tl"/>
        </a:blipFill>
      </a:fillStyleLst>
      <a:lnStyleLst>
        <a:ln w="9525" cap="flat" cmpd="sng" algn="ctr">
          <a:solidFill>
            <a:schemeClr val="phClr">
              <a:alpha val="60000"/>
            </a:schemeClr>
          </a:solidFill>
          <a:prstDash val="solid"/>
        </a:ln>
        <a:ln w="19525" cap="flat" cmpd="sng" algn="ctr">
          <a:solidFill>
            <a:schemeClr val="phClr">
              <a:alpha val="90000"/>
            </a:schemeClr>
          </a:solidFill>
          <a:prstDash val="solid"/>
        </a:ln>
        <a:ln w="38100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  <a:scene3d>
            <a:camera prst="orthographicFront"/>
            <a:lightRig rig="soft" dir="tl">
              <a:rot lat="0" lon="0" rev="0"/>
            </a:lightRig>
          </a:scene3d>
          <a:sp3d>
            <a:bevelT prst="angle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glow rad="51600">
              <a:schemeClr val="phClr">
                <a:alpha val="60000"/>
              </a:schemeClr>
            </a:glow>
          </a:effectLst>
          <a:scene3d>
            <a:camera prst="orthographicFront"/>
            <a:lightRig rig="threePt" dir="t"/>
          </a:scene3d>
          <a:sp3d>
            <a:bevelT w="165100" prst="coolSlant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>
            <a:shade val="90000"/>
          </a:schemeClr>
        </a:solidFill>
        <a:blipFill>
          <a:blip xmlns:r="http://schemas.openxmlformats.org/officeDocument/2006/relationships" r:embed="rId2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tile tx="0" ty="0" sx="120000" sy="120000" flip="xy" algn="t"/>
        </a:blipFill>
        <a:blipFill rotWithShape="0">
          <a:blip xmlns:r="http://schemas.openxmlformats.org/officeDocument/2006/relationships" r:embed="rId3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japonského obrazu</Template>
  <TotalTime>150</TotalTime>
  <Words>259</Words>
  <Application>Microsoft Office PowerPoint</Application>
  <PresentationFormat>Předvádění na obrazovce (4:3)</PresentationFormat>
  <Paragraphs>71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YamatoPainting</vt:lpstr>
      <vt:lpstr>Prezentace aplikace PowerPoint</vt:lpstr>
      <vt:lpstr>Prezentace aplikace PowerPoint</vt:lpstr>
      <vt:lpstr>Prezentace aplikace PowerPoint</vt:lpstr>
      <vt:lpstr>JADERNÁ ELEKTRÁRNA</vt:lpstr>
      <vt:lpstr>JADERNÝ REAKTOR</vt:lpstr>
      <vt:lpstr>JADERNÝ REAKTOR</vt:lpstr>
      <vt:lpstr>Prezentace aplikace PowerPoint</vt:lpstr>
      <vt:lpstr>JADERNÁ ELEKTRÁRNA</vt:lpstr>
      <vt:lpstr>JADERNÁ ELEKTRÁRNA</vt:lpstr>
      <vt:lpstr>BEZPEČNOST JADERNÝCH ELEKTRÁREN</vt:lpstr>
      <vt:lpstr>ZDROJE: Vlastní tvorba Rauner, Karel: Fyzika pro 9. ročník základní školy a víceletá gymnázia, Praha, Nakladatelství Prometheus, 2000, ISBN 978-80-7238-617-8, 25-27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JADERNÁ ELEKTRÁRNA</dc:title>
  <dc:creator>pc</dc:creator>
  <cp:lastModifiedBy>pc</cp:lastModifiedBy>
  <cp:revision>16</cp:revision>
  <dcterms:created xsi:type="dcterms:W3CDTF">2012-05-19T15:49:48Z</dcterms:created>
  <dcterms:modified xsi:type="dcterms:W3CDTF">2012-06-20T04:30:52Z</dcterms:modified>
</cp:coreProperties>
</file>