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7" r:id="rId3"/>
    <p:sldId id="282" r:id="rId4"/>
    <p:sldId id="278" r:id="rId5"/>
    <p:sldId id="280" r:id="rId6"/>
    <p:sldId id="291" r:id="rId7"/>
    <p:sldId id="290" r:id="rId8"/>
    <p:sldId id="284" r:id="rId9"/>
    <p:sldId id="292" r:id="rId10"/>
    <p:sldId id="287" r:id="rId11"/>
    <p:sldId id="286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Družstvo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10.11.2012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Družstvo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11.12.2012,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podnikáním formou družstva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658983"/>
            <a:ext cx="800753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Družstvo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společenství neuzavřeného počtu osob</a:t>
            </a:r>
          </a:p>
          <a:p>
            <a:r>
              <a:rPr lang="cs-CZ" sz="2400" dirty="0" smtClean="0"/>
              <a:t> → min. počet zakladatelů 2 PO nebo 5 FO, max. není omezeno</a:t>
            </a:r>
          </a:p>
          <a:p>
            <a:endParaRPr lang="cs-CZ" sz="2400" u="sng" dirty="0" smtClean="0"/>
          </a:p>
          <a:p>
            <a:r>
              <a:rPr lang="cs-CZ" sz="2400" b="1" dirty="0" smtClean="0"/>
              <a:t>Název firmy</a:t>
            </a:r>
          </a:p>
          <a:p>
            <a:r>
              <a:rPr lang="cs-CZ" sz="2400" dirty="0" smtClean="0"/>
              <a:t>Název musí obsahovat označení </a:t>
            </a:r>
            <a:r>
              <a:rPr lang="cs-CZ" sz="2400" u="sng" dirty="0" smtClean="0"/>
              <a:t>„družstvo“</a:t>
            </a:r>
            <a:r>
              <a:rPr lang="cs-CZ" sz="2400" dirty="0" smtClean="0"/>
              <a:t>, u bytového družstva pak označení </a:t>
            </a:r>
            <a:r>
              <a:rPr lang="cs-CZ" sz="2400" u="sng" dirty="0" smtClean="0"/>
              <a:t>„bytové družstvo“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0079" y="1661374"/>
            <a:ext cx="7537269" cy="370911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/>
                </a:solidFill>
              </a:rPr>
              <a:t>Založení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družstvo se zakládá schválením stanov na první členské schůzi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Vznik</a:t>
            </a:r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družstvo vzniká ke dni zápisu do  Obchodního rejstříku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Důvod založení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podnikání nebo jiné účely (např. bytové družstvo)</a:t>
            </a:r>
            <a:br>
              <a:rPr lang="cs-CZ" b="0" dirty="0" smtClean="0">
                <a:solidFill>
                  <a:schemeClr val="tx1"/>
                </a:solidFill>
              </a:rPr>
            </a:b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družstvo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68947" y="1502228"/>
            <a:ext cx="7617854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Vklady společníků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minimální hodnota vkladu jednoho družstevníka 	je členský příspěvek (dle stanov - určí členská schůze)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minimální výše základního kapitálu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je 50.000,- Kč (před zápisem do OR by mělo   	být splaceno nejméně 25.000,- Kč)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Dělení zisku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zisk družstva se dělí mezi družstevníky dle členského podílu (pokud je družstevník členem družstva jen část roku, tak se zisk krátí dle doby trvání podílnictví)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84101" y="1880314"/>
            <a:ext cx="5653826" cy="24191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Orgány společnosti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nejvyšší orgán:  ČLENSKÁ SCHŮZE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statutární orgán: PŘEDSTAVENSTVO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kontrolní orgán: KONTROLNÍ KOMISE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91673" y="1609858"/>
            <a:ext cx="6808119" cy="391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u="sng" dirty="0" smtClean="0"/>
              <a:t>Ručení za závazky společnosti:</a:t>
            </a:r>
          </a:p>
          <a:p>
            <a:pPr>
              <a:lnSpc>
                <a:spcPct val="90000"/>
              </a:lnSpc>
            </a:pPr>
            <a:endParaRPr lang="cs-CZ" sz="16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za závazky ručí pouze družstvo  </a:t>
            </a:r>
          </a:p>
          <a:p>
            <a:pPr>
              <a:lnSpc>
                <a:spcPct val="90000"/>
              </a:lnSpc>
            </a:pPr>
            <a:endParaRPr lang="cs-CZ" sz="10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u="sng" dirty="0" smtClean="0"/>
              <a:t>Rezervní fond:</a:t>
            </a:r>
          </a:p>
          <a:p>
            <a:pPr>
              <a:lnSpc>
                <a:spcPct val="90000"/>
              </a:lnSpc>
            </a:pPr>
            <a:endParaRPr lang="cs-CZ" sz="10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družstvo zakládá tzv. NEDĚLITELNÝ FOND: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min. ve výši 10 % základního kapitálu. Fond družstvo doplňuje, o 10 % ročního čistého zisku, a to až do výše poloviny zapisovaného základního kapitálu družstva. 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961473"/>
            <a:ext cx="8239944" cy="51768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Vznik členství v družstvu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  <a:buAutoNum type="alphaLcParenR"/>
            </a:pPr>
            <a:r>
              <a:rPr lang="cs-CZ" sz="2400" dirty="0" smtClean="0"/>
              <a:t>spojen se založením a vznikem družstva 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  <a:buAutoNum type="alphaLcParenR"/>
            </a:pPr>
            <a:r>
              <a:rPr lang="cs-CZ" sz="2400" dirty="0" smtClean="0"/>
              <a:t> na základě písemné přihlášky + zaplacení členského podílu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  <a:buAutoNum type="alphaLcParenR"/>
            </a:pPr>
            <a:r>
              <a:rPr lang="cs-CZ" sz="2400" dirty="0" smtClean="0"/>
              <a:t> převodem členství – družstevník převede své členství v družstvu na jinou osobu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  <a:buAutoNum type="alphaLcParenR"/>
            </a:pPr>
            <a:r>
              <a:rPr lang="cs-CZ" sz="2400" dirty="0" smtClean="0"/>
              <a:t> právní nástupnictví - dědic neplatí členský podíl, členství na něj přechází v rámci dědického řízení)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  <a:buAutoNum type="alphaLcParenR"/>
            </a:pPr>
            <a:endParaRPr lang="cs-CZ" sz="800" dirty="0" smtClean="0"/>
          </a:p>
          <a:p>
            <a:pPr marL="457200" indent="-457200">
              <a:lnSpc>
                <a:spcPct val="90000"/>
              </a:lnSpc>
              <a:spcBef>
                <a:spcPts val="600"/>
              </a:spcBef>
            </a:pPr>
            <a:r>
              <a:rPr lang="cs-CZ" sz="2400" dirty="0" smtClean="0"/>
              <a:t>Členství vždy vzniká až po zaplacení členského podílu!!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</a:pPr>
            <a:endParaRPr lang="cs-CZ" sz="1000" dirty="0" smtClean="0"/>
          </a:p>
          <a:p>
            <a:pPr marL="457200" indent="-457200">
              <a:lnSpc>
                <a:spcPct val="90000"/>
              </a:lnSpc>
              <a:spcBef>
                <a:spcPts val="600"/>
              </a:spcBef>
            </a:pPr>
            <a:r>
              <a:rPr lang="cs-CZ" sz="2400" b="1" dirty="0" smtClean="0"/>
              <a:t>Zánik členství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</a:pPr>
            <a:r>
              <a:rPr lang="cs-CZ" sz="2400" dirty="0" smtClean="0"/>
              <a:t>• písemnou dohodou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</a:pPr>
            <a:r>
              <a:rPr lang="cs-CZ" sz="2400" dirty="0" smtClean="0"/>
              <a:t>• vystoupením z družstva </a:t>
            </a:r>
          </a:p>
          <a:p>
            <a:pPr marL="457200" indent="-457200">
              <a:lnSpc>
                <a:spcPct val="90000"/>
              </a:lnSpc>
              <a:spcBef>
                <a:spcPts val="600"/>
              </a:spcBef>
            </a:pPr>
            <a:r>
              <a:rPr lang="cs-CZ" sz="2400" dirty="0" smtClean="0"/>
              <a:t>• vyloučením člena</a:t>
            </a: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3335" y="1028343"/>
            <a:ext cx="869324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Stanovy družstva musí obsahovat: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• firmu a sídlo družstva,</a:t>
            </a:r>
            <a:br>
              <a:rPr lang="cs-CZ" sz="2400" dirty="0" smtClean="0"/>
            </a:br>
            <a:r>
              <a:rPr lang="cs-CZ" sz="2400" dirty="0" smtClean="0"/>
              <a:t> • předmět podnikání (činnosti),</a:t>
            </a:r>
            <a:br>
              <a:rPr lang="cs-CZ" sz="2400" dirty="0" smtClean="0"/>
            </a:br>
            <a:r>
              <a:rPr lang="cs-CZ" sz="2400" dirty="0" smtClean="0"/>
              <a:t> • vznik a zánik členství, práva a povinnosti členů k družstvu a 	družstva k členům,</a:t>
            </a:r>
            <a:br>
              <a:rPr lang="cs-CZ" sz="2400" dirty="0" smtClean="0"/>
            </a:br>
            <a:r>
              <a:rPr lang="cs-CZ" sz="2400" dirty="0" smtClean="0"/>
              <a:t> • výši základního členského vkladu, popřípadě i výši vstupního     	vkladu, způsob splácení členských vkladů a vypořádání 	členského podílu při zániku členství,</a:t>
            </a:r>
            <a:br>
              <a:rPr lang="cs-CZ" sz="2400" dirty="0" smtClean="0"/>
            </a:br>
            <a:r>
              <a:rPr lang="cs-CZ" sz="2400" dirty="0" smtClean="0"/>
              <a:t> • orgány družstva a počet jejich členů, délku jejich funkčního 	období, způsob ustavování, působnost a způsob jejich 	svolávání a jednání,</a:t>
            </a:r>
            <a:br>
              <a:rPr lang="cs-CZ" sz="2400" dirty="0" smtClean="0"/>
            </a:br>
            <a:r>
              <a:rPr lang="cs-CZ" sz="2400" dirty="0" smtClean="0"/>
              <a:t> • způsob použití zisku a úhrady případné ztráty,</a:t>
            </a:r>
            <a:br>
              <a:rPr lang="cs-CZ" sz="2400" dirty="0" smtClean="0"/>
            </a:br>
            <a:r>
              <a:rPr lang="cs-CZ" sz="2400" dirty="0" smtClean="0"/>
              <a:t> • tvorbu a použití nedělitelného fondu,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3" y="961472"/>
            <a:ext cx="7716101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Shrnutí: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- min. počet společníků 2 PO nebo 5 FO, max. neomezeno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zakládá se schválením stanov na první členské schůzi, vzniká dnem zápisu do Obchodního rejstříku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minimální vklad společníka stanoven ve stanovách, minimální základní kapitál 50.000,- Kč.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 závazky ručí pouze družstvo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orgány společnosti jsou: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nejvyšší: členská schůze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statutární: představenstvo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kontrolní: </a:t>
            </a:r>
            <a:r>
              <a:rPr lang="cs-CZ" dirty="0" err="1" smtClean="0"/>
              <a:t>kontrolní</a:t>
            </a:r>
            <a:r>
              <a:rPr lang="cs-CZ" dirty="0" smtClean="0"/>
              <a:t> komise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  družstvo se zakládá za účelem podnikání (zisku), případně i za jiným účelem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68491"/>
            <a:ext cx="520762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Hlava II. , Díl I. , § 221 - 259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436</TotalTime>
  <Words>351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PREZENTACE_VOSHK_logolinkEU</vt:lpstr>
      <vt:lpstr>Družstvo</vt:lpstr>
      <vt:lpstr>Tento učební materiál vznikl za podpory OPVK 1.5</vt:lpstr>
      <vt:lpstr>družstvo</vt:lpstr>
      <vt:lpstr>Založení   → družstvo se zakládá schválením stanov na první členské schůzi   Vznik  → družstvo vzniká ke dni zápisu do  Obchodního rejstříku   Důvod založení   → podnikání nebo jiné účely (např. bytové družstvo) </vt:lpstr>
      <vt:lpstr>družstvo</vt:lpstr>
      <vt:lpstr>družstvo</vt:lpstr>
      <vt:lpstr>družstvo</vt:lpstr>
      <vt:lpstr>družstvo</vt:lpstr>
      <vt:lpstr>družstvo</vt:lpstr>
      <vt:lpstr>družstvo</vt:lpstr>
      <vt:lpstr>družstvo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48</cp:revision>
  <dcterms:created xsi:type="dcterms:W3CDTF">2012-10-31T11:13:41Z</dcterms:created>
  <dcterms:modified xsi:type="dcterms:W3CDTF">2013-05-29T10:21:00Z</dcterms:modified>
</cp:coreProperties>
</file>