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7" r:id="rId3"/>
    <p:sldId id="282" r:id="rId4"/>
    <p:sldId id="278" r:id="rId5"/>
    <p:sldId id="292" r:id="rId6"/>
    <p:sldId id="293" r:id="rId7"/>
    <p:sldId id="294" r:id="rId8"/>
    <p:sldId id="295" r:id="rId9"/>
    <p:sldId id="296" r:id="rId10"/>
    <p:sldId id="286" r:id="rId1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Hospodářská soutěž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786803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5.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123406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CSA_OPVK15_038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Hospodářská soutěž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23. 4.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Studenti se seznámí s</a:t>
                      </a:r>
                      <a:r>
                        <a:rPr lang="cs-CZ" sz="1600" baseline="0" dirty="0" smtClean="0"/>
                        <a:t> hospodářskou soutěží, rozliší formy zneužití </a:t>
                      </a:r>
                      <a:r>
                        <a:rPr lang="cs-CZ" sz="1600" baseline="0" smtClean="0"/>
                        <a:t>hospodářské soutěže.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403797"/>
            <a:ext cx="8007530" cy="39549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400" b="1" dirty="0" smtClean="0"/>
              <a:t>Hospodářská soutěž</a:t>
            </a:r>
          </a:p>
          <a:p>
            <a:pPr lvl="0"/>
            <a:endParaRPr lang="cs-CZ" sz="800" b="1" dirty="0" smtClean="0"/>
          </a:p>
          <a:p>
            <a:pPr lvl="0"/>
            <a:r>
              <a:rPr lang="cs-CZ" sz="2400" dirty="0" smtClean="0"/>
              <a:t>		= konkurence</a:t>
            </a:r>
          </a:p>
          <a:p>
            <a:pPr lvl="0"/>
            <a:endParaRPr lang="cs-CZ" sz="900" dirty="0" smtClean="0"/>
          </a:p>
          <a:p>
            <a:pPr lvl="0"/>
            <a:r>
              <a:rPr lang="cs-CZ" sz="2400" dirty="0" smtClean="0"/>
              <a:t> → snaha subjektů na trhu o dosažení určitých výhod před ostatními v oblasti hospodářských užitků</a:t>
            </a:r>
          </a:p>
          <a:p>
            <a:pPr lvl="0"/>
            <a:endParaRPr lang="cs-CZ" dirty="0" smtClean="0"/>
          </a:p>
          <a:p>
            <a:pPr lvl="0"/>
            <a:r>
              <a:rPr lang="cs-CZ" sz="2400" dirty="0" smtClean="0"/>
              <a:t>V ČR na hospodářskou soutěž dle zákona dohlíží</a:t>
            </a:r>
          </a:p>
          <a:p>
            <a:pPr lvl="0"/>
            <a:r>
              <a:rPr lang="cs-CZ" sz="2400" dirty="0" smtClean="0"/>
              <a:t>	</a:t>
            </a:r>
            <a:r>
              <a:rPr lang="cs-CZ" sz="2400" b="1" dirty="0" smtClean="0"/>
              <a:t>Úřad pro ochranu hospodářské soutěže.</a:t>
            </a:r>
          </a:p>
          <a:p>
            <a:pPr lvl="0"/>
            <a:r>
              <a:rPr lang="cs-CZ" dirty="0" smtClean="0"/>
              <a:t> </a:t>
            </a:r>
          </a:p>
          <a:p>
            <a:pPr lvl="0"/>
            <a:endParaRPr lang="cs-CZ" dirty="0" smtClean="0"/>
          </a:p>
          <a:p>
            <a:pPr lvl="0" algn="r"/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65915" y="1918952"/>
            <a:ext cx="6842547" cy="2888179"/>
          </a:xfrm>
        </p:spPr>
        <p:txBody>
          <a:bodyPr>
            <a:normAutofit fontScale="90000"/>
          </a:bodyPr>
          <a:lstStyle/>
          <a:p>
            <a:pPr lvl="0"/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Formy zneužití hospodářské soutěže: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900" dirty="0" smtClean="0">
                <a:solidFill>
                  <a:schemeClr val="tx1"/>
                </a:solidFill>
              </a:rPr>
              <a:t/>
            </a:r>
            <a:br>
              <a:rPr lang="cs-CZ" sz="90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 → </a:t>
            </a:r>
            <a:r>
              <a:rPr lang="cs-CZ" sz="2700" b="0" dirty="0" err="1" smtClean="0">
                <a:solidFill>
                  <a:schemeClr val="tx1"/>
                </a:solidFill>
              </a:rPr>
              <a:t>nekalá</a:t>
            </a:r>
            <a:r>
              <a:rPr lang="cs-CZ" sz="2700" b="0" dirty="0" smtClean="0">
                <a:solidFill>
                  <a:schemeClr val="tx1"/>
                </a:solidFill>
              </a:rPr>
              <a:t> soutěž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900" b="0" dirty="0" smtClean="0">
                <a:solidFill>
                  <a:schemeClr val="tx1"/>
                </a:solidFill>
              </a:rPr>
              <a:t/>
            </a:r>
            <a:br>
              <a:rPr lang="cs-CZ" sz="9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 → nedovolené omezování hospodářské soutěže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900" b="0" dirty="0" smtClean="0">
                <a:solidFill>
                  <a:schemeClr val="tx1"/>
                </a:solidFill>
              </a:rPr>
              <a:t/>
            </a:r>
            <a:br>
              <a:rPr lang="cs-CZ" sz="9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 → porušování práv spotřebitelů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900" b="0" dirty="0" smtClean="0">
                <a:solidFill>
                  <a:schemeClr val="tx1"/>
                </a:solidFill>
              </a:rPr>
              <a:t/>
            </a:r>
            <a:br>
              <a:rPr lang="cs-CZ" sz="9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 → konflikt zájmů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endParaRPr lang="cs-CZ" sz="2700" b="0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Hospodářská soutěž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2411" y="1464773"/>
            <a:ext cx="6839234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err="1" smtClean="0"/>
              <a:t>Nekalá</a:t>
            </a:r>
            <a:r>
              <a:rPr lang="cs-CZ" sz="2800" b="1" dirty="0" smtClean="0"/>
              <a:t> soutěž: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klamavá reklama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podprahová reklama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klamavé označení zboží nebo služeb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vyvolání nebezpečí záměny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parazitování na pověsti výrobku /podniku/služeb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podplácení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zlehčování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porušení obchodního tajemství</a:t>
            </a:r>
          </a:p>
          <a:p>
            <a:pPr lvl="0">
              <a:buFont typeface="Arial" pitchFamily="34" charset="0"/>
              <a:buChar char="•"/>
            </a:pPr>
            <a:r>
              <a:rPr lang="cs-CZ" sz="2400" dirty="0" smtClean="0"/>
              <a:t> ohrožování zdraví spotřebitelů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09897" y="1841679"/>
            <a:ext cx="7393577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400" b="1" dirty="0" smtClean="0"/>
          </a:p>
          <a:p>
            <a:pPr lvl="0"/>
            <a:r>
              <a:rPr lang="cs-CZ" sz="2800" b="1" dirty="0" smtClean="0"/>
              <a:t>Nedovolené omezování hospodářské soutěže:</a:t>
            </a:r>
          </a:p>
          <a:p>
            <a:pPr lvl="0"/>
            <a:endParaRPr lang="cs-CZ" sz="12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 Dohody soutěžitelů omezující hospodářskou soutěž</a:t>
            </a:r>
          </a:p>
          <a:p>
            <a:pPr lvl="1">
              <a:buFont typeface="Arial" pitchFamily="34" charset="0"/>
              <a:buChar char="•"/>
            </a:pPr>
            <a:endParaRPr lang="cs-CZ" sz="8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 Monopol</a:t>
            </a:r>
          </a:p>
          <a:p>
            <a:pPr lvl="1">
              <a:buFont typeface="Arial" pitchFamily="34" charset="0"/>
              <a:buChar char="•"/>
            </a:pPr>
            <a:endParaRPr lang="cs-CZ" sz="8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 zneužití dominantního nebo monopolního postavení</a:t>
            </a:r>
          </a:p>
          <a:p>
            <a:pPr lvl="1"/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191" y="1720839"/>
            <a:ext cx="7363772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800" b="1" dirty="0" smtClean="0"/>
          </a:p>
          <a:p>
            <a:pPr lvl="0"/>
            <a:r>
              <a:rPr lang="cs-CZ" sz="2800" b="1" dirty="0" smtClean="0"/>
              <a:t>Porušování práv spotřebitelů:</a:t>
            </a:r>
          </a:p>
          <a:p>
            <a:pPr lvl="0"/>
            <a:endParaRPr lang="cs-CZ" sz="800" dirty="0" smtClean="0"/>
          </a:p>
          <a:p>
            <a:pPr lvl="1"/>
            <a:r>
              <a:rPr lang="cs-CZ" sz="2400" dirty="0" smtClean="0"/>
              <a:t> např.: </a:t>
            </a:r>
          </a:p>
          <a:p>
            <a:pPr lvl="1"/>
            <a:r>
              <a:rPr lang="cs-CZ" sz="2400" dirty="0" smtClean="0"/>
              <a:t>	- krácení záruky  (kratší než zákonná)</a:t>
            </a:r>
          </a:p>
          <a:p>
            <a:pPr lvl="1"/>
            <a:r>
              <a:rPr lang="cs-CZ" sz="2400" dirty="0" smtClean="0"/>
              <a:t>	- nepřiměřené podmínky ve spotřebitelských 		smlouvách</a:t>
            </a:r>
          </a:p>
          <a:p>
            <a:pPr lvl="1"/>
            <a:r>
              <a:rPr lang="cs-CZ" sz="2400" dirty="0" smtClean="0"/>
              <a:t>	- uzavírání smluv na dálku bez možnosti seznámení 		se s nimi (přes telefon)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58344" y="2459865"/>
            <a:ext cx="5898524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800" b="1" dirty="0" smtClean="0"/>
              <a:t>Konflikt zájmů:</a:t>
            </a:r>
          </a:p>
          <a:p>
            <a:pPr lvl="1"/>
            <a:r>
              <a:rPr lang="cs-CZ" sz="2400" dirty="0" smtClean="0"/>
              <a:t>např.: </a:t>
            </a:r>
          </a:p>
          <a:p>
            <a:pPr lvl="1"/>
            <a:r>
              <a:rPr lang="cs-CZ" sz="2400" dirty="0" smtClean="0"/>
              <a:t>kdo nabízí své služby v projektu, nesmí být v komisi, která z daných projektů vybírá</a:t>
            </a:r>
          </a:p>
          <a:p>
            <a:pPr lvl="1"/>
            <a:r>
              <a:rPr lang="cs-CZ" sz="2400" dirty="0" smtClean="0"/>
              <a:t>	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88641" y="961472"/>
            <a:ext cx="746974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/>
              <a:t>Nekalá</a:t>
            </a:r>
            <a:r>
              <a:rPr lang="cs-CZ" sz="2400" b="1" dirty="0" smtClean="0"/>
              <a:t> soutěž</a:t>
            </a:r>
            <a:r>
              <a:rPr lang="cs-CZ" sz="2400" dirty="0" smtClean="0"/>
              <a:t> - jednání, které:</a:t>
            </a:r>
          </a:p>
          <a:p>
            <a:pPr lvl="0"/>
            <a:endParaRPr lang="cs-CZ" sz="800" dirty="0" smtClean="0"/>
          </a:p>
          <a:p>
            <a:pPr lvl="2"/>
            <a:r>
              <a:rPr lang="cs-CZ" sz="2400" dirty="0" smtClean="0"/>
              <a:t>1) se uskutečňuje v HS</a:t>
            </a:r>
          </a:p>
          <a:p>
            <a:pPr lvl="2"/>
            <a:r>
              <a:rPr lang="cs-CZ" sz="2400" dirty="0" smtClean="0"/>
              <a:t>2) odporuje dobrým mravům – něco co se nedělá</a:t>
            </a:r>
          </a:p>
          <a:p>
            <a:pPr lvl="2"/>
            <a:r>
              <a:rPr lang="cs-CZ" sz="2400" dirty="0" smtClean="0"/>
              <a:t>3) přivodí újmu jiným soutěžitelům nebo spotřebitelům</a:t>
            </a:r>
          </a:p>
          <a:p>
            <a:pPr lvl="2"/>
            <a:endParaRPr lang="cs-CZ" sz="2400" dirty="0" smtClean="0"/>
          </a:p>
          <a:p>
            <a:pPr lvl="0"/>
            <a:r>
              <a:rPr lang="cs-CZ" sz="2400" b="1" dirty="0" smtClean="0"/>
              <a:t>Prostředky ochrany </a:t>
            </a:r>
            <a:r>
              <a:rPr lang="cs-CZ" sz="2400" b="1" dirty="0" err="1" smtClean="0"/>
              <a:t>nekalé</a:t>
            </a:r>
            <a:r>
              <a:rPr lang="cs-CZ" sz="2400" b="1" dirty="0" smtClean="0"/>
              <a:t> soutěže:</a:t>
            </a:r>
            <a:endParaRPr lang="cs-CZ" sz="2400" dirty="0" smtClean="0"/>
          </a:p>
          <a:p>
            <a:pPr lvl="1"/>
            <a:r>
              <a:rPr lang="cs-CZ" sz="2400" dirty="0" smtClean="0"/>
              <a:t>Povinnosti „rušitele“:</a:t>
            </a:r>
          </a:p>
          <a:p>
            <a:pPr lvl="3">
              <a:buFont typeface="Wingdings" pitchFamily="2" charset="2"/>
              <a:buChar char="ü"/>
            </a:pPr>
            <a:r>
              <a:rPr lang="cs-CZ" sz="2400" dirty="0" smtClean="0"/>
              <a:t>Zdržet se protiprávního jednání</a:t>
            </a:r>
          </a:p>
          <a:p>
            <a:pPr lvl="3">
              <a:buFont typeface="Wingdings" pitchFamily="2" charset="2"/>
              <a:buChar char="ü"/>
            </a:pPr>
            <a:r>
              <a:rPr lang="cs-CZ" sz="2400" dirty="0" smtClean="0"/>
              <a:t>Odstranit závadný stav</a:t>
            </a:r>
          </a:p>
          <a:p>
            <a:pPr lvl="3">
              <a:buFont typeface="Wingdings" pitchFamily="2" charset="2"/>
              <a:buChar char="ü"/>
            </a:pPr>
            <a:r>
              <a:rPr lang="cs-CZ" sz="2400" dirty="0" smtClean="0"/>
              <a:t>Nahradit škodu</a:t>
            </a:r>
          </a:p>
          <a:p>
            <a:pPr lvl="3">
              <a:buFont typeface="Wingdings" pitchFamily="2" charset="2"/>
              <a:buChar char="ü"/>
            </a:pPr>
            <a:r>
              <a:rPr lang="cs-CZ" sz="2400" dirty="0" smtClean="0"/>
              <a:t>Poskytnout dostatečné zadostiučinění</a:t>
            </a:r>
          </a:p>
          <a:p>
            <a:pPr lvl="3">
              <a:buFont typeface="Wingdings" pitchFamily="2" charset="2"/>
              <a:buChar char="ü"/>
            </a:pPr>
            <a:r>
              <a:rPr lang="cs-CZ" sz="2400" dirty="0" smtClean="0"/>
              <a:t>Vydat bezdůvodné obohacení 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soutěž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688</TotalTime>
  <Words>246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PREZENTACE_VOSHK_logolinkEU</vt:lpstr>
      <vt:lpstr>Hospodářská soutěž</vt:lpstr>
      <vt:lpstr>Tento učební materiál vznikl za podpory OPVK 1.5</vt:lpstr>
      <vt:lpstr>Hospodářská soutěž</vt:lpstr>
      <vt:lpstr>   Formy zneužití hospodářské soutěže:    → nekalá soutěž    → nedovolené omezování hospodářské soutěže    → porušování práv spotřebitelů    → konflikt zájmů </vt:lpstr>
      <vt:lpstr>Hospodářská soutěž</vt:lpstr>
      <vt:lpstr>Hospodářská soutěž</vt:lpstr>
      <vt:lpstr>Hospodářská soutěž</vt:lpstr>
      <vt:lpstr>Hospodářská soutěž</vt:lpstr>
      <vt:lpstr>Hospodářská soutěž</vt:lpstr>
      <vt:lpstr>Hospodářská soutěž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U3</cp:lastModifiedBy>
  <cp:revision>82</cp:revision>
  <dcterms:created xsi:type="dcterms:W3CDTF">2012-10-31T11:13:41Z</dcterms:created>
  <dcterms:modified xsi:type="dcterms:W3CDTF">2013-05-29T08:35:42Z</dcterms:modified>
</cp:coreProperties>
</file>