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Default Extension="tiff" ContentType="image/tif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handoutMasterIdLst>
    <p:handoutMasterId r:id="rId16"/>
  </p:handoutMasterIdLst>
  <p:sldIdLst>
    <p:sldId id="256" r:id="rId2"/>
    <p:sldId id="277" r:id="rId3"/>
    <p:sldId id="282" r:id="rId4"/>
    <p:sldId id="278" r:id="rId5"/>
    <p:sldId id="279" r:id="rId6"/>
    <p:sldId id="280" r:id="rId7"/>
    <p:sldId id="288" r:id="rId8"/>
    <p:sldId id="284" r:id="rId9"/>
    <p:sldId id="285" r:id="rId10"/>
    <p:sldId id="289" r:id="rId11"/>
    <p:sldId id="290" r:id="rId12"/>
    <p:sldId id="287" r:id="rId13"/>
    <p:sldId id="286" r:id="rId14"/>
  </p:sldIdLst>
  <p:sldSz cx="9144000" cy="6858000" type="screen4x3"/>
  <p:notesSz cx="6797675" cy="992663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CPIV" initials="C" lastIdx="3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Světlý styl 2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6E25E649-3F16-4E02-A733-19D2CDBF48F0}" styleName="Střední styl 3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9" autoAdjust="0"/>
    <p:restoredTop sz="99821" autoAdjust="0"/>
  </p:normalViewPr>
  <p:slideViewPr>
    <p:cSldViewPr snapToGrid="0" snapToObjects="1" showGuides="1">
      <p:cViewPr varScale="1">
        <p:scale>
          <a:sx n="34" d="100"/>
          <a:sy n="34" d="100"/>
        </p:scale>
        <p:origin x="-816" y="-72"/>
      </p:cViewPr>
      <p:guideLst>
        <p:guide orient="horz" pos="4196"/>
        <p:guide orient="horz" pos="1877"/>
        <p:guide orient="horz" pos="3297"/>
        <p:guide pos="302"/>
        <p:guide pos="1202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commentAuthors" Target="commentAuthor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53287DD-D57B-4A1F-9A73-518CE20E56B4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8F93ED0-A090-4B25-BFB4-D3E26E4B731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3C2DA01-25A2-453B-9157-4DFAE34F9D0B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E0FDC0C-3A26-48DB-87D7-83B1F6FAD78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2A6BD5-CA47-44D9-82C7-409235B9B760}" type="datetime1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4F671A-DDCF-44AC-BD3C-D1B119FFC017}" type="datetime1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DB3F-3C61-44A8-A00E-BBC446DB773E}" type="datetime1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1E29B9-A11C-43EE-AB4D-F23D8AC2F776}" type="datetime1">
              <a:rPr lang="cs-CZ" smtClean="0"/>
              <a:pPr/>
              <a:t>29.5.2013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C4392-EAEE-4A71-B94E-60A8E803C5F9}" type="datetime1">
              <a:rPr lang="cs-CZ" smtClean="0"/>
              <a:pPr/>
              <a:t>29.5.2013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2BA124-D45F-4B4C-A75E-51D07D51DD3F}" type="datetime1">
              <a:rPr lang="cs-CZ" smtClean="0"/>
              <a:pPr/>
              <a:t>29.5.2013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 dirty="0"/>
          </a:p>
        </p:txBody>
      </p:sp>
      <p:cxnSp>
        <p:nvCxnSpPr>
          <p:cNvPr id="13" name="Přímá spojovací čára 12"/>
          <p:cNvCxnSpPr/>
          <p:nvPr userDrawn="1"/>
        </p:nvCxnSpPr>
        <p:spPr>
          <a:xfrm>
            <a:off x="0" y="6237312"/>
            <a:ext cx="9144000" cy="0"/>
          </a:xfrm>
          <a:prstGeom prst="line">
            <a:avLst/>
          </a:prstGeom>
          <a:ln w="28575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 userDrawn="1"/>
        </p:nvSpPr>
        <p:spPr>
          <a:xfrm>
            <a:off x="0" y="0"/>
            <a:ext cx="9144000" cy="98346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path path="circle">
              <a:fillToRect t="100000" r="100000"/>
            </a:path>
            <a:tileRect l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6856" y="519437"/>
            <a:ext cx="7352936" cy="442035"/>
          </a:xfrm>
        </p:spPr>
        <p:txBody>
          <a:bodyPr wrap="square" lIns="36000" tIns="36000" rIns="36000" bIns="36000" anchor="b" anchorCtr="0">
            <a:spAutoFit/>
          </a:bodyPr>
          <a:lstStyle>
            <a:lvl1pPr algn="l">
              <a:defRPr sz="2400" b="1">
                <a:solidFill>
                  <a:schemeClr val="bg1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pic>
        <p:nvPicPr>
          <p:cNvPr id="8" name="Obrázek 7" descr="C_mini.jpg"/>
          <p:cNvPicPr>
            <a:picLocks noChangeAspect="1"/>
          </p:cNvPicPr>
          <p:nvPr userDrawn="1"/>
        </p:nvPicPr>
        <p:blipFill>
          <a:blip r:embed="rId2" cstate="print">
            <a:clrChange>
              <a:clrFrom>
                <a:srgbClr val="B0B0B0"/>
              </a:clrFrom>
              <a:clrTo>
                <a:srgbClr val="B0B0B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101332" y="95536"/>
            <a:ext cx="777452" cy="764275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DB285-905C-491D-B33F-3DF0BB194B43}" type="datetime1">
              <a:rPr lang="cs-CZ" smtClean="0"/>
              <a:pPr/>
              <a:t>29.5.2013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3C0D9-14C9-4E9E-A947-67C4C2765C59}" type="datetime1">
              <a:rPr lang="cs-CZ" smtClean="0"/>
              <a:pPr/>
              <a:t>29.5.2013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AB4C33-5242-411D-A384-3FD9F2D5119A}" type="datetime1">
              <a:rPr lang="cs-CZ" smtClean="0"/>
              <a:pPr/>
              <a:t>29.5.2013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1D8145-5D9A-4621-8A72-AF39B82773C6}" type="datetime1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580A10-4C89-4D38-8B9D-FB3DFCFB3EDF}" type="datetime1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391EB4-D25D-466E-A395-748B3D6DFF75}" type="datetime1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83480" y="2316778"/>
            <a:ext cx="6536169" cy="1470025"/>
          </a:xfrm>
        </p:spPr>
        <p:txBody>
          <a:bodyPr>
            <a:normAutofit/>
          </a:bodyPr>
          <a:lstStyle/>
          <a:p>
            <a:pPr algn="l"/>
            <a:r>
              <a:rPr lang="cs-CZ" dirty="0" smtClean="0">
                <a:solidFill>
                  <a:schemeClr val="tx2"/>
                </a:solidFill>
              </a:rPr>
              <a:t>Komanditní společnost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6553200" y="6328640"/>
            <a:ext cx="2133600" cy="365125"/>
          </a:xfrm>
        </p:spPr>
        <p:txBody>
          <a:bodyPr/>
          <a:lstStyle/>
          <a:p>
            <a:fld id="{909161AD-CE0D-4BCB-8C8C-A6C26A0B30BD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1852756" y="3936021"/>
            <a:ext cx="3744686" cy="698071"/>
          </a:xfrm>
          <a:prstGeom prst="rect">
            <a:avLst/>
          </a:prstGeom>
        </p:spPr>
        <p:txBody>
          <a:bodyPr vert="horz" wrap="square" lIns="36000" tIns="36000" rIns="36000" bIns="36000" rtlCol="0" anchor="t" anchorCtr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Hradec Králové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Datum  5.11.2012</a:t>
            </a: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0" y="5874531"/>
            <a:ext cx="9144000" cy="98346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0" y="0"/>
            <a:ext cx="9144000" cy="155170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1852755" y="193964"/>
            <a:ext cx="6193158" cy="688256"/>
          </a:xfrm>
          <a:prstGeom prst="rect">
            <a:avLst/>
          </a:prstGeom>
        </p:spPr>
        <p:txBody>
          <a:bodyPr vert="horz" wrap="square" lIns="36000" tIns="36000" rIns="36000" bIns="36000" rtlCol="0" anchor="t" anchorCtr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CZECH SALES ACADEMY Hradec</a:t>
            </a:r>
            <a:r>
              <a:rPr kumimoji="0" lang="cs-CZ" sz="2000" b="1" i="0" u="none" strike="noStrike" kern="1200" cap="none" spc="0" normalizeH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Králové – VOŠ a SOŠ s.r.o.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000" b="1" baseline="0" dirty="0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Hradecká</a:t>
            </a:r>
            <a:r>
              <a:rPr lang="cs-CZ" sz="2000" b="1" dirty="0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1151, 500 03 Hradec Králové</a:t>
            </a:r>
            <a:endParaRPr kumimoji="0" lang="cs-CZ" sz="2000" b="1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026" name="Picture 2" descr="C:\Users\Benesova\Documents\06_projekty\OPVK\00_příručky\OPVK\Zakladni_logolink_OPVK (ESF, EU, MSMT, OP VK)\03_Zakladni_logolink_vertikalni_cz\OPVK_ver_zakladni_logolink_CMYK_cz.t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9590" y="1744931"/>
            <a:ext cx="1512323" cy="4004712"/>
          </a:xfrm>
          <a:prstGeom prst="rect">
            <a:avLst/>
          </a:prstGeom>
          <a:noFill/>
        </p:spPr>
      </p:pic>
      <p:pic>
        <p:nvPicPr>
          <p:cNvPr id="14" name="Obrázek 13" descr="C_mini.jpg"/>
          <p:cNvPicPr>
            <a:picLocks noChangeAspect="1"/>
          </p:cNvPicPr>
          <p:nvPr/>
        </p:nvPicPr>
        <p:blipFill>
          <a:blip r:embed="rId3" cstate="print">
            <a:clrChange>
              <a:clrFrom>
                <a:srgbClr val="B0B0B0"/>
              </a:clrFrom>
              <a:clrTo>
                <a:srgbClr val="B0B0B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101332" y="95536"/>
            <a:ext cx="777452" cy="76427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Tento učební materiál vznikl za podpory OPVK 1.5</a:t>
            </a:r>
            <a:endParaRPr lang="cs-CZ" dirty="0"/>
          </a:p>
        </p:txBody>
      </p:sp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724188" y="1369290"/>
          <a:ext cx="7934902" cy="4450080"/>
        </p:xfrm>
        <a:graphic>
          <a:graphicData uri="http://schemas.openxmlformats.org/drawingml/2006/table">
            <a:tbl>
              <a:tblPr firstCol="1" bandRow="1">
                <a:tableStyleId>{5C22544A-7EE6-4342-B048-85BDC9FD1C3A}</a:tableStyleId>
              </a:tblPr>
              <a:tblGrid>
                <a:gridCol w="2614911"/>
                <a:gridCol w="5319991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školy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CZECH SALES ACADEMY Hradec Králové – VOŠ a SOŠ s.r.o.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Číslo projektu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CZ 1.07/1.5.00/34.0314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projektu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Moderní</a:t>
                      </a:r>
                      <a:r>
                        <a:rPr lang="cs-CZ" sz="1600" baseline="0" dirty="0" smtClean="0"/>
                        <a:t> škola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Číslo DUM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CSA_OPVK15_023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Předmět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Právo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Tematický celek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smtClean="0"/>
                        <a:t>Obchodní</a:t>
                      </a:r>
                      <a:r>
                        <a:rPr lang="cs-CZ" sz="1600" baseline="0" smtClean="0"/>
                        <a:t> právo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materiálu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Komanditní společnost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Autor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Ing. Mgr.</a:t>
                      </a:r>
                      <a:r>
                        <a:rPr lang="cs-CZ" sz="1600" baseline="0" dirty="0" smtClean="0"/>
                        <a:t> Věra </a:t>
                      </a:r>
                      <a:r>
                        <a:rPr lang="cs-CZ" sz="1600" baseline="0" dirty="0" err="1" smtClean="0"/>
                        <a:t>Koďousková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Datum ověření,</a:t>
                      </a:r>
                      <a:r>
                        <a:rPr lang="cs-CZ" sz="1600" baseline="0" dirty="0" smtClean="0"/>
                        <a:t> třída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smtClean="0"/>
                        <a:t>7.11.2012, 2A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Časová</a:t>
                      </a:r>
                      <a:r>
                        <a:rPr lang="cs-CZ" sz="1600" baseline="0" dirty="0" smtClean="0"/>
                        <a:t> dotace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 hodina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Pomůcky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Interaktivní tabule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Vzdělávací cíl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Seznámit</a:t>
                      </a:r>
                      <a:r>
                        <a:rPr lang="cs-CZ" sz="1600" baseline="0" dirty="0" smtClean="0"/>
                        <a:t> studenty s podnikáním  formou k.s.</a:t>
                      </a:r>
                      <a:endParaRPr lang="cs-CZ" sz="16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K.S.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149531" y="1658983"/>
            <a:ext cx="7093132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Komanditní společnost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 → sdružení nejméně dvou společníků,  kteří uzavřou společenskou smlouvu. Má dva typy společníků: komplementáře a komanditisty</a:t>
            </a:r>
            <a:endParaRPr lang="cs-CZ" sz="2400" u="sng" dirty="0" smtClean="0"/>
          </a:p>
          <a:p>
            <a:endParaRPr lang="cs-CZ" sz="2400" u="sng" dirty="0" smtClean="0"/>
          </a:p>
          <a:p>
            <a:r>
              <a:rPr lang="cs-CZ" sz="2400" b="1" dirty="0" smtClean="0"/>
              <a:t>Název firmy</a:t>
            </a:r>
          </a:p>
          <a:p>
            <a:r>
              <a:rPr lang="cs-CZ" sz="2400" dirty="0" smtClean="0"/>
              <a:t>Název musí obsahovat označení </a:t>
            </a:r>
            <a:r>
              <a:rPr lang="cs-CZ" sz="2400" u="sng" dirty="0" smtClean="0"/>
              <a:t>„komanditní společnost“</a:t>
            </a:r>
            <a:r>
              <a:rPr lang="cs-CZ" sz="2400" dirty="0" smtClean="0"/>
              <a:t>, případně zkratku </a:t>
            </a:r>
            <a:r>
              <a:rPr lang="cs-CZ" sz="2400" u="sng" dirty="0" smtClean="0"/>
              <a:t>„kom.spol.“ </a:t>
            </a:r>
            <a:r>
              <a:rPr lang="cs-CZ" sz="2400" dirty="0" smtClean="0"/>
              <a:t>nebo </a:t>
            </a:r>
            <a:r>
              <a:rPr lang="cs-CZ" sz="2400" u="sng" dirty="0" smtClean="0"/>
              <a:t>„k.s.“</a:t>
            </a:r>
            <a:endParaRPr lang="cs-CZ" sz="2400" u="sng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640080" y="1254034"/>
            <a:ext cx="8046720" cy="2312126"/>
          </a:xfrm>
        </p:spPr>
        <p:txBody>
          <a:bodyPr>
            <a:normAutofit fontScale="90000"/>
          </a:bodyPr>
          <a:lstStyle/>
          <a:p>
            <a:pPr>
              <a:lnSpc>
                <a:spcPct val="80000"/>
              </a:lnSpc>
            </a:pPr>
            <a:r>
              <a:rPr lang="cs-CZ" dirty="0" smtClean="0">
                <a:solidFill>
                  <a:schemeClr val="tx1"/>
                </a:solidFill>
              </a:rPr>
              <a:t>Založení </a:t>
            </a:r>
            <a:r>
              <a:rPr lang="cs-CZ" b="0" dirty="0" smtClean="0">
                <a:solidFill>
                  <a:schemeClr val="tx1"/>
                </a:solidFill>
              </a:rPr>
              <a:t/>
            </a:r>
            <a:br>
              <a:rPr lang="cs-CZ" b="0" dirty="0" smtClean="0">
                <a:solidFill>
                  <a:schemeClr val="tx1"/>
                </a:solidFill>
              </a:rPr>
            </a:br>
            <a:r>
              <a:rPr lang="cs-CZ" dirty="0" smtClean="0">
                <a:solidFill>
                  <a:schemeClr val="tx1"/>
                </a:solidFill>
              </a:rPr>
              <a:t> → </a:t>
            </a:r>
            <a:r>
              <a:rPr lang="cs-CZ" b="0" dirty="0" smtClean="0">
                <a:solidFill>
                  <a:schemeClr val="tx1"/>
                </a:solidFill>
              </a:rPr>
              <a:t>k.s. se zakládá společenskou smlouvou podepsanou všemi společníky</a:t>
            </a:r>
            <a:br>
              <a:rPr lang="cs-CZ" b="0" dirty="0" smtClean="0">
                <a:solidFill>
                  <a:schemeClr val="tx1"/>
                </a:solidFill>
              </a:rPr>
            </a:br>
            <a:r>
              <a:rPr lang="cs-CZ" b="0" dirty="0" smtClean="0">
                <a:solidFill>
                  <a:schemeClr val="tx1"/>
                </a:solidFill>
              </a:rPr>
              <a:t/>
            </a:r>
            <a:br>
              <a:rPr lang="cs-CZ" b="0" dirty="0" smtClean="0">
                <a:solidFill>
                  <a:schemeClr val="tx1"/>
                </a:solidFill>
              </a:rPr>
            </a:br>
            <a:r>
              <a:rPr lang="cs-CZ" b="0" dirty="0" smtClean="0">
                <a:solidFill>
                  <a:schemeClr val="tx1"/>
                </a:solidFill>
              </a:rPr>
              <a:t/>
            </a:r>
            <a:br>
              <a:rPr lang="cs-CZ" b="0" dirty="0" smtClean="0">
                <a:solidFill>
                  <a:schemeClr val="tx1"/>
                </a:solidFill>
              </a:rPr>
            </a:br>
            <a:r>
              <a:rPr lang="cs-CZ" dirty="0" smtClean="0">
                <a:solidFill>
                  <a:schemeClr val="tx1"/>
                </a:solidFill>
              </a:rPr>
              <a:t>Vznik</a:t>
            </a:r>
            <a:r>
              <a:rPr lang="cs-CZ" sz="2000" b="0" dirty="0" smtClean="0">
                <a:solidFill>
                  <a:schemeClr val="tx1"/>
                </a:solidFill>
              </a:rPr>
              <a:t/>
            </a:r>
            <a:br>
              <a:rPr lang="cs-CZ" sz="2000" b="0" dirty="0" smtClean="0">
                <a:solidFill>
                  <a:schemeClr val="tx1"/>
                </a:solidFill>
              </a:rPr>
            </a:br>
            <a:r>
              <a:rPr lang="cs-CZ" dirty="0" smtClean="0">
                <a:solidFill>
                  <a:schemeClr val="tx1"/>
                </a:solidFill>
              </a:rPr>
              <a:t> → </a:t>
            </a:r>
            <a:r>
              <a:rPr lang="cs-CZ" b="0" dirty="0" smtClean="0">
                <a:solidFill>
                  <a:schemeClr val="tx1"/>
                </a:solidFill>
              </a:rPr>
              <a:t>společnost vzniká ke dni zápisu do  obchodního </a:t>
            </a:r>
            <a:r>
              <a:rPr lang="cs-CZ" b="0" dirty="0" err="1" smtClean="0">
                <a:solidFill>
                  <a:schemeClr val="tx1"/>
                </a:solidFill>
              </a:rPr>
              <a:t>rejstříku</a:t>
            </a:r>
            <a:r>
              <a:rPr lang="cs-CZ" dirty="0" err="1" smtClean="0"/>
              <a:t>obchodního</a:t>
            </a:r>
            <a:r>
              <a:rPr lang="cs-CZ" dirty="0" smtClean="0"/>
              <a:t> rejstříku</a:t>
            </a:r>
            <a:endParaRPr lang="cs-CZ" dirty="0"/>
          </a:p>
        </p:txBody>
      </p:sp>
      <p:sp>
        <p:nvSpPr>
          <p:cNvPr id="11" name="Rectangle 2"/>
          <p:cNvSpPr txBox="1">
            <a:spLocks noChangeArrowheads="1"/>
          </p:cNvSpPr>
          <p:nvPr/>
        </p:nvSpPr>
        <p:spPr>
          <a:xfrm>
            <a:off x="274320" y="-337158"/>
            <a:ext cx="8412480" cy="1303809"/>
          </a:xfrm>
          <a:prstGeom prst="rect">
            <a:avLst/>
          </a:prstGeom>
        </p:spPr>
        <p:txBody>
          <a:bodyPr vert="horz" wrap="square" lIns="36000" tIns="36000" rIns="36000" bIns="36000" rtlCol="0" anchor="b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4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endParaRPr kumimoji="0" lang="cs-CZ" sz="40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74321" y="313509"/>
            <a:ext cx="338328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K.S.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K.S.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149531" y="1384664"/>
            <a:ext cx="7337646" cy="37487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</a:pPr>
            <a:r>
              <a:rPr lang="cs-CZ" sz="2400" b="1" dirty="0" smtClean="0"/>
              <a:t>2 typy společníků:</a:t>
            </a:r>
          </a:p>
          <a:p>
            <a:pPr>
              <a:lnSpc>
                <a:spcPct val="90000"/>
              </a:lnSpc>
            </a:pPr>
            <a:endParaRPr lang="cs-CZ" sz="2400" b="1" dirty="0" smtClean="0"/>
          </a:p>
          <a:p>
            <a:pPr>
              <a:lnSpc>
                <a:spcPct val="90000"/>
              </a:lnSpc>
            </a:pPr>
            <a:r>
              <a:rPr lang="cs-CZ" sz="2400" b="1" dirty="0" smtClean="0"/>
              <a:t>komplementáři</a:t>
            </a:r>
          </a:p>
          <a:p>
            <a:pPr>
              <a:lnSpc>
                <a:spcPct val="90000"/>
              </a:lnSpc>
            </a:pPr>
            <a:r>
              <a:rPr lang="cs-CZ" sz="2400" dirty="0" smtClean="0"/>
              <a:t>→ nemají vkladovou povinnost, ručí neomezeně celým svým majetkem, jsou statutárním orgánem  - společnost řídí a zastupují.</a:t>
            </a:r>
          </a:p>
          <a:p>
            <a:pPr>
              <a:lnSpc>
                <a:spcPct val="90000"/>
              </a:lnSpc>
            </a:pPr>
            <a:endParaRPr lang="cs-CZ" sz="2400" dirty="0" smtClean="0"/>
          </a:p>
          <a:p>
            <a:pPr>
              <a:lnSpc>
                <a:spcPct val="90000"/>
              </a:lnSpc>
            </a:pPr>
            <a:r>
              <a:rPr lang="cs-CZ" sz="2400" b="1" dirty="0" smtClean="0"/>
              <a:t>Komanditisté</a:t>
            </a:r>
          </a:p>
          <a:p>
            <a:pPr>
              <a:lnSpc>
                <a:spcPct val="90000"/>
              </a:lnSpc>
            </a:pPr>
            <a:r>
              <a:rPr lang="cs-CZ" sz="2400" dirty="0" smtClean="0"/>
              <a:t>→ do základního kapitálu musí vložit nejméně 5000,- Kč. Na řízení společnosti se nepodílí,  mají právo nahlížet do účetních knih a účetních dokladů.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K.S.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043189" y="1502228"/>
            <a:ext cx="6938217" cy="37487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</a:pPr>
            <a:endParaRPr lang="cs-CZ" sz="2400" b="1" dirty="0" smtClean="0"/>
          </a:p>
          <a:p>
            <a:pPr>
              <a:lnSpc>
                <a:spcPct val="90000"/>
              </a:lnSpc>
            </a:pPr>
            <a:endParaRPr lang="cs-CZ" sz="2400" b="1" dirty="0" smtClean="0"/>
          </a:p>
          <a:p>
            <a:pPr>
              <a:lnSpc>
                <a:spcPct val="90000"/>
              </a:lnSpc>
            </a:pPr>
            <a:r>
              <a:rPr lang="cs-CZ" sz="2400" b="1" dirty="0" smtClean="0"/>
              <a:t>Dělení zisku a ztrát</a:t>
            </a:r>
          </a:p>
          <a:p>
            <a:pPr>
              <a:lnSpc>
                <a:spcPct val="90000"/>
              </a:lnSpc>
            </a:pPr>
            <a:endParaRPr lang="cs-CZ" sz="2400" b="1" dirty="0" smtClean="0"/>
          </a:p>
          <a:p>
            <a:pPr>
              <a:lnSpc>
                <a:spcPct val="90000"/>
              </a:lnSpc>
            </a:pPr>
            <a:r>
              <a:rPr lang="cs-CZ" sz="2400" dirty="0" smtClean="0"/>
              <a:t>→ zisk společnosti se dělí rovným  dílem. Polovina zisku jde komplementářům, druhá polovina komanditistům – bez ohledu na počet osob určitých společníků. </a:t>
            </a:r>
          </a:p>
          <a:p>
            <a:pPr>
              <a:lnSpc>
                <a:spcPct val="90000"/>
              </a:lnSpc>
            </a:pPr>
            <a:endParaRPr lang="cs-CZ" sz="2400" dirty="0" smtClean="0"/>
          </a:p>
          <a:p>
            <a:pPr>
              <a:lnSpc>
                <a:spcPct val="90000"/>
              </a:lnSpc>
            </a:pPr>
            <a:endParaRPr lang="cs-CZ" sz="2400" dirty="0" smtClean="0"/>
          </a:p>
          <a:p>
            <a:pPr>
              <a:lnSpc>
                <a:spcPct val="90000"/>
              </a:lnSpc>
            </a:pPr>
            <a:endParaRPr lang="cs-CZ" sz="2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K.S.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136469" y="1762390"/>
            <a:ext cx="6113417" cy="44966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</a:pPr>
            <a:r>
              <a:rPr lang="cs-CZ" sz="2400" b="1" dirty="0" smtClean="0"/>
              <a:t>Ručení</a:t>
            </a:r>
          </a:p>
          <a:p>
            <a:pPr>
              <a:lnSpc>
                <a:spcPct val="90000"/>
              </a:lnSpc>
            </a:pPr>
            <a:endParaRPr lang="cs-CZ" sz="2400" b="1" dirty="0" smtClean="0"/>
          </a:p>
          <a:p>
            <a:pPr>
              <a:lnSpc>
                <a:spcPct val="90000"/>
              </a:lnSpc>
            </a:pPr>
            <a:r>
              <a:rPr lang="cs-CZ" b="1" dirty="0" smtClean="0"/>
              <a:t>V komanditní společnosti ručí:</a:t>
            </a:r>
          </a:p>
          <a:p>
            <a:pPr>
              <a:lnSpc>
                <a:spcPct val="90000"/>
              </a:lnSpc>
            </a:pPr>
            <a:endParaRPr lang="cs-CZ" b="1" dirty="0" smtClean="0"/>
          </a:p>
          <a:p>
            <a:pPr>
              <a:lnSpc>
                <a:spcPct val="90000"/>
              </a:lnSpc>
            </a:pPr>
            <a:r>
              <a:rPr lang="cs-CZ" b="1" dirty="0" smtClean="0"/>
              <a:t>komplementáři</a:t>
            </a:r>
          </a:p>
          <a:p>
            <a:pPr>
              <a:lnSpc>
                <a:spcPct val="90000"/>
              </a:lnSpc>
            </a:pPr>
            <a:r>
              <a:rPr lang="cs-CZ" dirty="0" smtClean="0"/>
              <a:t>→ ručí neomezeně celým svým majetkem </a:t>
            </a:r>
          </a:p>
          <a:p>
            <a:pPr>
              <a:lnSpc>
                <a:spcPct val="90000"/>
              </a:lnSpc>
            </a:pPr>
            <a:endParaRPr lang="cs-CZ" dirty="0" smtClean="0"/>
          </a:p>
          <a:p>
            <a:pPr>
              <a:lnSpc>
                <a:spcPct val="90000"/>
              </a:lnSpc>
            </a:pPr>
            <a:r>
              <a:rPr lang="cs-CZ" b="1" dirty="0" smtClean="0"/>
              <a:t>Komanditisté</a:t>
            </a:r>
          </a:p>
          <a:p>
            <a:pPr>
              <a:lnSpc>
                <a:spcPct val="90000"/>
              </a:lnSpc>
            </a:pPr>
            <a:r>
              <a:rPr lang="cs-CZ" dirty="0" smtClean="0"/>
              <a:t>→ ručí pouze do výše nesplacených vkladů. Výjimka: pokud komanditista propůjčí společnosti své jméno, ručí neomezeně celým svým majetkem.</a:t>
            </a:r>
          </a:p>
          <a:p>
            <a:pPr>
              <a:lnSpc>
                <a:spcPct val="90000"/>
              </a:lnSpc>
            </a:pPr>
            <a:endParaRPr lang="cs-CZ" dirty="0" smtClean="0"/>
          </a:p>
          <a:p>
            <a:pPr>
              <a:lnSpc>
                <a:spcPct val="90000"/>
              </a:lnSpc>
            </a:pPr>
            <a:r>
              <a:rPr lang="cs-CZ" b="1" dirty="0" smtClean="0"/>
              <a:t>Společnost</a:t>
            </a:r>
          </a:p>
          <a:p>
            <a:pPr>
              <a:lnSpc>
                <a:spcPct val="90000"/>
              </a:lnSpc>
            </a:pPr>
            <a:r>
              <a:rPr lang="cs-CZ" dirty="0" smtClean="0"/>
              <a:t>→ komanditní společnosti ručí svým majetkem – základním kapitálem </a:t>
            </a:r>
          </a:p>
          <a:p>
            <a:pPr>
              <a:lnSpc>
                <a:spcPct val="90000"/>
              </a:lnSpc>
            </a:pPr>
            <a:endParaRPr lang="cs-CZ" dirty="0" smtClean="0"/>
          </a:p>
          <a:p>
            <a:pPr>
              <a:lnSpc>
                <a:spcPct val="90000"/>
              </a:lnSpc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K.S.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123406" y="1568492"/>
            <a:ext cx="7106194" cy="734970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</a:pPr>
            <a:r>
              <a:rPr lang="cs-CZ" sz="2400" b="1" dirty="0" smtClean="0"/>
              <a:t>Společenská smlouva - náležitosti</a:t>
            </a:r>
          </a:p>
          <a:p>
            <a:pPr>
              <a:lnSpc>
                <a:spcPct val="90000"/>
              </a:lnSpc>
            </a:pPr>
            <a:r>
              <a:rPr lang="cs-CZ" sz="2000" u="sng" dirty="0" smtClean="0"/>
              <a:t>Obsahové náležitosti</a:t>
            </a:r>
          </a:p>
          <a:p>
            <a:pPr>
              <a:lnSpc>
                <a:spcPct val="90000"/>
              </a:lnSpc>
            </a:pPr>
            <a:r>
              <a:rPr lang="cs-CZ" sz="2000" dirty="0" smtClean="0"/>
              <a:t>→ určení společníků </a:t>
            </a:r>
          </a:p>
          <a:p>
            <a:pPr>
              <a:lnSpc>
                <a:spcPct val="90000"/>
              </a:lnSpc>
            </a:pPr>
            <a:r>
              <a:rPr lang="cs-CZ" sz="2000" dirty="0" smtClean="0"/>
              <a:t>	– u FO jméno, příjmení, rodné číslo a bydliště</a:t>
            </a:r>
          </a:p>
          <a:p>
            <a:pPr>
              <a:lnSpc>
                <a:spcPct val="90000"/>
              </a:lnSpc>
            </a:pPr>
            <a:r>
              <a:rPr lang="cs-CZ" sz="2000" dirty="0" smtClean="0"/>
              <a:t>	– u PO firma, IČ a sídlo</a:t>
            </a:r>
          </a:p>
          <a:p>
            <a:pPr>
              <a:lnSpc>
                <a:spcPct val="90000"/>
              </a:lnSpc>
            </a:pPr>
            <a:r>
              <a:rPr lang="cs-CZ" sz="2000" dirty="0" smtClean="0"/>
              <a:t>→ určení, kteří ze společníků jsou komplementáři a kteří komanditisté</a:t>
            </a:r>
          </a:p>
          <a:p>
            <a:pPr>
              <a:lnSpc>
                <a:spcPct val="90000"/>
              </a:lnSpc>
            </a:pPr>
            <a:r>
              <a:rPr lang="cs-CZ" sz="2000" dirty="0" smtClean="0"/>
              <a:t>→ firmu a sídlo</a:t>
            </a:r>
          </a:p>
          <a:p>
            <a:pPr>
              <a:lnSpc>
                <a:spcPct val="90000"/>
              </a:lnSpc>
            </a:pPr>
            <a:r>
              <a:rPr lang="cs-CZ" sz="2000" dirty="0" smtClean="0"/>
              <a:t>→ předmět podnikání</a:t>
            </a:r>
          </a:p>
          <a:p>
            <a:pPr>
              <a:lnSpc>
                <a:spcPct val="90000"/>
              </a:lnSpc>
            </a:pPr>
            <a:endParaRPr lang="cs-CZ" sz="2400" dirty="0" smtClean="0"/>
          </a:p>
          <a:p>
            <a:pPr>
              <a:lnSpc>
                <a:spcPct val="90000"/>
              </a:lnSpc>
            </a:pPr>
            <a:r>
              <a:rPr lang="cs-CZ" sz="2000" u="sng" dirty="0" smtClean="0"/>
              <a:t>Formální náležitosti</a:t>
            </a:r>
          </a:p>
          <a:p>
            <a:pPr>
              <a:lnSpc>
                <a:spcPct val="90000"/>
              </a:lnSpc>
            </a:pPr>
            <a:r>
              <a:rPr lang="cs-CZ" sz="2000" dirty="0" smtClean="0"/>
              <a:t>→ název smlouvy</a:t>
            </a:r>
          </a:p>
          <a:p>
            <a:pPr>
              <a:lnSpc>
                <a:spcPct val="90000"/>
              </a:lnSpc>
            </a:pPr>
            <a:r>
              <a:rPr lang="cs-CZ" sz="2000" dirty="0" smtClean="0"/>
              <a:t>→ členění do odstavců</a:t>
            </a:r>
          </a:p>
          <a:p>
            <a:pPr>
              <a:lnSpc>
                <a:spcPct val="90000"/>
              </a:lnSpc>
            </a:pPr>
            <a:r>
              <a:rPr lang="cs-CZ" sz="2000" dirty="0" smtClean="0"/>
              <a:t>→ datum a místo sepsání</a:t>
            </a:r>
          </a:p>
          <a:p>
            <a:pPr>
              <a:lnSpc>
                <a:spcPct val="90000"/>
              </a:lnSpc>
            </a:pPr>
            <a:r>
              <a:rPr lang="cs-CZ" sz="2000" dirty="0" smtClean="0"/>
              <a:t>→ podpisy společníků</a:t>
            </a:r>
          </a:p>
          <a:p>
            <a:pPr>
              <a:lnSpc>
                <a:spcPct val="90000"/>
              </a:lnSpc>
            </a:pPr>
            <a:endParaRPr lang="cs-CZ" sz="2400" dirty="0" smtClean="0"/>
          </a:p>
          <a:p>
            <a:pPr>
              <a:lnSpc>
                <a:spcPct val="90000"/>
              </a:lnSpc>
            </a:pPr>
            <a:endParaRPr lang="cs-CZ" sz="2400" dirty="0" smtClean="0"/>
          </a:p>
          <a:p>
            <a:pPr>
              <a:lnSpc>
                <a:spcPct val="90000"/>
              </a:lnSpc>
            </a:pPr>
            <a:endParaRPr lang="cs-CZ" sz="2400" dirty="0" smtClean="0"/>
          </a:p>
          <a:p>
            <a:pPr>
              <a:lnSpc>
                <a:spcPct val="90000"/>
              </a:lnSpc>
            </a:pPr>
            <a:endParaRPr lang="cs-CZ" sz="2400" dirty="0" smtClean="0"/>
          </a:p>
          <a:p>
            <a:pPr>
              <a:lnSpc>
                <a:spcPct val="90000"/>
              </a:lnSpc>
            </a:pPr>
            <a:endParaRPr lang="cs-CZ" sz="2400" dirty="0" smtClean="0"/>
          </a:p>
          <a:p>
            <a:pPr>
              <a:lnSpc>
                <a:spcPct val="90000"/>
              </a:lnSpc>
            </a:pPr>
            <a:endParaRPr lang="cs-CZ" sz="2400" dirty="0" smtClean="0"/>
          </a:p>
          <a:p>
            <a:pPr>
              <a:lnSpc>
                <a:spcPct val="90000"/>
              </a:lnSpc>
            </a:pPr>
            <a:endParaRPr lang="cs-CZ" sz="2400" dirty="0" smtClean="0"/>
          </a:p>
          <a:p>
            <a:pPr>
              <a:lnSpc>
                <a:spcPct val="90000"/>
              </a:lnSpc>
            </a:pPr>
            <a:endParaRPr lang="cs-CZ" sz="2400" dirty="0" smtClean="0"/>
          </a:p>
          <a:p>
            <a:pPr>
              <a:lnSpc>
                <a:spcPct val="90000"/>
              </a:lnSpc>
            </a:pPr>
            <a:endParaRPr lang="cs-CZ" sz="2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9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K.S.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188720" y="1306287"/>
            <a:ext cx="7040880" cy="48982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</a:pPr>
            <a:r>
              <a:rPr lang="cs-CZ" b="1" u="sng" dirty="0" smtClean="0"/>
              <a:t>Ukázka společenské smlouvy</a:t>
            </a:r>
          </a:p>
          <a:p>
            <a:pPr>
              <a:lnSpc>
                <a:spcPct val="90000"/>
              </a:lnSpc>
            </a:pPr>
            <a:endParaRPr lang="cs-CZ" sz="900" b="1" dirty="0" smtClean="0"/>
          </a:p>
          <a:p>
            <a:pPr algn="ctr"/>
            <a:r>
              <a:rPr lang="cs-CZ" b="1" dirty="0" smtClean="0"/>
              <a:t>SPOLEČENSKÁ SMLOUVA O ZALOŽENÍ</a:t>
            </a:r>
            <a:endParaRPr lang="cs-CZ" dirty="0" smtClean="0"/>
          </a:p>
          <a:p>
            <a:pPr algn="ctr"/>
            <a:r>
              <a:rPr lang="cs-CZ" b="1" dirty="0" smtClean="0"/>
              <a:t>KOMANDITNÍ SPOLEČNOSTI</a:t>
            </a:r>
            <a:endParaRPr lang="cs-CZ" dirty="0" smtClean="0"/>
          </a:p>
          <a:p>
            <a:pPr algn="ctr"/>
            <a:r>
              <a:rPr lang="cs-CZ" b="1" dirty="0" smtClean="0"/>
              <a:t>Díl II. obchodního zákoníku - veřejná obchodní společnost</a:t>
            </a:r>
            <a:endParaRPr lang="cs-CZ" dirty="0" smtClean="0"/>
          </a:p>
          <a:p>
            <a:r>
              <a:rPr lang="cs-CZ" b="1" dirty="0" smtClean="0"/>
              <a:t> </a:t>
            </a:r>
            <a:r>
              <a:rPr lang="cs-CZ" dirty="0" smtClean="0"/>
              <a:t> </a:t>
            </a:r>
          </a:p>
          <a:p>
            <a:r>
              <a:rPr lang="cs-CZ" dirty="0" smtClean="0"/>
              <a:t>Petr Soudný, </a:t>
            </a:r>
            <a:r>
              <a:rPr lang="cs-CZ" dirty="0" err="1" smtClean="0"/>
              <a:t>r.č</a:t>
            </a:r>
            <a:r>
              <a:rPr lang="cs-CZ" dirty="0" smtClean="0"/>
              <a:t>.: 681102/0123, bytem Moudrá 28, Kladno</a:t>
            </a:r>
          </a:p>
          <a:p>
            <a:r>
              <a:rPr lang="cs-CZ" dirty="0" smtClean="0"/>
              <a:t>Jana Rovná , </a:t>
            </a:r>
            <a:r>
              <a:rPr lang="cs-CZ" dirty="0" err="1" smtClean="0"/>
              <a:t>r.č</a:t>
            </a:r>
            <a:r>
              <a:rPr lang="cs-CZ" dirty="0" smtClean="0"/>
              <a:t>.: 651014/0147, bytem Na kolbišti 18, Kladno</a:t>
            </a:r>
          </a:p>
          <a:p>
            <a:r>
              <a:rPr lang="cs-CZ" dirty="0" smtClean="0"/>
              <a:t>(dále jen společníci)</a:t>
            </a:r>
          </a:p>
          <a:p>
            <a:r>
              <a:rPr lang="cs-CZ" dirty="0" smtClean="0"/>
              <a:t> </a:t>
            </a:r>
          </a:p>
          <a:p>
            <a:r>
              <a:rPr lang="cs-CZ" dirty="0" smtClean="0"/>
              <a:t>uzavřeli dne 11. října 2012 tuto </a:t>
            </a:r>
            <a:r>
              <a:rPr lang="cs-CZ" b="1" dirty="0" smtClean="0"/>
              <a:t>společenskou smlouvu o založení komanditní společnosti AVIKO, k.s.</a:t>
            </a:r>
            <a:endParaRPr lang="cs-CZ" dirty="0" smtClean="0"/>
          </a:p>
          <a:p>
            <a:r>
              <a:rPr lang="cs-CZ" dirty="0" smtClean="0"/>
              <a:t> </a:t>
            </a:r>
          </a:p>
          <a:p>
            <a:r>
              <a:rPr lang="cs-CZ" b="1" dirty="0" smtClean="0"/>
              <a:t>I.</a:t>
            </a:r>
            <a:endParaRPr lang="cs-CZ" dirty="0" smtClean="0"/>
          </a:p>
          <a:p>
            <a:r>
              <a:rPr lang="cs-CZ" b="1" dirty="0" smtClean="0"/>
              <a:t>Firma společnosti</a:t>
            </a:r>
            <a:endParaRPr lang="cs-CZ" dirty="0" smtClean="0"/>
          </a:p>
          <a:p>
            <a:r>
              <a:rPr lang="cs-CZ" dirty="0" smtClean="0"/>
              <a:t>Touto smlouvou zakládají výše jmenovaní společníci veřejnou obchodní společnost s firmou</a:t>
            </a:r>
          </a:p>
          <a:p>
            <a:r>
              <a:rPr lang="cs-CZ" dirty="0" smtClean="0"/>
              <a:t>AVIKO, k.s. (dále jen společnost)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10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K.S.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849086" y="1345474"/>
            <a:ext cx="7498079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II.</a:t>
            </a:r>
            <a:endParaRPr lang="cs-CZ" dirty="0" smtClean="0"/>
          </a:p>
          <a:p>
            <a:r>
              <a:rPr lang="cs-CZ" b="1" dirty="0" smtClean="0"/>
              <a:t>Sídlo společnosti</a:t>
            </a:r>
            <a:endParaRPr lang="cs-CZ" dirty="0" smtClean="0"/>
          </a:p>
          <a:p>
            <a:r>
              <a:rPr lang="cs-CZ" dirty="0" smtClean="0"/>
              <a:t>Sídlem společnosti je Ocelová 125, Kladno</a:t>
            </a:r>
          </a:p>
          <a:p>
            <a:endParaRPr lang="cs-CZ" dirty="0" smtClean="0"/>
          </a:p>
          <a:p>
            <a:r>
              <a:rPr lang="cs-CZ" b="1" dirty="0" smtClean="0"/>
              <a:t>III.</a:t>
            </a:r>
            <a:endParaRPr lang="cs-CZ" dirty="0" smtClean="0"/>
          </a:p>
          <a:p>
            <a:r>
              <a:rPr lang="cs-CZ" b="1" dirty="0" smtClean="0"/>
              <a:t>Předmět podnikání společnosti</a:t>
            </a:r>
            <a:endParaRPr lang="cs-CZ" dirty="0" smtClean="0"/>
          </a:p>
          <a:p>
            <a:r>
              <a:rPr lang="cs-CZ" dirty="0" smtClean="0"/>
              <a:t>Předmětem podnikání společnosti je:</a:t>
            </a:r>
          </a:p>
          <a:p>
            <a:r>
              <a:rPr lang="cs-CZ" dirty="0" smtClean="0"/>
              <a:t>Koupě zboží za účelem jeho dalšího prodeje a prodej</a:t>
            </a:r>
          </a:p>
          <a:p>
            <a:r>
              <a:rPr lang="cs-CZ" dirty="0" smtClean="0"/>
              <a:t> </a:t>
            </a:r>
          </a:p>
          <a:p>
            <a:r>
              <a:rPr lang="cs-CZ" b="1" dirty="0" smtClean="0"/>
              <a:t>IV.</a:t>
            </a:r>
            <a:endParaRPr lang="cs-CZ" dirty="0" smtClean="0"/>
          </a:p>
          <a:p>
            <a:r>
              <a:rPr lang="cs-CZ" b="1" dirty="0" smtClean="0"/>
              <a:t>Vklady společníků</a:t>
            </a:r>
            <a:endParaRPr lang="cs-CZ" dirty="0" smtClean="0"/>
          </a:p>
          <a:p>
            <a:r>
              <a:rPr lang="cs-CZ" dirty="0" smtClean="0"/>
              <a:t>Petr Soudný  je komplementář. </a:t>
            </a:r>
          </a:p>
          <a:p>
            <a:r>
              <a:rPr lang="cs-CZ" dirty="0" smtClean="0"/>
              <a:t>Jana Rovná je komanditista a vkládá do majetku společnosti peněžitý vklad ve výši  20 000 Kč.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11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K.S.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058091" y="1672046"/>
            <a:ext cx="7184572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V.</a:t>
            </a:r>
            <a:endParaRPr lang="cs-CZ" dirty="0" smtClean="0"/>
          </a:p>
          <a:p>
            <a:r>
              <a:rPr lang="cs-CZ" b="1" dirty="0" smtClean="0"/>
              <a:t>Dělení zisku a nesení ztráty společnosti</a:t>
            </a:r>
            <a:endParaRPr lang="cs-CZ" dirty="0" smtClean="0"/>
          </a:p>
          <a:p>
            <a:r>
              <a:rPr lang="cs-CZ" dirty="0" smtClean="0"/>
              <a:t>Zisk společnosti určený k rozdělení se dělí mezi společníky rovným dílem.</a:t>
            </a:r>
          </a:p>
          <a:p>
            <a:r>
              <a:rPr lang="cs-CZ" dirty="0" smtClean="0"/>
              <a:t> </a:t>
            </a:r>
          </a:p>
          <a:p>
            <a:r>
              <a:rPr lang="cs-CZ" b="1" dirty="0" smtClean="0"/>
              <a:t>VI.</a:t>
            </a:r>
          </a:p>
          <a:p>
            <a:r>
              <a:rPr lang="cs-CZ" b="1" dirty="0" smtClean="0"/>
              <a:t>Závěrečná ustanovení</a:t>
            </a:r>
            <a:endParaRPr lang="cs-CZ" dirty="0" smtClean="0"/>
          </a:p>
          <a:p>
            <a:r>
              <a:rPr lang="cs-CZ" dirty="0" smtClean="0"/>
              <a:t>Tato smlouva byla vyhotovena ve čtyřech vyhotoveních, z nichž každý společník obdrží po jednom,  jedno vyhotovení bude přiloženo k návrhu na zápis společnosti do obchodního rejstříku a jedno vyhotovení bude uloženo na adrese sídla společnosti.</a:t>
            </a:r>
          </a:p>
          <a:p>
            <a:endParaRPr lang="cs-CZ" dirty="0" smtClean="0"/>
          </a:p>
          <a:p>
            <a:r>
              <a:rPr lang="cs-CZ" dirty="0" smtClean="0"/>
              <a:t>V Kladně, dne 11. října 2012</a:t>
            </a:r>
          </a:p>
          <a:p>
            <a:endParaRPr lang="cs-CZ" dirty="0" smtClean="0"/>
          </a:p>
          <a:p>
            <a:r>
              <a:rPr lang="cs-CZ" dirty="0" smtClean="0"/>
              <a:t> .</a:t>
            </a:r>
            <a:r>
              <a:rPr lang="cs-CZ" dirty="0" smtClean="0">
                <a:latin typeface="Monotype Corsiva" pitchFamily="66" charset="0"/>
              </a:rPr>
              <a:t>…Soudný……</a:t>
            </a:r>
            <a:r>
              <a:rPr lang="cs-CZ" dirty="0" smtClean="0"/>
              <a:t>		</a:t>
            </a:r>
            <a:r>
              <a:rPr lang="cs-CZ" dirty="0" smtClean="0">
                <a:latin typeface="Monotype Corsiva" pitchFamily="66" charset="0"/>
              </a:rPr>
              <a:t>………Rovná………</a:t>
            </a:r>
          </a:p>
          <a:p>
            <a:r>
              <a:rPr lang="cs-CZ" dirty="0" smtClean="0"/>
              <a:t>Petr Soudný		       Jana Rovná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12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K.S.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796834" y="961472"/>
            <a:ext cx="7002958" cy="541071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</a:pPr>
            <a:r>
              <a:rPr lang="cs-CZ" sz="2400" b="1" dirty="0" smtClean="0"/>
              <a:t>Shrnutí:</a:t>
            </a:r>
          </a:p>
          <a:p>
            <a:pPr>
              <a:lnSpc>
                <a:spcPct val="90000"/>
              </a:lnSpc>
            </a:pPr>
            <a:r>
              <a:rPr lang="cs-CZ" sz="2400" dirty="0" smtClean="0"/>
              <a:t>- min. počet společníků 2, max. není omezeno</a:t>
            </a:r>
          </a:p>
          <a:p>
            <a:pPr>
              <a:lnSpc>
                <a:spcPct val="90000"/>
              </a:lnSpc>
              <a:buFontTx/>
              <a:buChar char="-"/>
            </a:pPr>
            <a:r>
              <a:rPr lang="cs-CZ" sz="2400" dirty="0" smtClean="0"/>
              <a:t> zakládá se společenskou smlouvou, vzniká dnem zápisu do obchodního rejstříku</a:t>
            </a:r>
          </a:p>
          <a:p>
            <a:pPr>
              <a:lnSpc>
                <a:spcPct val="90000"/>
              </a:lnSpc>
              <a:buFontTx/>
              <a:buChar char="-"/>
            </a:pPr>
            <a:r>
              <a:rPr lang="cs-CZ" sz="2400" dirty="0" smtClean="0"/>
              <a:t> komplementáři nemají vkladovou povinnost = nemusí do společnosti nic vkládat</a:t>
            </a:r>
          </a:p>
          <a:p>
            <a:pPr>
              <a:lnSpc>
                <a:spcPct val="90000"/>
              </a:lnSpc>
              <a:buFontTx/>
              <a:buChar char="-"/>
            </a:pPr>
            <a:r>
              <a:rPr lang="cs-CZ" sz="2400" dirty="0" smtClean="0"/>
              <a:t> komanditisté musí vložit minimální částku 5000,- Kč </a:t>
            </a:r>
          </a:p>
          <a:p>
            <a:pPr>
              <a:lnSpc>
                <a:spcPct val="90000"/>
              </a:lnSpc>
              <a:buFontTx/>
              <a:buChar char="-"/>
            </a:pPr>
            <a:r>
              <a:rPr lang="cs-CZ" sz="2400" dirty="0" smtClean="0"/>
              <a:t> za závazky ručí společnost + komplementáři celým svým majetkem + případně komanditisté do výše nesplacených vkladů </a:t>
            </a:r>
          </a:p>
          <a:p>
            <a:pPr>
              <a:lnSpc>
                <a:spcPct val="90000"/>
              </a:lnSpc>
              <a:buFontTx/>
              <a:buChar char="-"/>
            </a:pPr>
            <a:r>
              <a:rPr lang="cs-CZ" sz="2400" dirty="0" smtClean="0"/>
              <a:t> zisk se dělí stejným dílem mezi komplementáře a komanditisty (polovina KŘ, druhá KD, bez ohledu na počet osob KŘ a KD)</a:t>
            </a:r>
          </a:p>
          <a:p>
            <a:pPr>
              <a:lnSpc>
                <a:spcPct val="90000"/>
              </a:lnSpc>
              <a:buFontTx/>
              <a:buChar char="-"/>
            </a:pPr>
            <a:r>
              <a:rPr lang="cs-CZ" sz="2400" dirty="0" smtClean="0"/>
              <a:t> statutárním orgánem jsou komplementáři – společnost řídí a zastupují na venek</a:t>
            </a:r>
          </a:p>
          <a:p>
            <a:pPr>
              <a:lnSpc>
                <a:spcPct val="90000"/>
              </a:lnSpc>
              <a:buFontTx/>
              <a:buChar char="-"/>
            </a:pPr>
            <a:r>
              <a:rPr lang="cs-CZ" sz="2400" dirty="0" smtClean="0"/>
              <a:t> komanditisté mají právo nahlížet do účetních výkazů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13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K.S.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481070" y="1568491"/>
            <a:ext cx="6542468" cy="153272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</a:pPr>
            <a:r>
              <a:rPr lang="cs-CZ" sz="2400" b="1" dirty="0" smtClean="0"/>
              <a:t>Použité zdroje:</a:t>
            </a:r>
          </a:p>
          <a:p>
            <a:pPr>
              <a:lnSpc>
                <a:spcPct val="90000"/>
              </a:lnSpc>
            </a:pPr>
            <a:endParaRPr lang="cs-CZ" sz="2400" b="1" dirty="0" smtClean="0"/>
          </a:p>
          <a:p>
            <a:pPr>
              <a:lnSpc>
                <a:spcPct val="90000"/>
              </a:lnSpc>
            </a:pPr>
            <a:r>
              <a:rPr lang="cs-CZ" sz="2400" dirty="0" smtClean="0"/>
              <a:t>Obchodní zákoník, zákon č. 513/1991 Sb. </a:t>
            </a:r>
          </a:p>
          <a:p>
            <a:pPr>
              <a:lnSpc>
                <a:spcPct val="90000"/>
              </a:lnSpc>
            </a:pPr>
            <a:r>
              <a:rPr lang="cs-CZ" sz="2400" dirty="0" smtClean="0"/>
              <a:t>Hlava I. , Díl III. , § 93 - 104</a:t>
            </a:r>
          </a:p>
          <a:p>
            <a:pPr>
              <a:lnSpc>
                <a:spcPct val="90000"/>
              </a:lnSpc>
            </a:pPr>
            <a:endParaRPr lang="cs-CZ" sz="800" b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REZENTACE_VOSHK_logolinkEU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258</TotalTime>
  <Words>470</Words>
  <Application>Microsoft Office PowerPoint</Application>
  <PresentationFormat>Předvádění na obrazovce (4:3)</PresentationFormat>
  <Paragraphs>159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PREZENTACE_VOSHK_logolinkEU</vt:lpstr>
      <vt:lpstr>Komanditní společnost</vt:lpstr>
      <vt:lpstr>Tento učební materiál vznikl za podpory OPVK 1.5</vt:lpstr>
      <vt:lpstr>K.S.</vt:lpstr>
      <vt:lpstr>Založení   → k.s. se zakládá společenskou smlouvou podepsanou všemi společníky   Vznik  → společnost vzniká ke dni zápisu do  obchodního rejstříkuobchodního rejstříku</vt:lpstr>
      <vt:lpstr>K.S.</vt:lpstr>
      <vt:lpstr>K.S.</vt:lpstr>
      <vt:lpstr>K.S.</vt:lpstr>
      <vt:lpstr>K.S.</vt:lpstr>
      <vt:lpstr>K.S.</vt:lpstr>
      <vt:lpstr>K.S.</vt:lpstr>
      <vt:lpstr>K.S.</vt:lpstr>
      <vt:lpstr>K.S.</vt:lpstr>
      <vt:lpstr>K.S.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Veřejná obchodní společnost</dc:title>
  <dc:creator>KABINET</dc:creator>
  <cp:lastModifiedBy>An</cp:lastModifiedBy>
  <cp:revision>30</cp:revision>
  <dcterms:created xsi:type="dcterms:W3CDTF">2012-10-31T11:13:41Z</dcterms:created>
  <dcterms:modified xsi:type="dcterms:W3CDTF">2013-05-29T10:20:35Z</dcterms:modified>
</cp:coreProperties>
</file>