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A86708"/>
    <a:srgbClr val="921E8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984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VY_32_INOVACE_11_ČJ2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Kolín V., Mnichovická 62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Irena </a:t>
          </a:r>
          <a:r>
            <a:rPr lang="cs-CZ" sz="2000" dirty="0" err="1" smtClean="0"/>
            <a:t>Königsmarková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Procvičování slabikotvorného l, r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4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4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4"/>
      <dgm:spPr/>
    </dgm:pt>
    <dgm:pt modelId="{A52A0455-90FF-4808-ABD0-F02540D31D5A}" type="pres">
      <dgm:prSet presAssocID="{D1B46980-6531-4606-95E6-44980827E919}" presName="circle2" presStyleLbl="node1" presStyleIdx="1" presStyleCnt="4"/>
      <dgm:spPr/>
    </dgm:pt>
    <dgm:pt modelId="{6140AFEC-043D-4C43-A2F9-D0F5331DF3A3}" type="pres">
      <dgm:prSet presAssocID="{D1B46980-6531-4606-95E6-44980827E919}" presName="rect2" presStyleLbl="alignAcc1" presStyleIdx="1" presStyleCnt="4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4"/>
      <dgm:spPr/>
    </dgm:pt>
    <dgm:pt modelId="{313FC574-E1CD-4FB4-B054-0B805CE0447D}" type="pres">
      <dgm:prSet presAssocID="{B651F6E3-6281-48DB-9319-2AEAFDAE7572}" presName="circle3" presStyleLbl="node1" presStyleIdx="2" presStyleCnt="4"/>
      <dgm:spPr/>
    </dgm:pt>
    <dgm:pt modelId="{619D679B-A015-4ECF-8348-D1034C574F40}" type="pres">
      <dgm:prSet presAssocID="{B651F6E3-6281-48DB-9319-2AEAFDAE7572}" presName="rect3" presStyleLbl="alignAcc1" presStyleIdx="2" presStyleCnt="4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4"/>
      <dgm:spPr/>
    </dgm:pt>
    <dgm:pt modelId="{FFC9F71D-1B4F-4AD9-A4A6-86ADEFC8AF5C}" type="pres">
      <dgm:prSet presAssocID="{D8197B8C-B260-4A16-BDF4-0947B075E274}" presName="circle4" presStyleLbl="node1" presStyleIdx="3" presStyleCnt="4"/>
      <dgm:spPr/>
    </dgm:pt>
    <dgm:pt modelId="{25B08C86-7E15-44DC-BE7F-FFB55DD49D12}" type="pres">
      <dgm:prSet presAssocID="{D8197B8C-B260-4A16-BDF4-0947B075E274}" presName="rect4" presStyleLbl="alignAcc1" presStyleIdx="3" presStyleCnt="4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780C161-DAD9-4F60-A667-1D81B3ADC70C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7BF84B44-8D77-4309-B658-90EA9323895D}" type="presOf" srcId="{D1D4F407-5343-4D3F-B5B9-D407B03CAEB4}" destId="{D005CE8C-CC26-4C3E-AC11-E15060ECD759}" srcOrd="0" destOrd="0" presId="urn:microsoft.com/office/officeart/2005/8/layout/target3"/>
    <dgm:cxn modelId="{AF769983-0882-4D0F-BA01-B4517FB1125E}" type="presOf" srcId="{D1B46980-6531-4606-95E6-44980827E919}" destId="{2BE915AB-18AA-4053-B92C-3BFC9ED204BB}" srcOrd="1" destOrd="0" presId="urn:microsoft.com/office/officeart/2005/8/layout/target3"/>
    <dgm:cxn modelId="{370E1F76-DFA7-481D-A56D-83E8D97526D0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FB7A05B0-F93E-41B5-B3BD-CCD5DC9128D1}" type="presOf" srcId="{757F3AB3-0718-4624-B441-E567A8F0AB56}" destId="{333A1088-737F-45CB-B68E-254E46348037}" srcOrd="0" destOrd="0" presId="urn:microsoft.com/office/officeart/2005/8/layout/target3"/>
    <dgm:cxn modelId="{C336FDF4-C65B-4F9F-8367-399A8B586F30}" type="presOf" srcId="{B651F6E3-6281-48DB-9319-2AEAFDAE7572}" destId="{619D679B-A015-4ECF-8348-D1034C574F40}" srcOrd="0" destOrd="0" presId="urn:microsoft.com/office/officeart/2005/8/layout/target3"/>
    <dgm:cxn modelId="{FB34F70A-2036-4485-ACEB-C1BD4D5A5E95}" type="presOf" srcId="{D8197B8C-B260-4A16-BDF4-0947B075E274}" destId="{5A5FFA88-C948-4069-8E93-59FA12366E83}" srcOrd="1" destOrd="0" presId="urn:microsoft.com/office/officeart/2005/8/layout/target3"/>
    <dgm:cxn modelId="{D0C80F9F-84BE-4E60-999E-DCF2FE3D13A1}" type="presOf" srcId="{B651F6E3-6281-48DB-9319-2AEAFDAE7572}" destId="{6BB5E863-4638-4E1D-BFDE-399D028AC4ED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9DEA8773-2CEE-4925-97FA-DB806740743D}" type="presOf" srcId="{D8197B8C-B260-4A16-BDF4-0947B075E274}" destId="{25B08C86-7E15-44DC-BE7F-FFB55DD49D12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0FB0741D-F457-490A-B833-C2882EB2522F}" type="presParOf" srcId="{333A1088-737F-45CB-B68E-254E46348037}" destId="{F5ABB229-8D3B-4694-996A-96F23CF14429}" srcOrd="0" destOrd="0" presId="urn:microsoft.com/office/officeart/2005/8/layout/target3"/>
    <dgm:cxn modelId="{202EB61D-B27B-4B9A-9444-CD4F3C78D24C}" type="presParOf" srcId="{333A1088-737F-45CB-B68E-254E46348037}" destId="{F41139FD-01EE-4571-8B17-4FB00FC51163}" srcOrd="1" destOrd="0" presId="urn:microsoft.com/office/officeart/2005/8/layout/target3"/>
    <dgm:cxn modelId="{4BDBA793-900D-4D45-82D6-270D34252D5D}" type="presParOf" srcId="{333A1088-737F-45CB-B68E-254E46348037}" destId="{D005CE8C-CC26-4C3E-AC11-E15060ECD759}" srcOrd="2" destOrd="0" presId="urn:microsoft.com/office/officeart/2005/8/layout/target3"/>
    <dgm:cxn modelId="{8CCA728C-3E47-40C4-AC75-36DD1244EC55}" type="presParOf" srcId="{333A1088-737F-45CB-B68E-254E46348037}" destId="{2C702D82-9B77-49B7-9568-BB8EB47C3372}" srcOrd="3" destOrd="0" presId="urn:microsoft.com/office/officeart/2005/8/layout/target3"/>
    <dgm:cxn modelId="{5953FA2A-32F5-4031-BC95-5C74D1E7C8C7}" type="presParOf" srcId="{333A1088-737F-45CB-B68E-254E46348037}" destId="{A52A0455-90FF-4808-ABD0-F02540D31D5A}" srcOrd="4" destOrd="0" presId="urn:microsoft.com/office/officeart/2005/8/layout/target3"/>
    <dgm:cxn modelId="{C79C76DE-2C82-491E-9C59-CD0CBFBA160E}" type="presParOf" srcId="{333A1088-737F-45CB-B68E-254E46348037}" destId="{6140AFEC-043D-4C43-A2F9-D0F5331DF3A3}" srcOrd="5" destOrd="0" presId="urn:microsoft.com/office/officeart/2005/8/layout/target3"/>
    <dgm:cxn modelId="{E800A5A8-D27B-4A6E-9183-663540D4EB50}" type="presParOf" srcId="{333A1088-737F-45CB-B68E-254E46348037}" destId="{9358AC05-5D7D-4327-9F80-1AD486AEA664}" srcOrd="6" destOrd="0" presId="urn:microsoft.com/office/officeart/2005/8/layout/target3"/>
    <dgm:cxn modelId="{12D162BD-48B6-4C13-A045-4BBFD83940BB}" type="presParOf" srcId="{333A1088-737F-45CB-B68E-254E46348037}" destId="{313FC574-E1CD-4FB4-B054-0B805CE0447D}" srcOrd="7" destOrd="0" presId="urn:microsoft.com/office/officeart/2005/8/layout/target3"/>
    <dgm:cxn modelId="{DFAFC5AA-618B-492E-AA53-6FDEA9D43B37}" type="presParOf" srcId="{333A1088-737F-45CB-B68E-254E46348037}" destId="{619D679B-A015-4ECF-8348-D1034C574F40}" srcOrd="8" destOrd="0" presId="urn:microsoft.com/office/officeart/2005/8/layout/target3"/>
    <dgm:cxn modelId="{ED244DE6-85A6-40B1-B654-45E0601B480F}" type="presParOf" srcId="{333A1088-737F-45CB-B68E-254E46348037}" destId="{322283A8-4A27-4CDA-BAE3-F381106A9174}" srcOrd="9" destOrd="0" presId="urn:microsoft.com/office/officeart/2005/8/layout/target3"/>
    <dgm:cxn modelId="{7BF74814-F302-4689-8E46-A09DE6C52CE5}" type="presParOf" srcId="{333A1088-737F-45CB-B68E-254E46348037}" destId="{FFC9F71D-1B4F-4AD9-A4A6-86ADEFC8AF5C}" srcOrd="10" destOrd="0" presId="urn:microsoft.com/office/officeart/2005/8/layout/target3"/>
    <dgm:cxn modelId="{6DF0A950-DBC5-4A5F-B12A-F13F2FE16904}" type="presParOf" srcId="{333A1088-737F-45CB-B68E-254E46348037}" destId="{25B08C86-7E15-44DC-BE7F-FFB55DD49D12}" srcOrd="11" destOrd="0" presId="urn:microsoft.com/office/officeart/2005/8/layout/target3"/>
    <dgm:cxn modelId="{13CDA376-51CC-43A4-BB28-D68FA4900018}" type="presParOf" srcId="{333A1088-737F-45CB-B68E-254E46348037}" destId="{AED2198E-93D5-4001-81B4-73124B309672}" srcOrd="12" destOrd="0" presId="urn:microsoft.com/office/officeart/2005/8/layout/target3"/>
    <dgm:cxn modelId="{43CC709B-1745-47B2-8A06-E8380F06E8A9}" type="presParOf" srcId="{333A1088-737F-45CB-B68E-254E46348037}" destId="{2BE915AB-18AA-4053-B92C-3BFC9ED204BB}" srcOrd="13" destOrd="0" presId="urn:microsoft.com/office/officeart/2005/8/layout/target3"/>
    <dgm:cxn modelId="{23FB4463-6545-4245-B514-AB668D3F89F0}" type="presParOf" srcId="{333A1088-737F-45CB-B68E-254E46348037}" destId="{6BB5E863-4638-4E1D-BFDE-399D028AC4ED}" srcOrd="14" destOrd="0" presId="urn:microsoft.com/office/officeart/2005/8/layout/target3"/>
    <dgm:cxn modelId="{E511B6D4-0D10-4AEB-B5EF-3B249F5AA9AF}" type="presParOf" srcId="{333A1088-737F-45CB-B68E-254E46348037}" destId="{5A5FFA88-C948-4069-8E93-59FA12366E83}" srcOrd="15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1470025" cy="147002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717841" y="0"/>
          <a:ext cx="7037387" cy="14700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Kolín V., Mnichovická 62</a:t>
          </a:r>
          <a:endParaRPr lang="cs-CZ" sz="2000" kern="1200" dirty="0"/>
        </a:p>
      </dsp:txBody>
      <dsp:txXfrm>
        <a:off x="717841" y="0"/>
        <a:ext cx="7037387" cy="312380"/>
      </dsp:txXfrm>
    </dsp:sp>
    <dsp:sp modelId="{A52A0455-90FF-4808-ABD0-F02540D31D5A}">
      <dsp:nvSpPr>
        <dsp:cNvPr id="0" name=""/>
        <dsp:cNvSpPr/>
      </dsp:nvSpPr>
      <dsp:spPr>
        <a:xfrm>
          <a:off x="192940" y="312380"/>
          <a:ext cx="1084143" cy="108414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735012" y="312380"/>
          <a:ext cx="7037387" cy="108414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Irena </a:t>
          </a:r>
          <a:r>
            <a:rPr lang="cs-CZ" sz="2000" kern="1200" dirty="0" err="1" smtClean="0"/>
            <a:t>Königsmarková</a:t>
          </a:r>
          <a:endParaRPr lang="cs-CZ" sz="2000" kern="1200" dirty="0"/>
        </a:p>
      </dsp:txBody>
      <dsp:txXfrm>
        <a:off x="735012" y="312380"/>
        <a:ext cx="7037387" cy="312380"/>
      </dsp:txXfrm>
    </dsp:sp>
    <dsp:sp modelId="{313FC574-E1CD-4FB4-B054-0B805CE0447D}">
      <dsp:nvSpPr>
        <dsp:cNvPr id="0" name=""/>
        <dsp:cNvSpPr/>
      </dsp:nvSpPr>
      <dsp:spPr>
        <a:xfrm>
          <a:off x="385881" y="624760"/>
          <a:ext cx="698261" cy="69826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735012" y="624760"/>
          <a:ext cx="7037387" cy="69826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VY_32_INOVACE_11_ČJ2</a:t>
          </a:r>
          <a:endParaRPr lang="cs-CZ" sz="2000" kern="1200" dirty="0"/>
        </a:p>
      </dsp:txBody>
      <dsp:txXfrm>
        <a:off x="735012" y="624760"/>
        <a:ext cx="7037387" cy="312380"/>
      </dsp:txXfrm>
    </dsp:sp>
    <dsp:sp modelId="{FFC9F71D-1B4F-4AD9-A4A6-86ADEFC8AF5C}">
      <dsp:nvSpPr>
        <dsp:cNvPr id="0" name=""/>
        <dsp:cNvSpPr/>
      </dsp:nvSpPr>
      <dsp:spPr>
        <a:xfrm>
          <a:off x="578822" y="937140"/>
          <a:ext cx="312380" cy="31238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735012" y="937140"/>
          <a:ext cx="7037387" cy="31238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Procvičování slabikotvorného l, r</a:t>
          </a:r>
          <a:endParaRPr lang="cs-CZ" sz="2000" kern="1200" dirty="0"/>
        </a:p>
      </dsp:txBody>
      <dsp:txXfrm>
        <a:off x="735012" y="937140"/>
        <a:ext cx="7037387" cy="31238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10461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79309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011537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7372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48203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804090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69038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78796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44196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11214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25633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18346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wmf"/><Relationship Id="rId3" Type="http://schemas.openxmlformats.org/officeDocument/2006/relationships/image" Target="../media/image4.wmf"/><Relationship Id="rId7" Type="http://schemas.openxmlformats.org/officeDocument/2006/relationships/image" Target="../media/image8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wmf"/><Relationship Id="rId5" Type="http://schemas.openxmlformats.org/officeDocument/2006/relationships/image" Target="../media/image6.png"/><Relationship Id="rId4" Type="http://schemas.openxmlformats.org/officeDocument/2006/relationships/image" Target="../media/image5.wmf"/><Relationship Id="rId9" Type="http://schemas.openxmlformats.org/officeDocument/2006/relationships/image" Target="../media/image10.wmf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761090339"/>
              </p:ext>
            </p:extLst>
          </p:nvPr>
        </p:nvGraphicFramePr>
        <p:xfrm>
          <a:off x="685800" y="2130425"/>
          <a:ext cx="7772400" cy="14700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sp>
        <p:nvSpPr>
          <p:cNvPr id="7" name="TextovéPole 6"/>
          <p:cNvSpPr txBox="1"/>
          <p:nvPr/>
        </p:nvSpPr>
        <p:spPr>
          <a:xfrm>
            <a:off x="467544" y="6237312"/>
            <a:ext cx="82809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tabLst>
                <a:tab pos="7258050" algn="l"/>
              </a:tabLst>
            </a:pPr>
            <a:r>
              <a:rPr lang="cs-CZ" dirty="0" smtClean="0"/>
              <a:t>14.2.2012 	2. třída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ANOTACE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materiál je určen pro  žáky 2. třídy ZŠ</a:t>
            </a:r>
          </a:p>
          <a:p>
            <a:r>
              <a:rPr lang="cs-CZ" dirty="0" smtClean="0"/>
              <a:t>procvičuje získané pravopisné vědomosti</a:t>
            </a:r>
          </a:p>
          <a:p>
            <a:r>
              <a:rPr lang="cs-CZ" dirty="0" smtClean="0"/>
              <a:t>je vhodný jako pracovní list a pro použití na interaktivní tabuli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533978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u="sng" dirty="0" smtClean="0"/>
              <a:t>ROZDĚL SLOVA NA SLABIKY A VYZNAČ SLABIKOTVORNÉ L,R</a:t>
            </a:r>
            <a:endParaRPr lang="cs-CZ" sz="3200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>
                <a:solidFill>
                  <a:srgbClr val="FF0000"/>
                </a:solidFill>
              </a:rPr>
              <a:t>m</a:t>
            </a:r>
            <a:r>
              <a:rPr lang="cs-CZ" dirty="0" smtClean="0">
                <a:solidFill>
                  <a:srgbClr val="FF0000"/>
                </a:solidFill>
              </a:rPr>
              <a:t>rkev, lavice , vrká, práce, prkno, hltat, kolečko, </a:t>
            </a:r>
          </a:p>
          <a:p>
            <a:pPr marL="0" indent="0">
              <a:buNone/>
            </a:pPr>
            <a:endParaRPr lang="cs-CZ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dirty="0">
                <a:solidFill>
                  <a:srgbClr val="FF0000"/>
                </a:solidFill>
              </a:rPr>
              <a:t>s</a:t>
            </a:r>
            <a:r>
              <a:rPr lang="cs-CZ" dirty="0" smtClean="0">
                <a:solidFill>
                  <a:srgbClr val="FF0000"/>
                </a:solidFill>
              </a:rPr>
              <a:t>vetr, kluci, vrtačka, vláček, krtek, vlajka, pračka,</a:t>
            </a:r>
          </a:p>
          <a:p>
            <a:pPr marL="0" indent="0">
              <a:buNone/>
            </a:pPr>
            <a:endParaRPr lang="cs-CZ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dirty="0">
                <a:solidFill>
                  <a:srgbClr val="FF0000"/>
                </a:solidFill>
              </a:rPr>
              <a:t>c</a:t>
            </a:r>
            <a:r>
              <a:rPr lang="cs-CZ" dirty="0" smtClean="0">
                <a:solidFill>
                  <a:srgbClr val="FF0000"/>
                </a:solidFill>
              </a:rPr>
              <a:t>hrpa, vlk, veverka, srna, 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1026" name="Picture 2" descr="C:\Users\Irena\AppData\Local\Microsoft\Windows\Temporary Internet Files\Content.IE5\IMDX1VHW\MC90011138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5428335" y="3429000"/>
            <a:ext cx="856336" cy="12390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030769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u="sng" dirty="0" smtClean="0"/>
              <a:t>PIŠ K OBRÁZKŮM SLOVA</a:t>
            </a:r>
            <a:endParaRPr lang="cs-CZ" sz="3200" b="1" u="sng" dirty="0"/>
          </a:p>
        </p:txBody>
      </p:sp>
      <p:pic>
        <p:nvPicPr>
          <p:cNvPr id="2051" name="Picture 3" descr="C:\Users\Irena\AppData\Local\Microsoft\Windows\Temporary Internet Files\Content.IE5\42MYQ0C5\MC900318854[1].wmf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1556792"/>
            <a:ext cx="842204" cy="8417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Irena\AppData\Local\Microsoft\Windows\Temporary Internet Files\Content.IE5\C3Y3DI28\MC90033625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7824" y="1412776"/>
            <a:ext cx="636360" cy="10777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Irena\AppData\Local\Microsoft\Windows\Temporary Internet Files\Content.IE5\IMDX1VHW\MC90039702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07915" y="1501784"/>
            <a:ext cx="877824" cy="8997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Irena\AppData\Local\Microsoft\Windows\Temporary Internet Files\Content.IE5\45LCRWKN\MC900440676[1]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1412776"/>
            <a:ext cx="1227412" cy="12274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Irena\AppData\Local\Microsoft\Windows\Temporary Internet Files\Content.IE5\42MYQ0C5\MC900122779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4551850"/>
            <a:ext cx="1388772" cy="9226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C:\Users\Irena\AppData\Local\Microsoft\Windows\Temporary Internet Files\Content.IE5\IMDX1VHW\MC900412512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10737" y="4455128"/>
            <a:ext cx="513447" cy="11160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7" name="Picture 9" descr="C:\Users\Irena\AppData\Local\Microsoft\Windows\Temporary Internet Files\Content.IE5\42MYQ0C5\MC900412664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42645" y="4455128"/>
            <a:ext cx="1286187" cy="9114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8" name="Picture 10" descr="C:\Users\Irena\AppData\Local\Microsoft\Windows\Temporary Internet Files\Content.IE5\C3Y3DI28\MC900281718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85906" y="4052138"/>
            <a:ext cx="538801" cy="13144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751109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u="sng" dirty="0" smtClean="0"/>
              <a:t>VYMYSLI VĚTY S TĚMITO SLOVY</a:t>
            </a:r>
            <a:endParaRPr lang="cs-CZ" sz="3200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>
                <a:solidFill>
                  <a:srgbClr val="00B050"/>
                </a:solidFill>
              </a:rPr>
              <a:t>k</a:t>
            </a:r>
            <a:r>
              <a:rPr lang="cs-CZ" dirty="0" smtClean="0">
                <a:solidFill>
                  <a:srgbClr val="00B050"/>
                </a:solidFill>
              </a:rPr>
              <a:t>rtek </a:t>
            </a:r>
            <a:r>
              <a:rPr lang="cs-CZ" dirty="0" smtClean="0"/>
              <a:t>_____________________________</a:t>
            </a:r>
          </a:p>
          <a:p>
            <a:pPr marL="0" indent="0">
              <a:buNone/>
            </a:pPr>
            <a:endParaRPr lang="cs-CZ" dirty="0">
              <a:solidFill>
                <a:srgbClr val="00B050"/>
              </a:solidFill>
            </a:endParaRPr>
          </a:p>
          <a:p>
            <a:pPr marL="0" indent="0">
              <a:buNone/>
            </a:pPr>
            <a:r>
              <a:rPr lang="cs-CZ" dirty="0">
                <a:solidFill>
                  <a:srgbClr val="00B0F0"/>
                </a:solidFill>
              </a:rPr>
              <a:t>m</a:t>
            </a:r>
            <a:r>
              <a:rPr lang="cs-CZ" dirty="0" smtClean="0">
                <a:solidFill>
                  <a:srgbClr val="00B0F0"/>
                </a:solidFill>
              </a:rPr>
              <a:t>lha</a:t>
            </a:r>
            <a:r>
              <a:rPr lang="cs-CZ" dirty="0" smtClean="0">
                <a:solidFill>
                  <a:srgbClr val="00B050"/>
                </a:solidFill>
              </a:rPr>
              <a:t> </a:t>
            </a:r>
            <a:r>
              <a:rPr lang="cs-CZ" dirty="0" smtClean="0"/>
              <a:t>_____________________________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>
                <a:solidFill>
                  <a:srgbClr val="FF0000"/>
                </a:solidFill>
              </a:rPr>
              <a:t>s</a:t>
            </a:r>
            <a:r>
              <a:rPr lang="cs-CZ" dirty="0" smtClean="0">
                <a:solidFill>
                  <a:srgbClr val="FF0000"/>
                </a:solidFill>
              </a:rPr>
              <a:t>rpen </a:t>
            </a:r>
            <a:r>
              <a:rPr lang="cs-CZ" dirty="0" smtClean="0"/>
              <a:t>____________________________</a:t>
            </a:r>
          </a:p>
          <a:p>
            <a:pPr marL="0" indent="0">
              <a:buNone/>
            </a:pPr>
            <a:endParaRPr lang="cs-CZ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dirty="0">
                <a:solidFill>
                  <a:srgbClr val="FFFF00"/>
                </a:solidFill>
              </a:rPr>
              <a:t>m</a:t>
            </a:r>
            <a:r>
              <a:rPr lang="cs-CZ" dirty="0" smtClean="0">
                <a:solidFill>
                  <a:srgbClr val="FFFF00"/>
                </a:solidFill>
              </a:rPr>
              <a:t>rzne </a:t>
            </a:r>
            <a:r>
              <a:rPr lang="cs-CZ" dirty="0" smtClean="0"/>
              <a:t>____________________________</a:t>
            </a:r>
            <a:endParaRPr lang="cs-CZ" dirty="0" smtClean="0">
              <a:solidFill>
                <a:srgbClr val="FFFF00"/>
              </a:solidFill>
            </a:endParaRPr>
          </a:p>
          <a:p>
            <a:pPr marL="0" indent="0">
              <a:buNone/>
            </a:pPr>
            <a:endParaRPr lang="cs-CZ" dirty="0">
              <a:solidFill>
                <a:schemeClr val="tx2">
                  <a:lumMod val="60000"/>
                  <a:lumOff val="40000"/>
                </a:schemeClr>
              </a:solidFill>
            </a:endParaRPr>
          </a:p>
          <a:p>
            <a:pPr marL="0" indent="0">
              <a:buNone/>
            </a:pP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27406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u="sng" dirty="0" smtClean="0"/>
              <a:t>VYZNAČ SLABIČNOU A HLÁSKOVOU STAVBU</a:t>
            </a:r>
            <a:endParaRPr lang="cs-CZ" sz="3200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>
                <a:solidFill>
                  <a:srgbClr val="00B0F0"/>
                </a:solidFill>
              </a:rPr>
              <a:t>KOLEČKO          </a:t>
            </a:r>
            <a:r>
              <a:rPr lang="cs-CZ" dirty="0" smtClean="0">
                <a:solidFill>
                  <a:srgbClr val="FFFF00"/>
                </a:solidFill>
              </a:rPr>
              <a:t>CVRČEK          </a:t>
            </a:r>
            <a:r>
              <a:rPr lang="cs-CZ" dirty="0" smtClean="0">
                <a:solidFill>
                  <a:srgbClr val="FF0000"/>
                </a:solidFill>
              </a:rPr>
              <a:t>PEKL      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CHRPA</a:t>
            </a:r>
          </a:p>
          <a:p>
            <a:pPr marL="0" indent="0">
              <a:buNone/>
            </a:pPr>
            <a:endParaRPr lang="cs-CZ" dirty="0">
              <a:solidFill>
                <a:schemeClr val="accent6">
                  <a:lumMod val="75000"/>
                </a:schemeClr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        </a:t>
            </a:r>
            <a:r>
              <a:rPr lang="cs-CZ" dirty="0" smtClean="0">
                <a:solidFill>
                  <a:srgbClr val="00B050"/>
                </a:solidFill>
              </a:rPr>
              <a:t>BĚŽÍ     </a:t>
            </a:r>
            <a:r>
              <a:rPr lang="cs-CZ" dirty="0" smtClean="0">
                <a:solidFill>
                  <a:srgbClr val="921E8C"/>
                </a:solidFill>
              </a:rPr>
              <a:t>KVĚTINA     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DRKOTÁ     </a:t>
            </a:r>
            <a:r>
              <a:rPr lang="cs-CZ" dirty="0" smtClean="0">
                <a:solidFill>
                  <a:srgbClr val="7030A0"/>
                </a:solidFill>
              </a:rPr>
              <a:t>BROUKÁ</a:t>
            </a:r>
          </a:p>
          <a:p>
            <a:pPr marL="0" indent="0">
              <a:buNone/>
            </a:pPr>
            <a:endParaRPr lang="cs-CZ" dirty="0">
              <a:solidFill>
                <a:srgbClr val="7030A0"/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rgbClr val="7030A0"/>
                </a:solidFill>
              </a:rPr>
              <a:t>MĚLKÁ    </a:t>
            </a:r>
            <a:r>
              <a:rPr lang="cs-CZ" dirty="0" smtClean="0">
                <a:solidFill>
                  <a:srgbClr val="00B050"/>
                </a:solidFill>
              </a:rPr>
              <a:t>CHODÍ    </a:t>
            </a:r>
            <a:r>
              <a:rPr lang="cs-CZ" dirty="0" smtClean="0">
                <a:solidFill>
                  <a:srgbClr val="A86708"/>
                </a:solidFill>
              </a:rPr>
              <a:t>KACHNA     </a:t>
            </a:r>
            <a:r>
              <a:rPr lang="cs-CZ" dirty="0" smtClean="0">
                <a:solidFill>
                  <a:srgbClr val="00B0F0"/>
                </a:solidFill>
              </a:rPr>
              <a:t>MRZNE     </a:t>
            </a:r>
            <a:r>
              <a:rPr lang="cs-CZ" dirty="0" smtClean="0">
                <a:solidFill>
                  <a:srgbClr val="FF0000"/>
                </a:solidFill>
              </a:rPr>
              <a:t>HLTÁ</a:t>
            </a:r>
          </a:p>
          <a:p>
            <a:pPr marL="0" indent="0">
              <a:buNone/>
            </a:pPr>
            <a:endParaRPr lang="cs-CZ" dirty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cs-CZ" dirty="0">
              <a:solidFill>
                <a:srgbClr val="FFC000"/>
              </a:solidFill>
            </a:endParaRPr>
          </a:p>
        </p:txBody>
      </p:sp>
      <p:pic>
        <p:nvPicPr>
          <p:cNvPr id="3074" name="Picture 2" descr="C:\Users\Irena\AppData\Local\Microsoft\Windows\Temporary Internet Files\Content.IE5\45LCRWKN\MC90044042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80117" y="4725144"/>
            <a:ext cx="1827886" cy="15060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769197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CITACE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www.office.microsoft.com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8817466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ŠABLONA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ŠABLONA</Template>
  <TotalTime>95</TotalTime>
  <Words>134</Words>
  <Application>Microsoft Office PowerPoint</Application>
  <PresentationFormat>Předvádění na obrazovce (4:3)</PresentationFormat>
  <Paragraphs>32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ŠABLONA</vt:lpstr>
      <vt:lpstr>Prezentace aplikace PowerPoint</vt:lpstr>
      <vt:lpstr>ANOTACE</vt:lpstr>
      <vt:lpstr>ROZDĚL SLOVA NA SLABIKY A VYZNAČ SLABIKOTVORNÉ L,R</vt:lpstr>
      <vt:lpstr>PIŠ K OBRÁZKŮM SLOVA</vt:lpstr>
      <vt:lpstr>VYMYSLI VĚTY S TĚMITO SLOVY</vt:lpstr>
      <vt:lpstr>VYZNAČ SLABIČNOU A HLÁSKOVOU STAVBU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Irena</dc:creator>
  <cp:lastModifiedBy>Aleš Polívka</cp:lastModifiedBy>
  <cp:revision>11</cp:revision>
  <dcterms:created xsi:type="dcterms:W3CDTF">2012-02-07T19:08:31Z</dcterms:created>
  <dcterms:modified xsi:type="dcterms:W3CDTF">2012-03-15T18:44:12Z</dcterms:modified>
</cp:coreProperties>
</file>