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77" r:id="rId3"/>
    <p:sldId id="282" r:id="rId4"/>
    <p:sldId id="292" r:id="rId5"/>
    <p:sldId id="295" r:id="rId6"/>
    <p:sldId id="296" r:id="rId7"/>
    <p:sldId id="293" r:id="rId8"/>
    <p:sldId id="297" r:id="rId9"/>
    <p:sldId id="286" r:id="rId10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5" autoAdjust="0"/>
    <p:restoredTop sz="99821" autoAdjust="0"/>
  </p:normalViewPr>
  <p:slideViewPr>
    <p:cSldViewPr snapToGrid="0" snapToObjects="1" showGuides="1">
      <p:cViewPr varScale="1">
        <p:scale>
          <a:sx n="34" d="100"/>
          <a:sy n="34" d="100"/>
        </p:scale>
        <p:origin x="-811" y="-72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Kupní smlouva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Datum  15.2.2013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65836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CSA_OPVK15_032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Právo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Obchodní právo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Kupní smlouva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Mgr.</a:t>
                      </a:r>
                      <a:r>
                        <a:rPr lang="cs-CZ" sz="1600" baseline="0" dirty="0" smtClean="0"/>
                        <a:t> Věra </a:t>
                      </a:r>
                      <a:r>
                        <a:rPr lang="cs-CZ" sz="1600" baseline="0" dirty="0" err="1" smtClean="0"/>
                        <a:t>Koďousková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20. 2. </a:t>
                      </a:r>
                      <a:r>
                        <a:rPr lang="cs-CZ" sz="1600" smtClean="0"/>
                        <a:t>2013, 2A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 hodina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Interaktivní tabule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Nauči</a:t>
                      </a:r>
                      <a:r>
                        <a:rPr lang="cs-CZ" sz="1600" baseline="0" dirty="0" smtClean="0"/>
                        <a:t>t studenty náležitosti kupní smlouvy, na </a:t>
                      </a:r>
                      <a:r>
                        <a:rPr lang="cs-CZ" sz="1600" baseline="0" dirty="0" smtClean="0"/>
                        <a:t>příkladu  </a:t>
                      </a:r>
                      <a:r>
                        <a:rPr lang="cs-CZ" sz="1600" baseline="0" dirty="0" smtClean="0"/>
                        <a:t>konkrétní kupní smlouvou naučit sepsání této smlouvy.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Kupní smlouva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79270" y="1403797"/>
            <a:ext cx="8007530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b="1" dirty="0" smtClean="0"/>
          </a:p>
          <a:p>
            <a:pPr lvl="0"/>
            <a:r>
              <a:rPr lang="cs-CZ" sz="2800" b="1" dirty="0" smtClean="0"/>
              <a:t>Podstatné náležitosti  - obsahové </a:t>
            </a:r>
          </a:p>
          <a:p>
            <a:pPr lvl="0"/>
            <a:endParaRPr lang="cs-CZ" sz="1200" b="1" dirty="0" smtClean="0"/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určení smluvních stran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určení předmětu smlouvy </a:t>
            </a:r>
          </a:p>
          <a:p>
            <a:pPr lvl="1"/>
            <a:r>
              <a:rPr lang="cs-CZ" sz="2400" dirty="0" smtClean="0"/>
              <a:t>	(druhově nebo konkrétně – nezaměnitelně)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kupní cena + způsob platby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závazky obou stran (kupující a prodávající)</a:t>
            </a:r>
          </a:p>
          <a:p>
            <a:endParaRPr lang="cs-CZ" sz="2400" dirty="0" smtClean="0"/>
          </a:p>
          <a:p>
            <a:endParaRPr lang="cs-CZ" sz="2400" u="sng" dirty="0" smtClean="0"/>
          </a:p>
          <a:p>
            <a:endParaRPr lang="cs-CZ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Kupní smlouva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50007" y="1674254"/>
            <a:ext cx="6949786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Formální náležitosti:</a:t>
            </a:r>
          </a:p>
          <a:p>
            <a:endParaRPr lang="cs-CZ" sz="1100" b="1" dirty="0" smtClean="0"/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název smlouvy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rozdělení do odstavců  (označeno římskými čísli)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závěrečné ustanovení  - souhlas s obsahem 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 počet </a:t>
            </a:r>
            <a:r>
              <a:rPr lang="cs-CZ" sz="2400" dirty="0" smtClean="0"/>
              <a:t>vyhotovení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datum, místo, podpisy</a:t>
            </a:r>
          </a:p>
          <a:p>
            <a:endParaRPr lang="cs-CZ" sz="2400" b="1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Kupní smlouva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236373" y="1605424"/>
            <a:ext cx="6336404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Nepovinné náležitosti:</a:t>
            </a:r>
          </a:p>
          <a:p>
            <a:endParaRPr lang="cs-CZ" sz="1200" b="1" dirty="0" smtClean="0"/>
          </a:p>
          <a:p>
            <a:endParaRPr lang="cs-CZ" sz="1100" b="1" dirty="0" smtClean="0"/>
          </a:p>
          <a:p>
            <a:pPr lvl="1"/>
            <a:r>
              <a:rPr lang="cs-CZ" sz="2400" dirty="0" smtClean="0"/>
              <a:t>Např.: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ü"/>
            </a:pPr>
            <a:r>
              <a:rPr lang="cs-CZ" sz="2400" dirty="0" smtClean="0"/>
              <a:t>délka záruky 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ü"/>
            </a:pPr>
            <a:r>
              <a:rPr lang="cs-CZ" sz="2400" dirty="0" smtClean="0"/>
              <a:t>způsob předání 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ü"/>
            </a:pPr>
            <a:r>
              <a:rPr lang="cs-CZ" sz="2400" dirty="0" smtClean="0"/>
              <a:t>určení jakosti</a:t>
            </a:r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Kupní smlouva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4856" y="1751527"/>
            <a:ext cx="6614936" cy="3524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Ujednání v souvislosti s kupní smlouvou:</a:t>
            </a:r>
          </a:p>
          <a:p>
            <a:endParaRPr lang="cs-CZ" sz="1100" b="1" dirty="0" smtClean="0"/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 předkupní právo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 právo zpětné koupě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 koupě na zkoušku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 cenová doložka 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 měnová doložka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 ujednání o omezení prodeje</a:t>
            </a:r>
            <a:endParaRPr lang="cs-CZ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Kupní smlouva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262131" y="961473"/>
            <a:ext cx="6915954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/>
              <a:t>Kupní smlouva</a:t>
            </a:r>
          </a:p>
          <a:p>
            <a:pPr lvl="0" algn="ctr"/>
            <a:r>
              <a:rPr lang="cs-CZ" i="1" dirty="0" smtClean="0"/>
              <a:t>Uzavřená dle obchodního zákoníku</a:t>
            </a:r>
          </a:p>
          <a:p>
            <a:pPr lvl="0"/>
            <a:r>
              <a:rPr lang="cs-CZ" dirty="0" smtClean="0"/>
              <a:t>Prodávající: </a:t>
            </a:r>
          </a:p>
          <a:p>
            <a:pPr lvl="0"/>
            <a:r>
              <a:rPr lang="cs-CZ" dirty="0" smtClean="0"/>
              <a:t>Nova s.r.o., IČO: 121212121, se sídlem Hradecká 1151, Hradec Králové zastoupená Janem Novákem.</a:t>
            </a:r>
          </a:p>
          <a:p>
            <a:pPr lvl="0"/>
            <a:endParaRPr lang="cs-CZ" sz="800" dirty="0" smtClean="0"/>
          </a:p>
          <a:p>
            <a:pPr lvl="0"/>
            <a:r>
              <a:rPr lang="cs-CZ" dirty="0" smtClean="0"/>
              <a:t>Kupující:</a:t>
            </a:r>
          </a:p>
          <a:p>
            <a:pPr lvl="0"/>
            <a:r>
              <a:rPr lang="cs-CZ" dirty="0" smtClean="0"/>
              <a:t>Petr Kučera, narozen 23. 1. 1980, IČ: 23458487, se sídlem Hlavní 123, Pardubice</a:t>
            </a:r>
          </a:p>
          <a:p>
            <a:pPr lvl="0"/>
            <a:endParaRPr lang="cs-CZ" sz="800" dirty="0" smtClean="0"/>
          </a:p>
          <a:p>
            <a:pPr lvl="0" algn="ctr"/>
            <a:r>
              <a:rPr lang="cs-CZ" dirty="0" smtClean="0"/>
              <a:t> </a:t>
            </a:r>
            <a:r>
              <a:rPr lang="cs-CZ" i="1" dirty="0" smtClean="0"/>
              <a:t>Uzavírají tuto kupní smlouvu</a:t>
            </a:r>
          </a:p>
          <a:p>
            <a:pPr lvl="0" algn="ctr"/>
            <a:r>
              <a:rPr lang="cs-CZ" dirty="0" smtClean="0"/>
              <a:t>I. </a:t>
            </a:r>
          </a:p>
          <a:p>
            <a:pPr lvl="0" algn="ctr"/>
            <a:r>
              <a:rPr lang="cs-CZ" dirty="0" smtClean="0"/>
              <a:t>Předmět smlouvy </a:t>
            </a:r>
          </a:p>
          <a:p>
            <a:pPr lvl="0"/>
            <a:r>
              <a:rPr lang="cs-CZ" dirty="0" smtClean="0"/>
              <a:t>Předmětem smlouvy je šicí stroj Minerva AX20, rok výroby 2013, výrobní číslo 24X8882.</a:t>
            </a:r>
          </a:p>
          <a:p>
            <a:pPr lvl="0" algn="ctr"/>
            <a:r>
              <a:rPr lang="cs-CZ" dirty="0" smtClean="0"/>
              <a:t>II. </a:t>
            </a:r>
          </a:p>
          <a:p>
            <a:pPr lvl="0" algn="ctr"/>
            <a:r>
              <a:rPr lang="cs-CZ" dirty="0" smtClean="0"/>
              <a:t>Cena a platební podmínky</a:t>
            </a:r>
          </a:p>
          <a:p>
            <a:pPr lvl="0"/>
            <a:r>
              <a:rPr lang="cs-CZ" dirty="0" smtClean="0"/>
              <a:t>Cena předmětu smlouvy je 34 280,- Kč včetně DPH. Cena bude zaplacena převodem  na účet prodávajícího 2453587435/0100 do 14 dnů od převzetí věci.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Kupní smlouva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313645" y="1443841"/>
            <a:ext cx="6486147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dirty="0" smtClean="0"/>
              <a:t> III. </a:t>
            </a:r>
          </a:p>
          <a:p>
            <a:pPr lvl="0" algn="ctr"/>
            <a:r>
              <a:rPr lang="cs-CZ" i="1" dirty="0" smtClean="0"/>
              <a:t>Práva a povinnosti prodávajícího</a:t>
            </a:r>
          </a:p>
          <a:p>
            <a:pPr lvl="1"/>
            <a:r>
              <a:rPr lang="cs-CZ" dirty="0" smtClean="0"/>
              <a:t>Prodávající  věc včas předá a umožní nabýt vlastnické právo.</a:t>
            </a:r>
          </a:p>
          <a:p>
            <a:pPr lvl="1"/>
            <a:r>
              <a:rPr lang="cs-CZ" dirty="0" smtClean="0"/>
              <a:t>			       IV.</a:t>
            </a:r>
          </a:p>
          <a:p>
            <a:pPr lvl="0" algn="ctr"/>
            <a:r>
              <a:rPr lang="cs-CZ" i="1" dirty="0" smtClean="0"/>
              <a:t>Práva a povinnosti kupujícího</a:t>
            </a:r>
          </a:p>
          <a:p>
            <a:pPr lvl="1"/>
            <a:r>
              <a:rPr lang="cs-CZ" dirty="0" smtClean="0"/>
              <a:t>Kupující se zavazuje věc převzít a zaplatit. </a:t>
            </a:r>
          </a:p>
          <a:p>
            <a:pPr lvl="0" algn="ctr"/>
            <a:r>
              <a:rPr lang="cs-CZ" dirty="0" smtClean="0"/>
              <a:t>V.</a:t>
            </a:r>
          </a:p>
          <a:p>
            <a:pPr lvl="0" algn="ctr"/>
            <a:r>
              <a:rPr lang="cs-CZ" dirty="0" smtClean="0"/>
              <a:t> </a:t>
            </a:r>
            <a:r>
              <a:rPr lang="cs-CZ" i="1" dirty="0" smtClean="0"/>
              <a:t>Závěrečná ustanovení</a:t>
            </a:r>
          </a:p>
          <a:p>
            <a:pPr lvl="1"/>
            <a:r>
              <a:rPr lang="cs-CZ" dirty="0" smtClean="0"/>
              <a:t>Obě strany si smlouvu pročetly a souhlasí s jejím obsahem. </a:t>
            </a:r>
          </a:p>
          <a:p>
            <a:pPr lvl="1"/>
            <a:r>
              <a:rPr lang="cs-CZ" dirty="0" smtClean="0"/>
              <a:t>Smlouva byla vyhotovena ve dvou vyhotoveních </a:t>
            </a:r>
          </a:p>
          <a:p>
            <a:pPr lvl="1"/>
            <a:endParaRPr lang="cs-CZ" dirty="0" smtClean="0"/>
          </a:p>
          <a:p>
            <a:pPr lvl="0"/>
            <a:r>
              <a:rPr lang="cs-CZ" dirty="0" smtClean="0"/>
              <a:t>V Hradci Králové Dne 23. 2. 2013</a:t>
            </a:r>
          </a:p>
          <a:p>
            <a:pPr lvl="0"/>
            <a:r>
              <a:rPr lang="cs-CZ" dirty="0" smtClean="0"/>
              <a:t> </a:t>
            </a:r>
          </a:p>
          <a:p>
            <a:pPr lvl="0"/>
            <a:r>
              <a:rPr lang="cs-CZ" sz="1200" dirty="0" smtClean="0"/>
              <a:t>Podpis</a:t>
            </a:r>
          </a:p>
          <a:p>
            <a:pPr lvl="0"/>
            <a:r>
              <a:rPr lang="cs-CZ" dirty="0" smtClean="0">
                <a:latin typeface="Monotype Corsiva" pitchFamily="66" charset="0"/>
              </a:rPr>
              <a:t>	Novák				Kučera</a:t>
            </a:r>
          </a:p>
          <a:p>
            <a:pPr lvl="0"/>
            <a:r>
              <a:rPr lang="cs-CZ" dirty="0" smtClean="0"/>
              <a:t>	</a:t>
            </a:r>
            <a:r>
              <a:rPr lang="cs-CZ" sz="1400" dirty="0" smtClean="0"/>
              <a:t>kupující                                              		 prodávající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Kupní smlouva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66651" y="1568491"/>
            <a:ext cx="7315200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dirty="0" smtClean="0"/>
              <a:t>Použité zdroje:</a:t>
            </a:r>
          </a:p>
          <a:p>
            <a:pPr>
              <a:lnSpc>
                <a:spcPct val="90000"/>
              </a:lnSpc>
            </a:pPr>
            <a:endParaRPr lang="cs-CZ" sz="2400" b="1" dirty="0" smtClean="0"/>
          </a:p>
          <a:p>
            <a:pPr>
              <a:lnSpc>
                <a:spcPct val="90000"/>
              </a:lnSpc>
            </a:pPr>
            <a:r>
              <a:rPr lang="cs-CZ" sz="2400" dirty="0" smtClean="0"/>
              <a:t>Obchodní zákoník, zákon č. 513/1991 Sb.</a:t>
            </a:r>
          </a:p>
          <a:p>
            <a:pPr>
              <a:lnSpc>
                <a:spcPct val="90000"/>
              </a:lnSpc>
            </a:pPr>
            <a:r>
              <a:rPr lang="cs-CZ" sz="2400" dirty="0" smtClean="0"/>
              <a:t>Hradil P., </a:t>
            </a:r>
            <a:r>
              <a:rPr lang="cs-CZ" sz="2400" i="1" dirty="0" smtClean="0"/>
              <a:t>Právo pro gymnázia a obchodní akademie, II. díl</a:t>
            </a:r>
            <a:r>
              <a:rPr lang="cs-CZ" sz="2400" dirty="0" smtClean="0"/>
              <a:t> </a:t>
            </a:r>
          </a:p>
          <a:p>
            <a:pPr>
              <a:lnSpc>
                <a:spcPct val="90000"/>
              </a:lnSpc>
            </a:pPr>
            <a:endParaRPr lang="cs-CZ" sz="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630</TotalTime>
  <Words>346</Words>
  <Application>Microsoft Office PowerPoint</Application>
  <PresentationFormat>Předvádění na obrazovce (4:3)</PresentationFormat>
  <Paragraphs>124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PREZENTACE_VOSHK_logolinkEU</vt:lpstr>
      <vt:lpstr>Kupní smlouva</vt:lpstr>
      <vt:lpstr>Tento učební materiál vznikl za podpory OPVK 1.5</vt:lpstr>
      <vt:lpstr>Kupní smlouva</vt:lpstr>
      <vt:lpstr>Kupní smlouva</vt:lpstr>
      <vt:lpstr>Kupní smlouva</vt:lpstr>
      <vt:lpstr>Kupní smlouva</vt:lpstr>
      <vt:lpstr>Kupní smlouva</vt:lpstr>
      <vt:lpstr>Kupní smlouva</vt:lpstr>
      <vt:lpstr>Kupní smlouva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Družstva</dc:title>
  <dc:creator>KABINET</dc:creator>
  <cp:lastModifiedBy>An</cp:lastModifiedBy>
  <cp:revision>79</cp:revision>
  <dcterms:created xsi:type="dcterms:W3CDTF">2012-10-31T11:13:41Z</dcterms:created>
  <dcterms:modified xsi:type="dcterms:W3CDTF">2013-05-29T10:18:12Z</dcterms:modified>
</cp:coreProperties>
</file>