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4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16" autoAdjust="0"/>
    <p:restoredTop sz="94660"/>
  </p:normalViewPr>
  <p:slideViewPr>
    <p:cSldViewPr>
      <p:cViewPr varScale="1">
        <p:scale>
          <a:sx n="109" d="100"/>
          <a:sy n="109" d="100"/>
        </p:scale>
        <p:origin x="-1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69F1E04-FAA7-406D-89BD-9B263AA276D0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B4ADBF-AC10-40DC-BC87-CB3CF395E6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C55CFE-D120-4803-9028-C029805CBF1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F53CB4-FD2F-4271-9EEF-4E2C51D74F4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219BE3-D0F7-40F4-9B55-8650D3EF134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70ED66-9338-463F-A912-31FA4CE2BFE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67D770-D13F-49AE-A184-019E5C44369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939836-F647-4E34-BEDF-D4A362151B6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4DED75-4BF3-417E-9A13-EFB3A27CFD1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1B2400-213D-42CF-AE36-3C4723AD047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EDD930-96FC-44B6-85AD-8AC1A416191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D4BDF1-D793-4748-847D-BB27E31097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D85EFBF-75B6-4FD8-A30E-C55C592AEC8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4430E9-6A80-47A4-88A2-492EB16F3B5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7CAC9-0C38-4FA1-BDD1-3E96FD26C37B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A86CD-3988-43A8-97A9-02DE8A79B6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29287-2857-4C2F-9CED-F51F7656CD00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4966C-4941-4D24-A139-753A6B6855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4091E-74D1-404E-9C93-7834C8C9F6F2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BC5F3-B91C-4417-BD52-6E473F729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158E8-7A74-4AAA-A7A4-4FAFB29BC24F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D191F-EA37-4010-AC5F-E6989AFAE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B825D-4DE1-407C-AD88-0D869458F099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84DFE-0B54-458B-8695-F17CBA865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71625-8E72-4729-8230-0CD6E3E00BF6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53418-C1DD-4952-9FFB-729DCDA1B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B4739-71A2-4319-942D-386F2FFA6F1C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0E32D-FE5B-466A-9433-3A7995118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E9404-CB99-4236-804C-E919D4EE9FF8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9725C-9CD1-450D-B3FC-0DCB24C73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F56F-CC2E-4E4C-86A9-2C1200F9F6B3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F1FB8-99BC-45ED-B874-88C552CA7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A9403-0ECE-4D37-B429-2FB8FD50208F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2846E-DDDF-47A9-B934-85C0D9394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3A5A0-68BB-49F7-AE0B-91146D642435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DF7BE-787E-4B0E-9920-4CB4FD429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7B34AB-6061-4545-A3D9-F7D12C34DD8B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595D03-2603-4A3C-AC80-B4A190447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83" r:id="rId2"/>
    <p:sldLayoutId id="2147483792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93" r:id="rId9"/>
    <p:sldLayoutId id="2147483789" r:id="rId10"/>
    <p:sldLayoutId id="21474837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000" y="446088"/>
            <a:ext cx="57721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Obdélník 4"/>
          <p:cNvSpPr>
            <a:spLocks noChangeArrowheads="1"/>
          </p:cNvSpPr>
          <p:nvPr/>
        </p:nvSpPr>
        <p:spPr bwMode="auto">
          <a:xfrm>
            <a:off x="323850" y="2133600"/>
            <a:ext cx="8640763" cy="452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>
                <a:latin typeface="Constantia" pitchFamily="18" charset="0"/>
              </a:rPr>
              <a:t>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Operační program Vzdělávání pro konkurenceschopnost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Registrační číslo: CZ.1.07/1.4.00/21.3192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Číslo DUM: VY_32_INOVACE_15.2.12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Jméno autora: Mgr. Marie Píšová</a:t>
            </a: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Datum, období, kdy byl vytvořen: začátek února 2013</a:t>
            </a: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Název práce: Odraz světla, zrcadla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Předmět, pro který je VM určen: fyzika</a:t>
            </a: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Ročník, pro který je VM určen: devátý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Časová dotace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Vzdělávací oblast, tematický okruh, téma: </a:t>
            </a:r>
            <a:r>
              <a:rPr lang="cs-CZ" sz="1200" b="1">
                <a:latin typeface="Constantia" pitchFamily="18" charset="0"/>
              </a:rPr>
              <a:t>Člověk a příroda – Fyzika – Světelné jevy – Odraz světla, zrcadla - 			 	  opakování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endParaRPr lang="cs-CZ" sz="1200" b="1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>
                <a:latin typeface="Times New Roman" pitchFamily="18" charset="0"/>
                <a:cs typeface="Times New Roman" pitchFamily="18" charset="0"/>
              </a:rPr>
              <a:t> - pomocí prezentace spojené s doplňováním poznatků a dokreslováním obrázků si žáci zopakují své znalosti týkající se odrazu světla</a:t>
            </a:r>
          </a:p>
          <a:p>
            <a:r>
              <a:rPr lang="cs-CZ" sz="1200">
                <a:latin typeface="Times New Roman" pitchFamily="18" charset="0"/>
                <a:cs typeface="Times New Roman" pitchFamily="18" charset="0"/>
              </a:rPr>
              <a:t>   a zobrazování předmětů pomocí zrcadel</a:t>
            </a:r>
          </a:p>
          <a:p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dataprojektor,  psací a rýsovací potřeby, sešit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416550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7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Odraz světla  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7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jeho využití při zobrazování předmětů zrcadly</a:t>
            </a:r>
            <a:endParaRPr lang="cs-CZ" sz="7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50825" y="836613"/>
            <a:ext cx="8642350" cy="1008062"/>
          </a:xfrm>
        </p:spPr>
        <p:txBody>
          <a:bodyPr/>
          <a:lstStyle/>
          <a:p>
            <a:pPr algn="ctr"/>
            <a:r>
              <a:rPr lang="cs-CZ" sz="5600" u="sng" smtClean="0"/>
              <a:t>Kdy dochází k odrazu světla?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3744912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4400" smtClean="0">
                <a:latin typeface="Times New Roman" pitchFamily="18" charset="0"/>
                <a:cs typeface="Times New Roman" pitchFamily="18" charset="0"/>
              </a:rPr>
              <a:t>  Jestliže světelný paprsek dopadá na rozhraní světelných prostředí a do druhého nemůže všechno nebo část světla proniknout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704850"/>
            <a:ext cx="8569325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u="sng" dirty="0" smtClean="0"/>
              <a:t>Jak zní zákon odrazu světla?</a:t>
            </a:r>
            <a:endParaRPr lang="cs-CZ" sz="6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Úhel odrazu je roven úhlu dopadu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Odražený paprsek leží v rovině dopadu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4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068388"/>
          </a:xfrm>
        </p:spPr>
        <p:txBody>
          <a:bodyPr/>
          <a:lstStyle/>
          <a:p>
            <a:pPr algn="ctr"/>
            <a:r>
              <a:rPr lang="cs-CZ" sz="4800" u="sng" smtClean="0"/>
              <a:t>Překresli do sešitu obrázek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19100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Sestroj kolmici dopadu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Označ správně úhel dopadu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 Sestroj odražený paprsek a označ úhel odrazu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619250" y="5805488"/>
            <a:ext cx="53292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195513" y="3933825"/>
            <a:ext cx="1512887" cy="187166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u="sng" smtClean="0"/>
              <a:t>Zrcadla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Rozdělení: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1) Rovinná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2) Kulová – části kulových ploch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     a) duté – střed křivosti a ohnisko leží před zrcadlem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     b) vypuklé – střed křivosti a ohnisko leží za zrcadlem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Důležité: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U kulových zrcadel jsou vzdálenosti od ohniska ke středu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křivosti a k zrcadlu stejné (ohnisko leží přesně uprostřed mezi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středem křivosti a vrcholem zrcadla)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7400" dirty="0" smtClean="0">
              <a:latin typeface="Times New Roman" pitchFamily="18" charset="0"/>
              <a:cs typeface="Times New Roman" pitchFamily="18" charset="0"/>
            </a:endParaRPr>
          </a:p>
          <a:p>
            <a:pPr lvl="2" indent="-246888" fontAlgn="auto">
              <a:spcAft>
                <a:spcPts val="0"/>
              </a:spcAft>
              <a:buFont typeface="Wingdings 2"/>
              <a:buNone/>
              <a:defRPr/>
            </a:pP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1800225"/>
          </a:xfrm>
        </p:spPr>
        <p:txBody>
          <a:bodyPr/>
          <a:lstStyle/>
          <a:p>
            <a:pPr algn="ctr"/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6600" u="sng" smtClean="0"/>
              <a:t/>
            </a:r>
            <a:br>
              <a:rPr lang="cs-CZ" sz="6600" u="sng" smtClean="0"/>
            </a:br>
            <a:r>
              <a:rPr lang="cs-CZ" sz="5400" u="sng" smtClean="0"/>
              <a:t>Vlastnosti, které u obrazu určujeme: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175"/>
            <a:ext cx="8229600" cy="3400425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Skutečný  		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zdánlivý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	(leží před zrcadlem)		 (leží za zrcadlem)</a:t>
            </a:r>
          </a:p>
          <a:p>
            <a:pPr>
              <a:buFont typeface="Wingdings 2" pitchFamily="18" charset="2"/>
              <a:buNone/>
            </a:pPr>
            <a:endParaRPr lang="cs-CZ" sz="15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Velikost – zmenšený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stejně velký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zvětšený</a:t>
            </a:r>
          </a:p>
          <a:p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Převrácenost – stranově převrácený  ano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ne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			    - výšková – vzpřímený  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výškově 							      převrácený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u="sng" smtClean="0"/>
              <a:t>Rovinné zrcadlo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Sestroj obraz v rovinném zrcadle a urči jeho vlastnosti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55875" y="2636838"/>
            <a:ext cx="0" cy="31686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755650" y="3141663"/>
            <a:ext cx="1079500" cy="1295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331913" y="3500438"/>
            <a:ext cx="1008062" cy="28892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31913" y="3789363"/>
            <a:ext cx="71437" cy="100806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148263" y="2708275"/>
            <a:ext cx="3671887" cy="360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Times New Roman" pitchFamily="18" charset="0"/>
                <a:cs typeface="Times New Roman" pitchFamily="18" charset="0"/>
              </a:rPr>
              <a:t>Obraz je: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- stejně velký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- stranově převrácený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- vzpřímený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- zdánlivý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- stejně daleko za zrcadlem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jako předmět před 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zrcadlem</a:t>
            </a:r>
          </a:p>
          <a:p>
            <a:endParaRPr lang="cs-CZ">
              <a:latin typeface="Constantia" pitchFamily="18" charset="0"/>
            </a:endParaRPr>
          </a:p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1152525"/>
          </a:xfrm>
        </p:spPr>
        <p:txBody>
          <a:bodyPr/>
          <a:lstStyle/>
          <a:p>
            <a:pPr algn="ctr"/>
            <a:r>
              <a:rPr lang="cs-CZ" sz="6600" u="sng" smtClean="0"/>
              <a:t>Kulová zrcadla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589462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Význačné paprsky: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Paprsek jdoucí středem křivosti dopadá na zrcadlo kolmo a odráží se zpět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Paprsek jdoucí ohniskem se po dopadu na zrcadlo odráží rovnoběžně s optickou osou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Paprsek jdoucí rovnoběžně s optickou osou se po dopadu na zrcadlo odráží do ohniska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Pozn. V případě nutnosti nakreslit podle tabule do sešitu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95363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u="sng" dirty="0" smtClean="0"/>
              <a:t>Duté zrcadlo</a:t>
            </a:r>
            <a:endParaRPr lang="cs-CZ" sz="6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679950"/>
          </a:xfrm>
        </p:spPr>
        <p:txBody>
          <a:bodyPr>
            <a:normAutofit fontScale="25000" lnSpcReduction="20000"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Každá řada zobrazí kulovým zrcadlem předmět, který bude 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v různých vzdálenostech od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zrcadla, </a:t>
            </a: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a zjistí vlastnosti  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u="sng" dirty="0" smtClean="0">
                <a:latin typeface="Times New Roman" pitchFamily="18" charset="0"/>
                <a:cs typeface="Times New Roman" pitchFamily="18" charset="0"/>
              </a:rPr>
              <a:t>vzniklého obrazu: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6400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a) u okna: vzdálenost předmětu je větší než poloměr              	      křivosti zrcadla (je vlevo od středu křivosti)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b) uprostřed: předmět je ve vzdálenosti větší než je 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              ohnisková vzdálenost, ale menší než je 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    poloměr křivosti zrcadla (leží mezi ohniskem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    a středem křivosti zrcadla)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c) u dveří: předmět je ve vzdálenosti menší než je ohnisková 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vzdálenost (leží mezi ohniskem a zrcadlem)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endParaRPr lang="cs-CZ" sz="10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10400" dirty="0" smtClean="0">
                <a:latin typeface="Times New Roman" pitchFamily="18" charset="0"/>
                <a:cs typeface="Times New Roman" pitchFamily="18" charset="0"/>
              </a:rPr>
              <a:t>	  	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u="sng" smtClean="0"/>
              <a:t>Duté zrcadlo - shrnutí</a:t>
            </a:r>
          </a:p>
        </p:txBody>
      </p:sp>
      <p:sp>
        <p:nvSpPr>
          <p:cNvPr id="15363" name="Zástupný symbol pro obsah 6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733925"/>
          </a:xfrm>
        </p:spPr>
        <p:txBody>
          <a:bodyPr/>
          <a:lstStyle/>
          <a:p>
            <a:r>
              <a:rPr lang="cs-CZ" sz="2800" smtClean="0"/>
              <a:t>Vlastnosti obrazu závisejí na vzdálenosti předmětu od zrcadla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2852938"/>
          <a:ext cx="6984776" cy="3672405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520280"/>
                <a:gridCol w="4464496"/>
              </a:tblGrid>
              <a:tr h="94241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Vzdálenost předmětu od zrcadla…......</a:t>
                      </a:r>
                      <a:r>
                        <a:rPr lang="cs-CZ" baseline="0" dirty="0" smtClean="0"/>
                        <a:t> 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Vlastnosti obrazu</a:t>
                      </a:r>
                      <a:endParaRPr lang="cs-CZ" dirty="0"/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</a:t>
                      </a:r>
                      <a:r>
                        <a:rPr lang="cs-CZ" dirty="0" smtClean="0">
                          <a:latin typeface="Times New Roman"/>
                          <a:cs typeface="Times New Roman"/>
                        </a:rPr>
                        <a:t>&gt;  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zmenšený,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=  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stejně velký,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  </a:t>
                      </a:r>
                      <a:r>
                        <a:rPr lang="cs-CZ" dirty="0" smtClean="0">
                          <a:latin typeface="Times New Roman"/>
                          <a:cs typeface="Times New Roman"/>
                        </a:rPr>
                        <a:t>&gt;  a  &gt;  f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zvětšený, převrácený, skutečný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=</a:t>
                      </a:r>
                      <a:r>
                        <a:rPr lang="cs-CZ" baseline="0" dirty="0" smtClean="0"/>
                        <a:t>  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obraz vznikne v nekonečnu</a:t>
                      </a:r>
                    </a:p>
                  </a:txBody>
                  <a:tcPr anchor="ctr"/>
                </a:tc>
              </a:tr>
              <a:tr h="5459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 </a:t>
                      </a:r>
                      <a:r>
                        <a:rPr lang="cs-CZ" dirty="0" smtClean="0">
                          <a:latin typeface="Times New Roman"/>
                          <a:cs typeface="Times New Roman"/>
                        </a:rPr>
                        <a:t>˂  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zvětšený, přímý zdánlivý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765175"/>
            <a:ext cx="8229600" cy="863600"/>
          </a:xfrm>
        </p:spPr>
        <p:txBody>
          <a:bodyPr/>
          <a:lstStyle/>
          <a:p>
            <a:pPr algn="ctr"/>
            <a:r>
              <a:rPr lang="cs-CZ" u="sng" smtClean="0"/>
              <a:t>Vypuklé zrcadlo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589462"/>
          </a:xfrm>
        </p:spPr>
        <p:txBody>
          <a:bodyPr>
            <a:normAutofit lnSpcReduction="10000"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Budeme společně rýsovat podle tabule – každý si umístí předmět do jiné vzdálenosti před zrcadlo a zjistíme vlastnosti vzniklého obrazu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Závěr: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 vypuklého zrcadla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vlastnosti obrazu nezávisejí na vzdálenosti předmětu od zrcadla.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Obraz je vždy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zdánlivý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zmenšený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vzpřímený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stranově převrácený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</TotalTime>
  <Words>329</Words>
  <Application>Microsoft Office PowerPoint</Application>
  <PresentationFormat>Předvádění na obrazovce (4:3)</PresentationFormat>
  <Paragraphs>137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 </vt:lpstr>
      <vt:lpstr>Kdy dochází k odrazu světla? </vt:lpstr>
      <vt:lpstr>Jak zní zákon odrazu světla?</vt:lpstr>
      <vt:lpstr>Překresli do sešitu obrázek</vt:lpstr>
      <vt:lpstr>Zrcadla</vt:lpstr>
      <vt:lpstr>           Vlastnosti, které u obrazu určujeme:</vt:lpstr>
      <vt:lpstr>Rovinné zrcadlo</vt:lpstr>
      <vt:lpstr>Kulová zrcadla</vt:lpstr>
      <vt:lpstr>Duté zrcadlo</vt:lpstr>
      <vt:lpstr>Duté zrcadlo - shrnutí</vt:lpstr>
      <vt:lpstr>Vypuklé zrcadlo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Dum</cp:lastModifiedBy>
  <cp:revision>24</cp:revision>
  <dcterms:created xsi:type="dcterms:W3CDTF">2013-02-08T18:05:42Z</dcterms:created>
  <dcterms:modified xsi:type="dcterms:W3CDTF">2013-10-08T21:00:23Z</dcterms:modified>
</cp:coreProperties>
</file>