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52E4B33-A8F5-495C-AB1A-F83CC9D451B2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8C02E4-0BF3-445F-87B2-7E3B8B0D08E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7" y="550819"/>
            <a:ext cx="3857625" cy="86677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195736" y="2075220"/>
            <a:ext cx="795637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ZÁKLADNÍ ŠKOLA SLOVAN, KROMĚŘÍŽ, PŘÍSPĚVKOVÁ ORGANIZACE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ZEYEROVA 3354, 767 01 KROMĚŘÍŽ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b="1" dirty="0">
              <a:solidFill>
                <a:srgbClr val="00B050"/>
              </a:solidFill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projekt v rámci vzdělávacího programu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VZDĚLÁNÍ PRO KONKURENCESCHOPNOST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ŠABLONA ČÍSLO: III/2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NÁZEV:  INOVACE A ZKVALITNĚNÍ VÝUKY PROSTŘEDNICTVÍM ICT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PŘEDMĚT:  MATEMATIKA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 ŠESTÝ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TÉMA:  MNOŽINY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ÚVOD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 Mgr. IVANA ZLÁMALOVÁ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 VYTVOŘENÍ:   4. 12. 2012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b="1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             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VY_32_INOVACE_31_ IZ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476672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u="sng" dirty="0"/>
              <a:t>ANOTACE:</a:t>
            </a:r>
            <a:endParaRPr lang="cs-CZ" dirty="0"/>
          </a:p>
          <a:p>
            <a:r>
              <a:rPr lang="cs-CZ" dirty="0"/>
              <a:t>Práce je určena pro žáky šestých ročníků k </a:t>
            </a:r>
            <a:r>
              <a:rPr lang="cs-CZ" dirty="0" smtClean="0"/>
              <a:t>uvedení učiva množiny. Žáci </a:t>
            </a:r>
            <a:r>
              <a:rPr lang="cs-CZ" smtClean="0"/>
              <a:t>se                         při </a:t>
            </a:r>
            <a:r>
              <a:rPr lang="cs-CZ" dirty="0" smtClean="0"/>
              <a:t>shlédnutí prezentace seznámí s pojmem množina a uvedou si několik konkrétních, ale zároveň i blízkých příkladů. Dále se seznámí  s pojmy prázdná množina. Dokáží zapsat pomocí matematických symbolů, že daný prvek náleží množině. Uvědomí si, že množinu lze zapsat výčtem prvků nebo i zakreslit pomocí diagramů. Na závěr si žáci učiní zápis do sešitů podle prezentace.                        </a:t>
            </a:r>
          </a:p>
          <a:p>
            <a:endParaRPr lang="cs-CZ" dirty="0"/>
          </a:p>
          <a:p>
            <a:r>
              <a:rPr lang="cs-CZ" u="sng" dirty="0"/>
              <a:t>PILOTÁŽ :</a:t>
            </a:r>
            <a:endParaRPr lang="cs-CZ" dirty="0"/>
          </a:p>
          <a:p>
            <a:r>
              <a:rPr lang="cs-CZ" dirty="0"/>
              <a:t>Práce byla pilotována v šesté třídě. </a:t>
            </a:r>
            <a:r>
              <a:rPr lang="cs-CZ" dirty="0" smtClean="0"/>
              <a:t>Prezentace byla podle potřeby zastavovaná. Žáci vymýšleli své vlastní příklady množin, které si zkoušeli zapsat výčtem prvků.          Po projití a vysvětlení pojmů si žáci udělali zápis do sešitů podle prezentace.</a:t>
            </a:r>
            <a:endParaRPr lang="cs-CZ" dirty="0"/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4258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2204864"/>
            <a:ext cx="8458200" cy="2595736"/>
          </a:xfrm>
        </p:spPr>
        <p:txBody>
          <a:bodyPr>
            <a:noAutofit/>
          </a:bodyPr>
          <a:lstStyle/>
          <a:p>
            <a:r>
              <a:rPr lang="cs-CZ" sz="11500" dirty="0" smtClean="0">
                <a:latin typeface="Comic Sans MS" pitchFamily="66" charset="0"/>
              </a:rPr>
              <a:t>  </a:t>
            </a:r>
            <a:r>
              <a:rPr lang="cs-CZ" sz="13800" dirty="0" smtClean="0"/>
              <a:t>MNOŽINY</a:t>
            </a:r>
            <a:endParaRPr lang="cs-CZ" sz="13800" dirty="0"/>
          </a:p>
        </p:txBody>
      </p:sp>
    </p:spTree>
    <p:extLst>
      <p:ext uri="{BB962C8B-B14F-4D97-AF65-F5344CB8AC3E}">
        <p14:creationId xmlns:p14="http://schemas.microsoft.com/office/powerpoint/2010/main" val="343944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 smtClean="0">
                <a:solidFill>
                  <a:srgbClr val="FF0000"/>
                </a:solidFill>
              </a:rPr>
              <a:t>Množina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pojem v matematice MAJÍCÍ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STEJNÝ VÝZNAM JAKO: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/>
              <a:t>Souhrn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sz="4000" dirty="0" smtClean="0"/>
              <a:t>Hromada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sz="4000" dirty="0" smtClean="0"/>
              <a:t>Skupina</a:t>
            </a:r>
          </a:p>
          <a:p>
            <a:endParaRPr lang="cs-CZ" dirty="0"/>
          </a:p>
        </p:txBody>
      </p:sp>
      <p:pic>
        <p:nvPicPr>
          <p:cNvPr id="1031" name="Picture 7" descr="C:\Users\pc\AppData\Local\Microsoft\Windows\Temporary Internet Files\Content.IE5\LAK7K1R4\MC9004260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60848"/>
            <a:ext cx="2088232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JGRX34T0\MP90043946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5024"/>
            <a:ext cx="381642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62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603648"/>
          </a:xfrm>
        </p:spPr>
        <p:txBody>
          <a:bodyPr>
            <a:noAutofit/>
          </a:bodyPr>
          <a:lstStyle/>
          <a:p>
            <a:r>
              <a:rPr lang="cs-CZ" sz="9600" dirty="0" smtClean="0"/>
              <a:t>   MNOŽINA</a:t>
            </a:r>
            <a:endParaRPr lang="cs-CZ" sz="115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SKUPINA OBJEKTŮ ( =</a:t>
            </a:r>
            <a:r>
              <a:rPr lang="cs-CZ" sz="4000" dirty="0" smtClean="0">
                <a:solidFill>
                  <a:srgbClr val="FF0000"/>
                </a:solidFill>
              </a:rPr>
              <a:t> PRVKŮ </a:t>
            </a:r>
            <a:r>
              <a:rPr lang="cs-CZ" dirty="0">
                <a:solidFill>
                  <a:schemeClr val="tx1"/>
                </a:solidFill>
              </a:rPr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12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PŘÍKLADY MNOŽIN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MNOŽINA ŽÁKŮ 6. A   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MNOŽINA KRÁTKÝCH SAMOHLÁSEK</a:t>
            </a:r>
          </a:p>
          <a:p>
            <a:endParaRPr lang="cs-CZ" dirty="0" smtClean="0"/>
          </a:p>
          <a:p>
            <a:r>
              <a:rPr lang="cs-CZ" dirty="0" smtClean="0"/>
              <a:t>MNOŽINA PŘEDMĚTŮ V POUZDŘE</a:t>
            </a:r>
          </a:p>
          <a:p>
            <a:endParaRPr lang="cs-CZ" dirty="0" smtClean="0"/>
          </a:p>
          <a:p>
            <a:r>
              <a:rPr lang="cs-CZ" dirty="0" smtClean="0"/>
              <a:t>MNOŽINA PŘIROZENÝCH ČÍSEL</a:t>
            </a:r>
          </a:p>
          <a:p>
            <a:endParaRPr lang="cs-CZ" dirty="0"/>
          </a:p>
        </p:txBody>
      </p:sp>
      <p:pic>
        <p:nvPicPr>
          <p:cNvPr id="2050" name="Picture 2" descr="C:\Users\pc\AppData\Local\Microsoft\Windows\Temporary Internet Files\Content.IE5\LVFO2N70\MC9002340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3573016"/>
            <a:ext cx="2301089" cy="203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seznamovak\DSCN28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7818"/>
            <a:ext cx="4464496" cy="306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1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MNOŽINU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OZNAČUJEME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VELKÝM PÍSMENEM </a:t>
            </a:r>
            <a:r>
              <a:rPr lang="cs-CZ" dirty="0" smtClean="0"/>
              <a:t>ABECEDY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např. </a:t>
            </a:r>
            <a:r>
              <a:rPr lang="cs-CZ" sz="6600" dirty="0" smtClean="0"/>
              <a:t>A, B, E, H, S, Z, …</a:t>
            </a:r>
          </a:p>
          <a:p>
            <a:r>
              <a:rPr lang="cs-CZ" dirty="0" smtClean="0"/>
              <a:t>ZAPISUJEME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VÝČTEM </a:t>
            </a:r>
            <a:r>
              <a:rPr lang="cs-CZ" dirty="0" smtClean="0"/>
              <a:t>VŠECH PRVKŮ DO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SLOŽENÉ ZÁVORKY</a:t>
            </a:r>
          </a:p>
          <a:p>
            <a:pPr marL="0" indent="0">
              <a:buNone/>
            </a:pPr>
            <a:r>
              <a:rPr lang="cs-CZ" sz="6600" dirty="0" smtClean="0"/>
              <a:t>             {    }</a:t>
            </a:r>
          </a:p>
          <a:p>
            <a:pPr marL="0" indent="0">
              <a:buNone/>
            </a:pPr>
            <a:endParaRPr lang="cs-CZ" sz="6600" dirty="0" smtClean="0"/>
          </a:p>
          <a:p>
            <a:pPr marL="0" indent="0">
              <a:buNone/>
            </a:pPr>
            <a:endParaRPr lang="cs-CZ" sz="6600" dirty="0"/>
          </a:p>
          <a:p>
            <a:pPr marL="0" indent="0">
              <a:buNone/>
            </a:pPr>
            <a:endParaRPr lang="cs-CZ" sz="6600" dirty="0" smtClean="0"/>
          </a:p>
          <a:p>
            <a:pPr marL="0" indent="0">
              <a:buNone/>
            </a:pPr>
            <a:endParaRPr lang="cs-CZ" sz="66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642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PAK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MNOŽINA ŽÁKŮ 6. A </a:t>
            </a:r>
            <a:r>
              <a:rPr lang="cs-CZ" dirty="0" smtClean="0"/>
              <a:t>LZE ZAPSAT: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4162"/>
            <a:ext cx="84969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cs-CZ" dirty="0" smtClean="0"/>
              <a:t> = </a:t>
            </a:r>
            <a:r>
              <a:rPr lang="cs-CZ" sz="5400" dirty="0" smtClean="0">
                <a:solidFill>
                  <a:srgbClr val="FF0000"/>
                </a:solidFill>
              </a:rPr>
              <a:t>{</a:t>
            </a:r>
            <a:r>
              <a:rPr lang="cs-CZ" dirty="0" smtClean="0"/>
              <a:t>ADÉLA, ADAM U., KRISTÝNA Z., MARTIN  </a:t>
            </a:r>
          </a:p>
          <a:p>
            <a:pPr marL="0" indent="0">
              <a:buNone/>
            </a:pPr>
            <a:r>
              <a:rPr lang="cs-CZ" dirty="0" smtClean="0"/>
              <a:t>           K.,ADAM H., KRISTÝNA N., KLÁRA, FILIP, </a:t>
            </a:r>
          </a:p>
          <a:p>
            <a:pPr marL="0" indent="0">
              <a:buNone/>
            </a:pPr>
            <a:r>
              <a:rPr lang="cs-CZ" dirty="0" smtClean="0"/>
              <a:t>           BARBORA, MARTIN J., MAREK, TEREZA,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TOMÁŠ, NATÁLIE, MARTINA, VLADAN,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MICHAELA, RADIM, DIANA, SABINA, IVO,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PETR, IVANA, VLADIMÍR, DENISA</a:t>
            </a:r>
            <a:r>
              <a:rPr lang="cs-CZ" sz="5400" dirty="0" smtClean="0">
                <a:solidFill>
                  <a:srgbClr val="FF0000"/>
                </a:solidFill>
              </a:rPr>
              <a:t>}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20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27709"/>
            <a:ext cx="8686800" cy="1603648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PRÁZDNÁ MNOŽINA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NEMÁ ŽÁDNÝ </a:t>
            </a:r>
            <a:r>
              <a:rPr lang="cs-CZ" dirty="0" smtClean="0"/>
              <a:t>PRVEK</a:t>
            </a:r>
          </a:p>
          <a:p>
            <a:r>
              <a:rPr lang="cs-CZ" dirty="0" smtClean="0"/>
              <a:t>ZAPISUJEME SYMBOLEM  </a:t>
            </a:r>
            <a:r>
              <a:rPr lang="cs-CZ" sz="6600" dirty="0" smtClean="0">
                <a:solidFill>
                  <a:srgbClr val="FF0000"/>
                </a:solidFill>
              </a:rPr>
              <a:t>{ }</a:t>
            </a:r>
            <a:r>
              <a:rPr lang="cs-CZ" dirty="0" smtClean="0"/>
              <a:t> NEBO  </a:t>
            </a:r>
            <a:r>
              <a:rPr lang="cs-CZ" sz="6600" dirty="0" smtClean="0">
                <a:solidFill>
                  <a:srgbClr val="FF0000"/>
                </a:solidFill>
              </a:rPr>
              <a:t>Ø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např. </a:t>
            </a:r>
            <a:r>
              <a:rPr lang="cs-CZ" dirty="0" smtClean="0">
                <a:solidFill>
                  <a:srgbClr val="FF0000"/>
                </a:solidFill>
              </a:rPr>
              <a:t>P = { } </a:t>
            </a:r>
            <a:r>
              <a:rPr lang="cs-CZ" dirty="0" smtClean="0">
                <a:solidFill>
                  <a:schemeClr val="tx1"/>
                </a:solidFill>
              </a:rPr>
              <a:t>nebo </a:t>
            </a:r>
            <a:r>
              <a:rPr lang="cs-CZ" dirty="0" smtClean="0">
                <a:solidFill>
                  <a:srgbClr val="FF0000"/>
                </a:solidFill>
              </a:rPr>
              <a:t>P = Ø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18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Množinu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/>
          <a:lstStyle/>
          <a:p>
            <a:r>
              <a:rPr lang="cs-CZ" dirty="0" smtClean="0"/>
              <a:t>LZE ZAKRESLIT DIAGRAMEM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5724128" y="3642543"/>
            <a:ext cx="108012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788024" y="4581128"/>
            <a:ext cx="108012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707904" y="4506639"/>
            <a:ext cx="108012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625138" y="5157192"/>
            <a:ext cx="108012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090272" y="3717032"/>
            <a:ext cx="108012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627784" y="4149080"/>
            <a:ext cx="108012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4267556" y="5495038"/>
            <a:ext cx="111431" cy="611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907704" y="3284984"/>
            <a:ext cx="3479068" cy="26425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483768" y="3969060"/>
            <a:ext cx="68407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141498" y="3569062"/>
            <a:ext cx="445724" cy="295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797914" y="4363291"/>
            <a:ext cx="440432" cy="362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920698" y="4461023"/>
            <a:ext cx="310716" cy="362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627784" y="4967554"/>
            <a:ext cx="450050" cy="4404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238346" y="5326977"/>
            <a:ext cx="603684" cy="397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652120" y="3478178"/>
            <a:ext cx="612068" cy="3265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450504" y="328498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923928" y="2276872"/>
            <a:ext cx="5454606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Zapsáno: </a:t>
            </a:r>
            <a:r>
              <a:rPr lang="cs-CZ" sz="3600" dirty="0" smtClean="0">
                <a:solidFill>
                  <a:schemeClr val="tx1"/>
                </a:solidFill>
              </a:rPr>
              <a:t>L = {1,3,5,7,9,11}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796136" y="4823544"/>
            <a:ext cx="3024336" cy="1309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5 </a:t>
            </a:r>
            <a:r>
              <a:rPr lang="az-Cyrl-AZ" sz="4400" dirty="0" smtClean="0">
                <a:solidFill>
                  <a:schemeClr val="tx1"/>
                </a:solidFill>
              </a:rPr>
              <a:t>Є</a:t>
            </a:r>
            <a:r>
              <a:rPr lang="cs-CZ" sz="4400" dirty="0" smtClean="0">
                <a:solidFill>
                  <a:schemeClr val="tx1"/>
                </a:solidFill>
              </a:rPr>
              <a:t> L</a:t>
            </a:r>
          </a:p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2 </a:t>
            </a:r>
            <a:r>
              <a:rPr lang="az-Cyrl-AZ" sz="4400" dirty="0" smtClean="0">
                <a:solidFill>
                  <a:schemeClr val="tx1"/>
                </a:solidFill>
              </a:rPr>
              <a:t>Є</a:t>
            </a:r>
            <a:r>
              <a:rPr lang="cs-CZ" sz="4400" dirty="0" smtClean="0">
                <a:solidFill>
                  <a:schemeClr val="tx1"/>
                </a:solidFill>
              </a:rPr>
              <a:t> L</a:t>
            </a:r>
          </a:p>
        </p:txBody>
      </p:sp>
      <p:cxnSp>
        <p:nvCxnSpPr>
          <p:cNvPr id="25" name="Přímá spojnice 24"/>
          <p:cNvCxnSpPr/>
          <p:nvPr/>
        </p:nvCxnSpPr>
        <p:spPr>
          <a:xfrm flipV="1">
            <a:off x="7196874" y="5556194"/>
            <a:ext cx="236775" cy="5765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964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1034058"/>
          </a:xfrm>
          <a:noFill/>
        </p:spPr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5 </a:t>
            </a:r>
            <a:r>
              <a:rPr lang="az-Cyrl-AZ" sz="4000" dirty="0">
                <a:solidFill>
                  <a:schemeClr val="tx1"/>
                </a:solidFill>
              </a:rPr>
              <a:t>Є</a:t>
            </a:r>
            <a:r>
              <a:rPr lang="cs-CZ" sz="4000" dirty="0">
                <a:solidFill>
                  <a:schemeClr val="tx1"/>
                </a:solidFill>
              </a:rPr>
              <a:t> L</a:t>
            </a: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 smtClean="0"/>
              <a:t>ČTI: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sz="3200" dirty="0" smtClean="0"/>
              <a:t>ČÍSLO 5 </a:t>
            </a:r>
            <a:r>
              <a:rPr lang="cs-CZ" sz="3200" dirty="0" smtClean="0">
                <a:solidFill>
                  <a:srgbClr val="FF0000"/>
                </a:solidFill>
              </a:rPr>
              <a:t>PATŘÍ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</a:t>
            </a:r>
            <a:r>
              <a:rPr lang="cs-CZ" sz="3200" dirty="0" smtClean="0"/>
              <a:t>DO MNOŽINY 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L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NEBO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sz="3200" dirty="0" smtClean="0"/>
              <a:t>ČÍSLO 5 </a:t>
            </a:r>
            <a:r>
              <a:rPr lang="cs-CZ" sz="3200" dirty="0" smtClean="0">
                <a:solidFill>
                  <a:srgbClr val="FF0000"/>
                </a:solidFill>
              </a:rPr>
              <a:t>JE PRVKEM </a:t>
            </a:r>
            <a:r>
              <a:rPr lang="cs-CZ" sz="3200" dirty="0" smtClean="0"/>
              <a:t>MNOŽINY L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/>
              <a:t>ČTI: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3200" dirty="0"/>
              <a:t>ČÍSLO </a:t>
            </a:r>
            <a:r>
              <a:rPr lang="cs-CZ" sz="3200" dirty="0" smtClean="0"/>
              <a:t>2 </a:t>
            </a:r>
            <a:r>
              <a:rPr lang="cs-CZ" sz="3200" dirty="0" smtClean="0">
                <a:solidFill>
                  <a:srgbClr val="FF0000"/>
                </a:solidFill>
              </a:rPr>
              <a:t>NEPATŘÍ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</a:t>
            </a:r>
            <a:r>
              <a:rPr lang="cs-CZ" sz="3200" dirty="0" smtClean="0"/>
              <a:t>DO </a:t>
            </a:r>
            <a:r>
              <a:rPr lang="cs-CZ" sz="3200" dirty="0"/>
              <a:t>MNOŽINY </a:t>
            </a:r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L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NEBO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3200" dirty="0"/>
              <a:t>ČÍSLO </a:t>
            </a:r>
            <a:r>
              <a:rPr lang="cs-CZ" sz="3200" dirty="0" smtClean="0"/>
              <a:t>2 </a:t>
            </a:r>
            <a:r>
              <a:rPr lang="cs-CZ" sz="3200" dirty="0" smtClean="0">
                <a:solidFill>
                  <a:srgbClr val="FF0000"/>
                </a:solidFill>
              </a:rPr>
              <a:t>NENÍ </a:t>
            </a:r>
            <a:r>
              <a:rPr lang="cs-CZ" sz="3200" dirty="0">
                <a:solidFill>
                  <a:srgbClr val="FF0000"/>
                </a:solidFill>
              </a:rPr>
              <a:t>PRVKEM </a:t>
            </a:r>
            <a:r>
              <a:rPr lang="cs-CZ" sz="3200" dirty="0"/>
              <a:t>MNOŽINY L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746026"/>
          </a:xfrm>
          <a:noFill/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 </a:t>
            </a:r>
            <a:r>
              <a:rPr lang="az-Cyrl-AZ" sz="4000" dirty="0">
                <a:solidFill>
                  <a:schemeClr val="tx1"/>
                </a:solidFill>
              </a:rPr>
              <a:t>Є</a:t>
            </a:r>
            <a:r>
              <a:rPr lang="cs-CZ" sz="4000" dirty="0">
                <a:solidFill>
                  <a:schemeClr val="tx1"/>
                </a:solidFill>
              </a:rPr>
              <a:t> L</a:t>
            </a:r>
          </a:p>
          <a:p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6755817" y="666750"/>
            <a:ext cx="130914" cy="602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079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9900" dirty="0"/>
              <a:t> </a:t>
            </a:r>
            <a:r>
              <a:rPr lang="cs-CZ" sz="19900" dirty="0" smtClean="0"/>
              <a:t>KONEC</a:t>
            </a:r>
            <a:endParaRPr lang="cs-CZ" sz="19900" dirty="0"/>
          </a:p>
        </p:txBody>
      </p:sp>
    </p:spTree>
    <p:extLst>
      <p:ext uri="{BB962C8B-B14F-4D97-AF65-F5344CB8AC3E}">
        <p14:creationId xmlns:p14="http://schemas.microsoft.com/office/powerpoint/2010/main" val="164169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smtClean="0"/>
              <a:t>ZDROJE:</a:t>
            </a:r>
          </a:p>
          <a:p>
            <a:pPr marL="0" indent="0">
              <a:buNone/>
            </a:pPr>
            <a:endParaRPr lang="cs-CZ" u="sng" dirty="0" smtClean="0"/>
          </a:p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84165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221</TotalTime>
  <Words>259</Words>
  <Application>Microsoft Office PowerPoint</Application>
  <PresentationFormat>Předvádění na obrazovce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Prezentace aplikace PowerPoint</vt:lpstr>
      <vt:lpstr>Prezentace aplikace PowerPoint</vt:lpstr>
      <vt:lpstr>Množina – pojem v matematice MAJÍCÍ                              STEJNÝ VÝZNAM JAKO:</vt:lpstr>
      <vt:lpstr>   MNOŽINA</vt:lpstr>
      <vt:lpstr> PŘÍKLADY MNOŽIN</vt:lpstr>
      <vt:lpstr>MNOŽINU </vt:lpstr>
      <vt:lpstr>PAK MNOŽINA ŽÁKŮ 6. A LZE ZAPSAT:</vt:lpstr>
      <vt:lpstr>PRÁZDNÁ MNOŽINA</vt:lpstr>
      <vt:lpstr>Množinu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EU12</cp:lastModifiedBy>
  <cp:revision>28</cp:revision>
  <dcterms:created xsi:type="dcterms:W3CDTF">2012-12-04T18:20:47Z</dcterms:created>
  <dcterms:modified xsi:type="dcterms:W3CDTF">2013-02-19T18:42:35Z</dcterms:modified>
</cp:coreProperties>
</file>