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4"/>
  </p:notes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70" r:id="rId10"/>
    <p:sldId id="268" r:id="rId11"/>
    <p:sldId id="267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F99211-C931-43EF-BFBD-513E188EF961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9BB006-D170-4544-9808-7FC1DD524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9BB006-D170-4544-9808-7FC1DD524EA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6B7DA-9C99-4A9A-85CD-720AB02ED9A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6B7DA-9C99-4A9A-85CD-720AB02ED9A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9BB006-D170-4544-9808-7FC1DD524EA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9BB006-D170-4544-9808-7FC1DD524EA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9BB006-D170-4544-9808-7FC1DD524EA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9BB006-D170-4544-9808-7FC1DD524EA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9BB006-D170-4544-9808-7FC1DD524EA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6B7DA-9C99-4A9A-85CD-720AB02ED9A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6B7DA-9C99-4A9A-85CD-720AB02ED9A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6B7DA-9C99-4A9A-85CD-720AB02ED9A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6B7DA-9C99-4A9A-85CD-720AB02ED9A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1772816"/>
            <a:ext cx="8208912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/>
              <a:t>METODICKÝ LIST PRO ZŠ</a:t>
            </a:r>
            <a:endParaRPr lang="cs-CZ" sz="1200" dirty="0"/>
          </a:p>
          <a:p>
            <a:r>
              <a:rPr lang="cs-CZ" sz="1200" b="1" dirty="0"/>
              <a:t> Pro zpracování vzdělávacích materiálů (VM)v rámci projektu EU peníze školám</a:t>
            </a:r>
            <a:endParaRPr lang="cs-CZ" sz="1200" dirty="0"/>
          </a:p>
          <a:p>
            <a:r>
              <a:rPr lang="cs-CZ" sz="1200" b="1" dirty="0"/>
              <a:t>     </a:t>
            </a:r>
            <a:r>
              <a:rPr lang="cs-CZ" sz="1200" b="1" dirty="0" smtClean="0"/>
              <a:t>                 </a:t>
            </a:r>
            <a:r>
              <a:rPr lang="cs-CZ" sz="1200" b="1" dirty="0"/>
              <a:t>Operační program Vzdělávání pro konkurenceschopnost</a:t>
            </a:r>
            <a:endParaRPr lang="cs-CZ" sz="1200" dirty="0"/>
          </a:p>
          <a:p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Projekt: Moderní výuka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Registrační </a:t>
            </a:r>
            <a:r>
              <a:rPr lang="cs-CZ" sz="1200" b="1" dirty="0"/>
              <a:t>číslo: CZ.1.07/1.4.00/21.3192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Číslo </a:t>
            </a:r>
            <a:r>
              <a:rPr lang="cs-CZ" sz="1200" b="1" dirty="0"/>
              <a:t>DUM: </a:t>
            </a:r>
            <a:r>
              <a:rPr lang="cs-CZ" sz="1200" b="1" dirty="0" smtClean="0"/>
              <a:t>VY_32_INOVACE_15.2.14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Jméno </a:t>
            </a:r>
            <a:r>
              <a:rPr lang="cs-CZ" sz="1200" b="1" dirty="0"/>
              <a:t>autora: </a:t>
            </a:r>
            <a:r>
              <a:rPr lang="cs-CZ" sz="1200" b="1" dirty="0" smtClean="0"/>
              <a:t>Mgr. Marie Píšová</a:t>
            </a:r>
          </a:p>
          <a:p>
            <a:r>
              <a:rPr lang="cs-CZ" sz="1200" b="1" dirty="0"/>
              <a:t> </a:t>
            </a:r>
            <a:r>
              <a:rPr lang="cs-CZ" sz="1200" b="1" dirty="0" smtClean="0"/>
              <a:t>Datum</a:t>
            </a:r>
            <a:r>
              <a:rPr lang="cs-CZ" sz="1200" b="1" dirty="0"/>
              <a:t>, </a:t>
            </a:r>
            <a:r>
              <a:rPr lang="cs-CZ" sz="1200" b="1" dirty="0" smtClean="0"/>
              <a:t>období, </a:t>
            </a:r>
            <a:r>
              <a:rPr lang="cs-CZ" sz="1200" b="1" dirty="0"/>
              <a:t>kdy byl vytvořen: </a:t>
            </a:r>
            <a:r>
              <a:rPr lang="cs-CZ" sz="1200" b="1" dirty="0" smtClean="0"/>
              <a:t>únor 2013</a:t>
            </a:r>
          </a:p>
          <a:p>
            <a:r>
              <a:rPr lang="cs-CZ" sz="1200" b="1" dirty="0"/>
              <a:t> </a:t>
            </a:r>
            <a:r>
              <a:rPr lang="cs-CZ" sz="1200" b="1" dirty="0" smtClean="0"/>
              <a:t>Název </a:t>
            </a:r>
            <a:r>
              <a:rPr lang="cs-CZ" sz="1200" b="1" dirty="0"/>
              <a:t>práce</a:t>
            </a:r>
            <a:r>
              <a:rPr lang="cs-CZ" sz="1200" b="1" dirty="0" smtClean="0"/>
              <a:t>: Lom světla, čočky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Předmět</a:t>
            </a:r>
            <a:r>
              <a:rPr lang="cs-CZ" sz="1200" b="1" dirty="0"/>
              <a:t>, pro který je VM určen: </a:t>
            </a:r>
            <a:r>
              <a:rPr lang="cs-CZ" sz="1200" b="1" dirty="0" smtClean="0"/>
              <a:t>fyzika</a:t>
            </a:r>
          </a:p>
          <a:p>
            <a:r>
              <a:rPr lang="cs-CZ" sz="1200" b="1" dirty="0"/>
              <a:t> </a:t>
            </a:r>
            <a:r>
              <a:rPr lang="cs-CZ" sz="1200" b="1" dirty="0" smtClean="0"/>
              <a:t>Ročník</a:t>
            </a:r>
            <a:r>
              <a:rPr lang="cs-CZ" sz="1200" b="1" dirty="0"/>
              <a:t>, pro který je VM </a:t>
            </a:r>
            <a:r>
              <a:rPr lang="cs-CZ" sz="1200" b="1" dirty="0" smtClean="0"/>
              <a:t>určen: devátý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Časová </a:t>
            </a:r>
            <a:r>
              <a:rPr lang="cs-CZ" sz="1200" b="1" dirty="0"/>
              <a:t>dotace</a:t>
            </a:r>
            <a:r>
              <a:rPr lang="cs-CZ" sz="1200" dirty="0"/>
              <a:t>: </a:t>
            </a:r>
            <a:r>
              <a:rPr lang="cs-CZ" sz="1200" b="1" dirty="0"/>
              <a:t>1 h</a:t>
            </a:r>
            <a:endParaRPr lang="cs-CZ" sz="1200" dirty="0"/>
          </a:p>
          <a:p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Vzdělávací oblast, tematický okruh, téma</a:t>
            </a:r>
            <a:r>
              <a:rPr lang="cs-CZ" sz="1200" b="1" dirty="0" smtClean="0"/>
              <a:t>: Člověk a příroda – Fyzika – Světelné jevy – Lom  světla, 			               čočky – rozšířené opakování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/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Metodický list, anotace- výstižný popis způsobu použití VM ve výuce:</a:t>
            </a:r>
            <a:r>
              <a:rPr lang="cs-CZ" sz="1200" dirty="0"/>
              <a:t>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- pomocí prezentace spojené s doplňováním poznatků a dokreslováním obrázků si žáci zopakují své znalosti týkající se lomu 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  světla  a zobrazování předmětů čoček</a:t>
            </a:r>
          </a:p>
          <a:p>
            <a:endParaRPr lang="cs-CZ" sz="1200" b="1" dirty="0" smtClean="0"/>
          </a:p>
          <a:p>
            <a:r>
              <a:rPr lang="cs-CZ" sz="1200" b="1" dirty="0" smtClean="0"/>
              <a:t>Pomůcky</a:t>
            </a:r>
            <a:r>
              <a:rPr lang="cs-CZ" sz="1200" dirty="0" smtClean="0"/>
              <a:t>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 psací a rýsovací potřeby, sešit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229600" cy="5415880"/>
          </a:xfrm>
          <a:ln w="34925">
            <a:noFill/>
          </a:ln>
          <a:effectLst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b="1" u="sng" dirty="0" smtClean="0">
                <a:solidFill>
                  <a:schemeClr val="accent2">
                    <a:lumMod val="7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Lom světla  </a:t>
            </a:r>
          </a:p>
          <a:p>
            <a:pPr algn="ctr">
              <a:buNone/>
            </a:pPr>
            <a:r>
              <a:rPr lang="cs-CZ" sz="7200" b="1" u="sng" dirty="0" smtClean="0">
                <a:solidFill>
                  <a:schemeClr val="accent2">
                    <a:lumMod val="7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a jeho využití při zobrazování předmětů čočkami</a:t>
            </a:r>
            <a:endParaRPr lang="cs-CZ" sz="7200" b="1" u="sng" dirty="0">
              <a:solidFill>
                <a:schemeClr val="accent2">
                  <a:lumMod val="7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40960" cy="1728192"/>
          </a:xfrm>
          <a:noFill/>
        </p:spPr>
        <p:txBody>
          <a:bodyPr>
            <a:normAutofit/>
          </a:bodyPr>
          <a:lstStyle/>
          <a:p>
            <a:pPr algn="ctr"/>
            <a:r>
              <a:rPr lang="cs-CZ" sz="4800" b="1" u="sng" dirty="0" smtClean="0"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Kdy  dochází  k  lomu  světla ? </a:t>
            </a:r>
            <a:endParaRPr lang="cs-CZ" sz="4800" b="1" u="sng" dirty="0"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420888"/>
            <a:ext cx="8229600" cy="3744416"/>
          </a:xfrm>
          <a:ln>
            <a:noFill/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Jestliže světelný paprsek prochází z jednoho optického prostředí do druhého – dochází ke změně směru chodu paprsku a rychlosti jeho šíření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  <a:t>Lom  světla  ke  kolmici</a:t>
            </a:r>
            <a:endParaRPr lang="cs-CZ" sz="4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Světlo přechází do prostředí, ve kterém se šíří menší rychlostí (z opticky řidšího do opticky hustšího prostředí) – např. ze vzduchu do vody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vzduch				v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	v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….. v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el-GR" dirty="0" smtClean="0">
                <a:latin typeface="Times New Roman"/>
                <a:cs typeface="Times New Roman"/>
              </a:rPr>
              <a:t>β</a:t>
            </a:r>
            <a:r>
              <a:rPr lang="cs-CZ" dirty="0" smtClean="0">
                <a:latin typeface="Times New Roman"/>
                <a:cs typeface="Times New Roman"/>
              </a:rPr>
              <a:t> …… </a:t>
            </a:r>
            <a:r>
              <a:rPr lang="el-GR" dirty="0" smtClean="0">
                <a:latin typeface="Times New Roman"/>
                <a:cs typeface="Times New Roman"/>
              </a:rPr>
              <a:t>α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voda				v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Dokresli  v obrázku úhel dopadu, lomený paprsek a úhel lomu, doplň nerovnosti u rychlostí a úhlů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Závěr: Úhel lomu je ………………. než úhel dopadu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2267744" y="3717032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339752" y="2852936"/>
            <a:ext cx="1152128" cy="86409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491880" y="2780928"/>
            <a:ext cx="0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  <a:t>Lom  světla  od kolmice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Světlo přechází do prostředí, ve kterém  se šíří větší rychlostí (z opticky hustšího do opticky řidšího prostředí) – např. ze skla do vzduchu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sklo				v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	v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….. v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el-GR" dirty="0" smtClean="0">
                <a:latin typeface="Times New Roman"/>
                <a:cs typeface="Times New Roman"/>
              </a:rPr>
              <a:t>β</a:t>
            </a:r>
            <a:r>
              <a:rPr lang="cs-CZ" dirty="0" smtClean="0">
                <a:latin typeface="Times New Roman"/>
                <a:cs typeface="Times New Roman"/>
              </a:rPr>
              <a:t> …… </a:t>
            </a:r>
            <a:r>
              <a:rPr lang="el-GR" dirty="0" smtClean="0">
                <a:latin typeface="Times New Roman"/>
                <a:cs typeface="Times New Roman"/>
              </a:rPr>
              <a:t>α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vzduch				v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Dokresli  v obrázku úhel dopadu, lomený paprsek a úhel lomu, doplň nerovnosti u rychlostí a úhlů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Závěr: Úhel lomu je ………………. než úhel dopadu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835696" y="3645024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483768" y="2924944"/>
            <a:ext cx="504056" cy="72008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987824" y="2852936"/>
            <a:ext cx="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Totální (úplný) odraz světla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zvláštní případ lomu od kolmice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úhel dopadu je větší než tzv. mezní úhel </a:t>
            </a:r>
            <a:r>
              <a:rPr lang="el-GR" dirty="0" smtClean="0">
                <a:latin typeface="Times New Roman"/>
                <a:cs typeface="Times New Roman"/>
              </a:rPr>
              <a:t>α</a:t>
            </a:r>
            <a:r>
              <a:rPr lang="cs-CZ" baseline="-25000" dirty="0" smtClean="0">
                <a:latin typeface="Times New Roman"/>
                <a:cs typeface="Times New Roman"/>
              </a:rPr>
              <a:t>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úhel dopadu, pro který se paprsek láme do rozhraní – úhel lomu je 90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rozhraní sklo – vzduch  </a:t>
            </a:r>
            <a:r>
              <a:rPr lang="el-GR" dirty="0" smtClean="0">
                <a:latin typeface="Times New Roman"/>
                <a:cs typeface="Times New Roman"/>
              </a:rPr>
              <a:t>α</a:t>
            </a:r>
            <a:r>
              <a:rPr lang="cs-CZ" baseline="-25000" dirty="0" smtClean="0">
                <a:latin typeface="Times New Roman"/>
                <a:cs typeface="Times New Roman"/>
              </a:rPr>
              <a:t>m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přibližně 42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</a:p>
          <a:p>
            <a:pPr>
              <a:buNone/>
            </a:pP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/>
                <a:cs typeface="Times New Roman"/>
              </a:rPr>
              <a:t>		    </a:t>
            </a:r>
            <a:r>
              <a:rPr lang="el-GR" sz="2200" dirty="0" smtClean="0">
                <a:latin typeface="Times New Roman"/>
                <a:cs typeface="Times New Roman"/>
              </a:rPr>
              <a:t>α</a:t>
            </a:r>
            <a:r>
              <a:rPr lang="cs-CZ" sz="2200" baseline="-25000" dirty="0" smtClean="0">
                <a:latin typeface="Times New Roman"/>
                <a:cs typeface="Times New Roman"/>
              </a:rPr>
              <a:t>m</a:t>
            </a:r>
            <a:r>
              <a:rPr lang="cs-CZ" sz="2200" dirty="0" smtClean="0">
                <a:latin typeface="Times New Roman"/>
                <a:cs typeface="Times New Roman"/>
              </a:rPr>
              <a:t>  	          </a:t>
            </a:r>
            <a:r>
              <a:rPr lang="el-GR" sz="2200" dirty="0" smtClean="0">
                <a:latin typeface="Times New Roman"/>
                <a:cs typeface="Times New Roman"/>
              </a:rPr>
              <a:t>α</a:t>
            </a:r>
            <a:r>
              <a:rPr lang="cs-CZ" sz="2200" dirty="0" smtClean="0">
                <a:latin typeface="Times New Roman"/>
                <a:cs typeface="Times New Roman"/>
              </a:rPr>
              <a:t> &gt; </a:t>
            </a:r>
            <a:r>
              <a:rPr lang="el-GR" sz="2200" dirty="0" smtClean="0">
                <a:latin typeface="Times New Roman"/>
                <a:cs typeface="Times New Roman"/>
              </a:rPr>
              <a:t>α</a:t>
            </a:r>
            <a:r>
              <a:rPr lang="cs-CZ" sz="2200" baseline="-25000" dirty="0" smtClean="0">
                <a:latin typeface="Times New Roman"/>
                <a:cs typeface="Times New Roman"/>
              </a:rPr>
              <a:t>m</a:t>
            </a:r>
            <a:r>
              <a:rPr lang="cs-CZ" sz="2200" dirty="0" smtClean="0">
                <a:latin typeface="Times New Roman"/>
                <a:cs typeface="Times New Roman"/>
              </a:rPr>
              <a:t>	              </a:t>
            </a:r>
            <a:r>
              <a:rPr lang="el-GR" sz="2200" dirty="0" smtClean="0">
                <a:latin typeface="Times New Roman"/>
                <a:cs typeface="Times New Roman"/>
              </a:rPr>
              <a:t>α'</a:t>
            </a:r>
            <a:endParaRPr lang="cs-CZ" sz="2200" dirty="0" smtClean="0">
              <a:latin typeface="Times New Roman"/>
              <a:cs typeface="Times New Roman"/>
            </a:endParaRPr>
          </a:p>
          <a:p>
            <a:pPr>
              <a:buNone/>
            </a:pPr>
            <a:r>
              <a:rPr lang="cs-CZ" sz="1800" dirty="0" smtClean="0">
                <a:latin typeface="Times New Roman"/>
                <a:cs typeface="Times New Roman"/>
              </a:rPr>
              <a:t>							</a:t>
            </a:r>
          </a:p>
          <a:p>
            <a:pPr>
              <a:buNone/>
            </a:pPr>
            <a:r>
              <a:rPr lang="cs-CZ" sz="1800" dirty="0" smtClean="0">
                <a:latin typeface="Times New Roman"/>
                <a:cs typeface="Times New Roman"/>
              </a:rPr>
              <a:t>			         </a:t>
            </a:r>
            <a:r>
              <a:rPr lang="el-GR" sz="1800" dirty="0" smtClean="0">
                <a:latin typeface="Times New Roman"/>
                <a:cs typeface="Times New Roman"/>
              </a:rPr>
              <a:t>β</a:t>
            </a:r>
            <a:r>
              <a:rPr lang="cs-CZ" sz="1800" dirty="0" smtClean="0">
                <a:latin typeface="Times New Roman"/>
                <a:cs typeface="Times New Roman"/>
              </a:rPr>
              <a:t>				</a:t>
            </a:r>
          </a:p>
          <a:p>
            <a:pPr>
              <a:buNone/>
            </a:pPr>
            <a:r>
              <a:rPr lang="cs-CZ" sz="1800" dirty="0" smtClean="0">
                <a:latin typeface="Times New Roman"/>
                <a:cs typeface="Times New Roman"/>
              </a:rPr>
              <a:t>      		</a:t>
            </a:r>
            <a:endParaRPr lang="cs-CZ" sz="2000" dirty="0" smtClean="0">
              <a:latin typeface="Times New Roman"/>
              <a:cs typeface="Times New Roman"/>
            </a:endParaRPr>
          </a:p>
          <a:p>
            <a:pPr>
              <a:buFont typeface="Wingdings" pitchFamily="2" charset="2"/>
              <a:buChar char="Ø"/>
            </a:pPr>
            <a:endParaRPr lang="cs-CZ" sz="1000" dirty="0" smtClean="0">
              <a:latin typeface="Times New Roman"/>
              <a:cs typeface="Times New Roman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/>
                <a:cs typeface="Times New Roman"/>
              </a:rPr>
              <a:t>světlo  pak neprochází do druhého prostředí, ale všechno se odráží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/>
                <a:cs typeface="Times New Roman"/>
              </a:rPr>
              <a:t>využití - </a:t>
            </a:r>
            <a:r>
              <a:rPr lang="cs-CZ" dirty="0" err="1" smtClean="0">
                <a:latin typeface="Times New Roman"/>
                <a:cs typeface="Times New Roman"/>
              </a:rPr>
              <a:t>světlovody</a:t>
            </a:r>
            <a:endParaRPr lang="cs-CZ" dirty="0" smtClean="0">
              <a:latin typeface="Times New Roman"/>
              <a:cs typeface="Times New Roman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547664" y="4077072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979712" y="3284984"/>
            <a:ext cx="504056" cy="7920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483768" y="3284984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 rot="6264674">
            <a:off x="2186319" y="3722223"/>
            <a:ext cx="735208" cy="550723"/>
          </a:xfrm>
          <a:prstGeom prst="arc">
            <a:avLst>
              <a:gd name="adj1" fmla="val 16200000"/>
              <a:gd name="adj2" fmla="val 212195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17312058">
            <a:off x="2179679" y="3323152"/>
            <a:ext cx="464164" cy="60385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šipka 20"/>
          <p:cNvCxnSpPr/>
          <p:nvPr/>
        </p:nvCxnSpPr>
        <p:spPr>
          <a:xfrm>
            <a:off x="2483768" y="4077072"/>
            <a:ext cx="1224136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4077072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4788024" y="3501008"/>
            <a:ext cx="936104" cy="57606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724128" y="3284984"/>
            <a:ext cx="0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5724128" y="3429000"/>
            <a:ext cx="864096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louk 32"/>
          <p:cNvSpPr/>
          <p:nvPr/>
        </p:nvSpPr>
        <p:spPr>
          <a:xfrm>
            <a:off x="5220072" y="3501008"/>
            <a:ext cx="1008112" cy="936104"/>
          </a:xfrm>
          <a:prstGeom prst="arc">
            <a:avLst>
              <a:gd name="adj1" fmla="val 12136038"/>
              <a:gd name="adj2" fmla="val 1997052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pPr algn="ctr"/>
            <a: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  <a:t>Čočky</a:t>
            </a:r>
            <a:endParaRPr lang="cs-CZ" sz="4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Průsvitná tělesa, zpravidla vybroušená ze skla, ve kterých se lomem světla mění směr procházejících paprsků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Rozdělení: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Spojky – vypuklé – uprostřed jsou tlustší než na okraji</a:t>
            </a:r>
          </a:p>
          <a:p>
            <a:pPr lvl="1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- mění rovnoběžný svazek paprsků na sbíhavý – sbíhající se do F </a:t>
            </a:r>
          </a:p>
          <a:p>
            <a:pPr lvl="1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- dvojvypuklé	  </a:t>
            </a:r>
          </a:p>
          <a:p>
            <a:pPr lvl="1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- ploskovypuklé 	 	</a:t>
            </a:r>
          </a:p>
          <a:p>
            <a:pPr lvl="1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- dutovypuklé</a:t>
            </a:r>
          </a:p>
          <a:p>
            <a:pPr lvl="1">
              <a:buNone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Rozptylky – duté – uprostřed jsou tenčí než na okraji</a:t>
            </a:r>
          </a:p>
          <a:p>
            <a:pPr lvl="1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- mění rovnoběžný svazek paprsků na rozbíhavý – vycházející z F</a:t>
            </a:r>
          </a:p>
          <a:p>
            <a:pPr lvl="1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- dvojduté	  	  </a:t>
            </a:r>
          </a:p>
          <a:p>
            <a:pPr lvl="1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- ploskoduté		</a:t>
            </a:r>
          </a:p>
          <a:p>
            <a:pPr lvl="1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- vypukloduté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  <a:t>Optická mohutnost čoček</a:t>
            </a:r>
            <a:endParaRPr lang="cs-CZ" sz="4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sz="3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Fyzikální veličina</a:t>
            </a:r>
          </a:p>
          <a:p>
            <a:pPr lvl="1">
              <a:buFont typeface="Wingdings" pitchFamily="2" charset="2"/>
              <a:buChar char="§"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Značka	</a:t>
            </a:r>
            <a:r>
              <a:rPr lang="el-GR" sz="8000" dirty="0" smtClean="0">
                <a:latin typeface="Times New Roman" pitchFamily="18" charset="0"/>
                <a:cs typeface="Times New Roman" pitchFamily="18" charset="0"/>
              </a:rPr>
              <a:t>φ</a:t>
            </a:r>
            <a:endParaRPr lang="cs-CZ" sz="8000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§"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Jednotka	1 D	dioptrie</a:t>
            </a:r>
          </a:p>
          <a:p>
            <a:pPr lvl="1">
              <a:buFont typeface="Wingdings" pitchFamily="2" charset="2"/>
              <a:buChar char="§"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Jedná se o převrácenou hodnotu ohniskové vzdálenosti</a:t>
            </a:r>
          </a:p>
          <a:p>
            <a:pPr lvl="1">
              <a:buNone/>
            </a:pPr>
            <a:endParaRPr lang="cs-CZ" sz="8000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8000" dirty="0" smtClean="0">
                <a:latin typeface="Times New Roman"/>
                <a:cs typeface="Times New Roman"/>
              </a:rPr>
              <a:t>			</a:t>
            </a:r>
            <a:r>
              <a:rPr lang="el-GR" sz="8000" dirty="0" smtClean="0">
                <a:latin typeface="Times New Roman"/>
                <a:cs typeface="Times New Roman"/>
              </a:rPr>
              <a:t>φ</a:t>
            </a:r>
            <a:r>
              <a:rPr lang="cs-CZ" sz="8000" dirty="0" smtClean="0">
                <a:latin typeface="Times New Roman"/>
                <a:cs typeface="Times New Roman"/>
              </a:rPr>
              <a:t> =</a:t>
            </a:r>
          </a:p>
          <a:p>
            <a:pPr lvl="1">
              <a:buNone/>
            </a:pPr>
            <a:endParaRPr lang="cs-CZ" sz="8000" dirty="0" smtClean="0">
              <a:latin typeface="Times New Roman"/>
              <a:cs typeface="Times New Roman"/>
            </a:endParaRPr>
          </a:p>
          <a:p>
            <a:pPr lvl="1">
              <a:buFont typeface="Wingdings" pitchFamily="2" charset="2"/>
              <a:buChar char="§"/>
            </a:pPr>
            <a:r>
              <a:rPr lang="cs-CZ" sz="8000" dirty="0" smtClean="0">
                <a:latin typeface="Times New Roman"/>
                <a:cs typeface="Times New Roman"/>
              </a:rPr>
              <a:t>Optická mohutnost čočky je tím větší, čím menší je její ohnisková vzdálenost</a:t>
            </a:r>
          </a:p>
          <a:p>
            <a:pPr lvl="1">
              <a:buFont typeface="Wingdings" pitchFamily="2" charset="2"/>
              <a:buChar char="§"/>
            </a:pPr>
            <a:endParaRPr lang="cs-CZ" sz="8000" dirty="0" smtClean="0">
              <a:latin typeface="Times New Roman"/>
              <a:cs typeface="Times New Roman"/>
            </a:endParaRPr>
          </a:p>
          <a:p>
            <a:pPr>
              <a:buFont typeface="Wingdings" pitchFamily="2" charset="2"/>
              <a:buChar char="Ø"/>
            </a:pPr>
            <a:r>
              <a:rPr lang="cs-CZ" sz="8000" dirty="0" smtClean="0">
                <a:latin typeface="Times New Roman"/>
                <a:cs typeface="Times New Roman"/>
              </a:rPr>
              <a:t>Pro spojky, kde f &gt; 0, je optická mohutnost kladné číslo</a:t>
            </a:r>
          </a:p>
          <a:p>
            <a:pPr>
              <a:buNone/>
            </a:pPr>
            <a:r>
              <a:rPr lang="cs-CZ" sz="8000" dirty="0" smtClean="0">
                <a:latin typeface="Times New Roman"/>
                <a:cs typeface="Times New Roman"/>
              </a:rPr>
              <a:t>	(např. 3,5 D)</a:t>
            </a:r>
          </a:p>
          <a:p>
            <a:pPr>
              <a:buFont typeface="Wingdings" pitchFamily="2" charset="2"/>
              <a:buChar char="Ø"/>
            </a:pPr>
            <a:r>
              <a:rPr lang="cs-CZ" sz="8000" dirty="0" smtClean="0">
                <a:latin typeface="Times New Roman"/>
                <a:cs typeface="Times New Roman"/>
              </a:rPr>
              <a:t>Pro rozptylky, kde f ˂ 0, je optická mohutnost záporné číslo</a:t>
            </a:r>
          </a:p>
          <a:p>
            <a:pPr>
              <a:buNone/>
            </a:pPr>
            <a:r>
              <a:rPr lang="cs-CZ" sz="8000" dirty="0" smtClean="0">
                <a:latin typeface="Times New Roman"/>
                <a:cs typeface="Times New Roman"/>
              </a:rPr>
              <a:t>	(např. – 2 D)</a:t>
            </a:r>
          </a:p>
          <a:p>
            <a:pPr>
              <a:buFont typeface="Wingdings" pitchFamily="2" charset="2"/>
              <a:buChar char="Ø"/>
            </a:pPr>
            <a:endParaRPr lang="cs-CZ" sz="8000" dirty="0" smtClean="0">
              <a:latin typeface="Times New Roman"/>
              <a:cs typeface="Times New Roman"/>
            </a:endParaRPr>
          </a:p>
          <a:p>
            <a:pPr lvl="1">
              <a:buNone/>
            </a:pPr>
            <a:r>
              <a:rPr lang="cs-CZ" sz="8000" dirty="0" smtClean="0">
                <a:latin typeface="Times New Roman"/>
                <a:cs typeface="Times New Roman"/>
              </a:rPr>
              <a:t>	</a:t>
            </a:r>
            <a:endParaRPr lang="cs-CZ" sz="80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707904" y="3068960"/>
          <a:ext cx="331787" cy="864096"/>
        </p:xfrm>
        <a:graphic>
          <a:graphicData uri="http://schemas.openxmlformats.org/presentationml/2006/ole">
            <p:oleObj spid="_x0000_s1026" name="Rovnice" r:id="rId4" imgW="17748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52128"/>
          </a:xfrm>
        </p:spPr>
        <p:txBody>
          <a:bodyPr>
            <a:noAutofit/>
          </a:bodyPr>
          <a:lstStyle/>
          <a:p>
            <a:pPr algn="ctr"/>
            <a: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  <a:t>Význačné </a:t>
            </a:r>
            <a:r>
              <a:rPr lang="cs-CZ" sz="4800" b="1" u="sng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r>
              <a:rPr lang="cs-CZ" sz="4000" b="1" u="sng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800" b="1" u="sng" dirty="0" err="1" smtClean="0">
                <a:latin typeface="Times New Roman" pitchFamily="18" charset="0"/>
                <a:cs typeface="Times New Roman" pitchFamily="18" charset="0"/>
              </a:rPr>
              <a:t>rsky</a:t>
            </a:r>
            <a: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  <a:t>u Čoček</a:t>
            </a:r>
            <a:endParaRPr lang="cs-CZ" sz="4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52528"/>
          </a:xfrm>
        </p:spPr>
        <p:txBody>
          <a:bodyPr>
            <a:normAutofit fontScale="25000" lnSpcReduction="2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12300" dirty="0" smtClean="0">
                <a:latin typeface="Times New Roman" pitchFamily="18" charset="0"/>
                <a:cs typeface="Times New Roman" pitchFamily="18" charset="0"/>
              </a:rPr>
              <a:t>Paprsek jdoucí středem spojky prochází beze změny směru dál</a:t>
            </a:r>
          </a:p>
          <a:p>
            <a:pPr marL="742950" indent="-742950">
              <a:buFont typeface="+mj-lt"/>
              <a:buAutoNum type="arabicPeriod"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12300" dirty="0" smtClean="0">
                <a:latin typeface="Times New Roman" pitchFamily="18" charset="0"/>
                <a:cs typeface="Times New Roman" pitchFamily="18" charset="0"/>
              </a:rPr>
              <a:t>Paprsek jdoucí předmětovým </a:t>
            </a:r>
            <a:r>
              <a:rPr lang="cs-CZ" sz="12300" dirty="0" smtClean="0">
                <a:latin typeface="Times New Roman" pitchFamily="18" charset="0"/>
                <a:cs typeface="Times New Roman" pitchFamily="18" charset="0"/>
              </a:rPr>
              <a:t>ohniskem                   </a:t>
            </a:r>
            <a:r>
              <a:rPr lang="cs-CZ" sz="12300" dirty="0" smtClean="0">
                <a:latin typeface="Times New Roman" pitchFamily="18" charset="0"/>
                <a:cs typeface="Times New Roman" pitchFamily="18" charset="0"/>
              </a:rPr>
              <a:t>(u spojky) nebo směřující do předmětového ohniska (u rozptylky) se láme </a:t>
            </a:r>
            <a:r>
              <a:rPr lang="cs-CZ" sz="12300" dirty="0" smtClean="0">
                <a:latin typeface="Times New Roman" pitchFamily="18" charset="0"/>
                <a:cs typeface="Times New Roman" pitchFamily="18" charset="0"/>
              </a:rPr>
              <a:t>rovnoběžně                </a:t>
            </a:r>
            <a:r>
              <a:rPr lang="cs-CZ" sz="12300" dirty="0" smtClean="0">
                <a:latin typeface="Times New Roman" pitchFamily="18" charset="0"/>
                <a:cs typeface="Times New Roman" pitchFamily="18" charset="0"/>
              </a:rPr>
              <a:t>s optickou osou</a:t>
            </a:r>
          </a:p>
          <a:p>
            <a:pPr marL="742950" indent="-742950">
              <a:buFont typeface="+mj-lt"/>
              <a:buAutoNum type="arabicPeriod"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12300" dirty="0" smtClean="0">
                <a:latin typeface="Times New Roman" pitchFamily="18" charset="0"/>
                <a:cs typeface="Times New Roman" pitchFamily="18" charset="0"/>
              </a:rPr>
              <a:t>Paprsek jdoucí rovnoběžně s optickou osou se láme do obrazového ohniska (u spojky) nebo od něho (u rozptylky)</a:t>
            </a: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None/>
            </a:pPr>
            <a:endParaRPr lang="cs-CZ" sz="41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algn="ctr"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Pozn. V případě nutnosti nakreslit podle tabule do sešitu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Autofit/>
          </a:bodyPr>
          <a:lstStyle/>
          <a:p>
            <a:pPr algn="ctr"/>
            <a:r>
              <a:rPr lang="cs-CZ" sz="8000" b="1" u="sng" dirty="0" smtClean="0">
                <a:latin typeface="Times New Roman" pitchFamily="18" charset="0"/>
                <a:cs typeface="Times New Roman" pitchFamily="18" charset="0"/>
              </a:rPr>
              <a:t>Spojka</a:t>
            </a:r>
            <a:endParaRPr lang="cs-CZ" sz="8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80520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Každá řada zobrazí spojkou předmět, který bude </a:t>
            </a:r>
          </a:p>
          <a:p>
            <a:pPr algn="ctr"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v různých vzdálenostech od jejího </a:t>
            </a: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středu, </a:t>
            </a: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a zjistí vlastnosti  </a:t>
            </a:r>
          </a:p>
          <a:p>
            <a:pPr algn="ctr">
              <a:buNone/>
            </a:pP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vzniklého obrazu:</a:t>
            </a:r>
          </a:p>
          <a:p>
            <a:pPr algn="ctr">
              <a:buNone/>
            </a:pPr>
            <a:endParaRPr lang="cs-CZ" sz="6400" u="sng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a) u okna: vzdálenost předmětu je větší než dvojnásobná 		     ohnisková vzdálenost             	</a:t>
            </a:r>
          </a:p>
          <a:p>
            <a:pPr marL="514350" indent="-514350">
              <a:buNone/>
            </a:pPr>
            <a:endParaRPr lang="cs-CZ" sz="6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b) uprostřed: předmět je ve vzdálenosti větší než je </a:t>
            </a:r>
          </a:p>
          <a:p>
            <a:pPr marL="514350" indent="-514350"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              ohnisková vzdálenost, ale menší než je </a:t>
            </a:r>
          </a:p>
          <a:p>
            <a:pPr marL="514350" indent="-514350"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              dvojnásobná ohnisková vzdálenost             	</a:t>
            </a:r>
          </a:p>
          <a:p>
            <a:pPr marL="514350" indent="-514350">
              <a:buNone/>
            </a:pPr>
            <a:endParaRPr lang="cs-CZ" sz="6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c) u dveří: předmět je ve vzdálenosti menší než je ohnisková </a:t>
            </a:r>
          </a:p>
          <a:p>
            <a:pPr marL="514350" indent="-514350"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          vzdálenost (leží mezi ohniskem a spojkou)</a:t>
            </a:r>
          </a:p>
          <a:p>
            <a:pPr marL="514350" indent="-514350">
              <a:buAutoNum type="alphaLcParenR"/>
            </a:pPr>
            <a:endParaRPr lang="cs-CZ" sz="10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10400" dirty="0" smtClean="0">
                <a:latin typeface="Times New Roman" pitchFamily="18" charset="0"/>
                <a:cs typeface="Times New Roman" pitchFamily="18" charset="0"/>
              </a:rPr>
              <a:t>	  	</a:t>
            </a:r>
          </a:p>
          <a:p>
            <a:pPr marL="514350" indent="-51435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6600" b="1" u="sng" dirty="0" smtClean="0"/>
              <a:t>Spojka – shrnutí</a:t>
            </a:r>
            <a:endParaRPr lang="cs-CZ" sz="6600" b="1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Vlastnosti obrazu závisejí na vzdálenosti předmětu od spojky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3608" y="2852938"/>
          <a:ext cx="6984776" cy="3672405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520280"/>
                <a:gridCol w="4464496"/>
              </a:tblGrid>
              <a:tr h="9424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Vzdálenost předmětu od spojky…......</a:t>
                      </a:r>
                      <a:r>
                        <a:rPr lang="cs-CZ" baseline="0" dirty="0" smtClean="0"/>
                        <a:t> 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Vlastnosti obrazu</a:t>
                      </a:r>
                      <a:endParaRPr lang="cs-CZ" dirty="0"/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 &gt;  2f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zmenšený, převrácený, skutečný</a:t>
                      </a:r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 =  2f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stejně velký, převrácený, skutečný</a:t>
                      </a:r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2f &gt;  a  &gt;  f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zvětšený, převrácený, skutečný</a:t>
                      </a:r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 =</a:t>
                      </a:r>
                      <a:r>
                        <a:rPr lang="cs-CZ" baseline="0" dirty="0" smtClean="0"/>
                        <a:t>  f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obraz vznikne v nekonečnu</a:t>
                      </a:r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 ˂  f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zvětšený, přímý, zdánlivý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7200" b="1" u="sng" dirty="0" smtClean="0">
                <a:latin typeface="Times New Roman" pitchFamily="18" charset="0"/>
                <a:cs typeface="Times New Roman" pitchFamily="18" charset="0"/>
              </a:rPr>
              <a:t>Rozptylka</a:t>
            </a:r>
            <a:endParaRPr lang="cs-CZ" sz="7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8986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Budeme společně rýsovat podle tabule – každý si umístí předmět do jiné vzdálenosti před rozptylku a zjistíme vlastnosti vzniklého obrazu</a:t>
            </a:r>
          </a:p>
          <a:p>
            <a:pPr>
              <a:buNone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Závěr: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 rozptylky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vlastnosti obrazu nezávisejí na vzdálenosti předmětu od ní. 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Obraz je vždy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zdánlivý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zmenšený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vzpřímený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240</TotalTime>
  <Words>411</Words>
  <Application>Microsoft Office PowerPoint</Application>
  <PresentationFormat>Předvádění na obrazovce (4:3)</PresentationFormat>
  <Paragraphs>157</Paragraphs>
  <Slides>12</Slides>
  <Notes>12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Arkýř</vt:lpstr>
      <vt:lpstr>Rovnice</vt:lpstr>
      <vt:lpstr>Snímek 1</vt:lpstr>
      <vt:lpstr> </vt:lpstr>
      <vt:lpstr>Kdy  dochází  k  lomu  světla ? </vt:lpstr>
      <vt:lpstr>Lom  světla  ke  kolmici</vt:lpstr>
      <vt:lpstr>Lom  světla  od kolmice</vt:lpstr>
      <vt:lpstr>Totální (úplný) odraz světla</vt:lpstr>
      <vt:lpstr>Čočky</vt:lpstr>
      <vt:lpstr>Optická mohutnost čoček</vt:lpstr>
      <vt:lpstr>Význačné paPrsky u Čoček</vt:lpstr>
      <vt:lpstr>Spojka</vt:lpstr>
      <vt:lpstr>Spojka – shrnutí</vt:lpstr>
      <vt:lpstr>Rozptylka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31</cp:revision>
  <dcterms:created xsi:type="dcterms:W3CDTF">2011-10-25T02:22:41Z</dcterms:created>
  <dcterms:modified xsi:type="dcterms:W3CDTF">2013-10-08T21:04:48Z</dcterms:modified>
</cp:coreProperties>
</file>