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65" r:id="rId3"/>
    <p:sldId id="262" r:id="rId4"/>
    <p:sldId id="257" r:id="rId5"/>
    <p:sldId id="258" r:id="rId6"/>
    <p:sldId id="259" r:id="rId7"/>
    <p:sldId id="260" r:id="rId8"/>
    <p:sldId id="266"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C92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1312602-A1CA-43A6-9205-A18B26C30304}" type="datetimeFigureOut">
              <a:rPr lang="cs-CZ" smtClean="0"/>
              <a:pPr/>
              <a:t>8.10.2013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293F0F-02EF-44A2-9CE1-E6799614FDDE}"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1312602-A1CA-43A6-9205-A18B26C30304}" type="datetimeFigureOut">
              <a:rPr lang="cs-CZ" smtClean="0"/>
              <a:pPr/>
              <a:t>8.10.2013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293F0F-02EF-44A2-9CE1-E6799614FDDE}"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71312602-A1CA-43A6-9205-A18B26C30304}" type="datetimeFigureOut">
              <a:rPr lang="cs-CZ" smtClean="0"/>
              <a:pPr/>
              <a:t>8.10.2013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293F0F-02EF-44A2-9CE1-E6799614FDD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1312602-A1CA-43A6-9205-A18B26C30304}" type="datetimeFigureOut">
              <a:rPr lang="cs-CZ" smtClean="0"/>
              <a:pPr/>
              <a:t>8.10.2013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293F0F-02EF-44A2-9CE1-E6799614FDDE}"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71312602-A1CA-43A6-9205-A18B26C30304}" type="datetimeFigureOut">
              <a:rPr lang="cs-CZ" smtClean="0"/>
              <a:pPr/>
              <a:t>8.10.2013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293F0F-02EF-44A2-9CE1-E6799614FDDE}"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71312602-A1CA-43A6-9205-A18B26C30304}" type="datetimeFigureOut">
              <a:rPr lang="cs-CZ" smtClean="0"/>
              <a:pPr/>
              <a:t>8.10.2013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293F0F-02EF-44A2-9CE1-E6799614FDD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312602-A1CA-43A6-9205-A18B26C30304}" type="datetimeFigureOut">
              <a:rPr lang="cs-CZ" smtClean="0"/>
              <a:pPr/>
              <a:t>8.10.2013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293F0F-02EF-44A2-9CE1-E6799614FDD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1312602-A1CA-43A6-9205-A18B26C30304}" type="datetimeFigureOut">
              <a:rPr lang="cs-CZ" smtClean="0"/>
              <a:pPr/>
              <a:t>8.10.2013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293F0F-02EF-44A2-9CE1-E6799614FDD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1312602-A1CA-43A6-9205-A18B26C30304}" type="datetimeFigureOut">
              <a:rPr lang="cs-CZ" smtClean="0"/>
              <a:pPr/>
              <a:t>8.10.2013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293F0F-02EF-44A2-9CE1-E6799614FDDE}"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1312602-A1CA-43A6-9205-A18B26C30304}" type="datetimeFigureOut">
              <a:rPr lang="cs-CZ" smtClean="0"/>
              <a:pPr/>
              <a:t>8.10.2013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293F0F-02EF-44A2-9CE1-E6799614FDD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71312602-A1CA-43A6-9205-A18B26C30304}" type="datetimeFigureOut">
              <a:rPr lang="cs-CZ" smtClean="0"/>
              <a:pPr/>
              <a:t>8.10.2013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293F0F-02EF-44A2-9CE1-E6799614FDDE}"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71312602-A1CA-43A6-9205-A18B26C30304}" type="datetimeFigureOut">
              <a:rPr lang="cs-CZ" smtClean="0"/>
              <a:pPr/>
              <a:t>8.10.2013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B6293F0F-02EF-44A2-9CE1-E6799614FDD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pic>
        <p:nvPicPr>
          <p:cNvPr id="1025" name="obrázek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11760" y="716213"/>
            <a:ext cx="3857625" cy="866775"/>
          </a:xfrm>
          <a:prstGeom prst="rect">
            <a:avLst/>
          </a:prstGeom>
          <a:solidFill>
            <a:srgbClr val="FFFFFF"/>
          </a:solidFill>
        </p:spPr>
      </p:pic>
      <p:sp>
        <p:nvSpPr>
          <p:cNvPr id="3" name="Rectangle 3"/>
          <p:cNvSpPr>
            <a:spLocks noChangeArrowheads="1"/>
          </p:cNvSpPr>
          <p:nvPr/>
        </p:nvSpPr>
        <p:spPr bwMode="auto">
          <a:xfrm>
            <a:off x="1835696" y="433937"/>
            <a:ext cx="6876256" cy="584775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1" i="0" u="none" strike="noStrike" cap="none" normalizeH="0" baseline="0" dirty="0" smtClean="0">
              <a:ln>
                <a:noFill/>
              </a:ln>
              <a:solidFill>
                <a:srgbClr val="00B050"/>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cs-CZ" sz="1200" b="1" dirty="0">
              <a:solidFill>
                <a:srgbClr val="00B050"/>
              </a:solidFill>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1" i="0" u="none" strike="noStrike" cap="none" normalizeH="0" baseline="0" dirty="0" smtClean="0">
              <a:ln>
                <a:noFill/>
              </a:ln>
              <a:solidFill>
                <a:srgbClr val="00B050"/>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cs-CZ" sz="1200" b="1" dirty="0" smtClean="0">
                <a:solidFill>
                  <a:srgbClr val="00B050"/>
                </a:solidFill>
                <a:latin typeface="Calibri" pitchFamily="34" charset="0"/>
                <a:ea typeface="Calibri" pitchFamily="34" charset="0"/>
                <a:cs typeface="Times New Roman" pitchFamily="18" charset="0"/>
              </a:rPr>
              <a:t> </a:t>
            </a:r>
            <a:endParaRPr lang="cs-CZ" sz="1200" b="1" dirty="0">
              <a:solidFill>
                <a:srgbClr val="00B050"/>
              </a:solidFill>
              <a:latin typeface="Calibri" pitchFamily="34" charset="0"/>
              <a:ea typeface="Calibri" pitchFamily="34" charset="0"/>
              <a:cs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cs-CZ" sz="1200" b="1" dirty="0" smtClean="0">
              <a:solidFill>
                <a:srgbClr val="00B050"/>
              </a:solidFill>
              <a:latin typeface="Calibri" pitchFamily="34" charset="0"/>
              <a:ea typeface="Calibri" pitchFamily="34" charset="0"/>
              <a:cs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cs-CZ" sz="1200" b="1" dirty="0">
              <a:solidFill>
                <a:srgbClr val="00B050"/>
              </a:solidFill>
              <a:latin typeface="Calibri" pitchFamily="34" charset="0"/>
              <a:ea typeface="Calibri" pitchFamily="34" charset="0"/>
              <a:cs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cs-CZ" sz="1200" b="1" dirty="0" smtClean="0">
              <a:solidFill>
                <a:srgbClr val="00B050"/>
              </a:solidFill>
              <a:latin typeface="Calibri" pitchFamily="34" charset="0"/>
              <a:ea typeface="Calibri" pitchFamily="34" charset="0"/>
              <a:cs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cs-CZ" sz="1200" b="1" dirty="0">
              <a:solidFill>
                <a:srgbClr val="00B050"/>
              </a:solidFill>
              <a:latin typeface="Calibri" pitchFamily="34" charset="0"/>
              <a:ea typeface="Calibri" pitchFamily="34" charset="0"/>
              <a:cs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cs-CZ" sz="1200" b="1" dirty="0" smtClean="0">
              <a:solidFill>
                <a:srgbClr val="00B050"/>
              </a:solidFill>
              <a:latin typeface="Calibri" pitchFamily="34" charset="0"/>
              <a:ea typeface="Calibri" pitchFamily="34" charset="0"/>
              <a:cs typeface="Times New Roman" pitchFamily="18" charset="0"/>
            </a:endParaRPr>
          </a:p>
          <a:p>
            <a:pPr marL="0" marR="0" lvl="0" indent="0" defTabSz="914400" rtl="0" eaLnBrk="1" fontAlgn="base" latinLnBrk="0" hangingPunct="1">
              <a:lnSpc>
                <a:spcPct val="100000"/>
              </a:lnSpc>
              <a:spcBef>
                <a:spcPct val="0"/>
              </a:spcBef>
              <a:spcAft>
                <a:spcPct val="0"/>
              </a:spcAft>
              <a:buClrTx/>
              <a:buSzTx/>
              <a:buFontTx/>
              <a:buNone/>
              <a:tabLst/>
            </a:pPr>
            <a:r>
              <a:rPr lang="cs-CZ" sz="1200" b="1" dirty="0" smtClean="0">
                <a:solidFill>
                  <a:srgbClr val="00B050"/>
                </a:solidFill>
                <a:latin typeface="Calibri" pitchFamily="34" charset="0"/>
                <a:ea typeface="Calibri" pitchFamily="34" charset="0"/>
                <a:cs typeface="Times New Roman" pitchFamily="18" charset="0"/>
              </a:rPr>
              <a:t>Z</a:t>
            </a:r>
            <a:r>
              <a:rPr kumimoji="0" lang="cs-CZ" sz="1200" b="1" i="0" u="none" strike="noStrike" cap="none" normalizeH="0" baseline="0" dirty="0" smtClean="0">
                <a:ln>
                  <a:noFill/>
                </a:ln>
                <a:solidFill>
                  <a:srgbClr val="00B050"/>
                </a:solidFill>
                <a:effectLst/>
                <a:latin typeface="Calibri" pitchFamily="34" charset="0"/>
                <a:ea typeface="Calibri" pitchFamily="34" charset="0"/>
                <a:cs typeface="Times New Roman" pitchFamily="18" charset="0"/>
              </a:rPr>
              <a:t>ÁKLADNÍ ŠKOLA SLOVAN, KROMĚŘÍŽ, PŘÍSPĚVKOVÁ ORGANIZACE</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00B050"/>
                </a:solidFill>
                <a:effectLst/>
                <a:latin typeface="Calibri" pitchFamily="34" charset="0"/>
                <a:ea typeface="Calibri" pitchFamily="34" charset="0"/>
                <a:cs typeface="Times New Roman" pitchFamily="18" charset="0"/>
              </a:rPr>
              <a:t>ZEYEROVA 3354, 767 01 KROMĚŘÍŽ</a:t>
            </a:r>
          </a:p>
          <a:p>
            <a:pPr marL="0" marR="0" lvl="0" indent="0" defTabSz="914400" rtl="0" eaLnBrk="0" fontAlgn="base" latinLnBrk="0" hangingPunct="0">
              <a:lnSpc>
                <a:spcPct val="100000"/>
              </a:lnSpc>
              <a:spcBef>
                <a:spcPct val="0"/>
              </a:spcBef>
              <a:spcAft>
                <a:spcPct val="0"/>
              </a:spcAft>
              <a:buClrTx/>
              <a:buSzTx/>
              <a:buFontTx/>
              <a:buNone/>
              <a:tabLst/>
            </a:pPr>
            <a:endParaRPr lang="cs-CZ" sz="1200" b="1" dirty="0">
              <a:solidFill>
                <a:srgbClr val="00B050"/>
              </a:solidFill>
              <a:latin typeface="Calibri" pitchFamily="34" charset="0"/>
              <a:ea typeface="Calibri" pitchFamily="34"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cs-CZ" sz="1200" b="1" i="0" u="none" strike="noStrike" cap="none" normalizeH="0" baseline="0" dirty="0" smtClean="0">
              <a:ln>
                <a:noFill/>
              </a:ln>
              <a:solidFill>
                <a:srgbClr val="00B050"/>
              </a:solidFill>
              <a:effectLst/>
              <a:latin typeface="Calibri" pitchFamily="34" charset="0"/>
              <a:ea typeface="Calibri" pitchFamily="34"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lang="cs-CZ" sz="1200" b="1" dirty="0">
              <a:solidFill>
                <a:srgbClr val="00B050"/>
              </a:solidFill>
              <a:latin typeface="Calibri" pitchFamily="34"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lang="cs-CZ" sz="1100" dirty="0" smtClean="0">
                <a:latin typeface="Calibri" pitchFamily="34" charset="0"/>
                <a:ea typeface="Calibri" pitchFamily="34" charset="0"/>
                <a:cs typeface="Times New Roman" pitchFamily="18" charset="0"/>
              </a:rPr>
              <a:t> </a:t>
            </a: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projekt v rámci vzdělávacího programu</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VZDĚLÁNÍ PRO KONKURENCESCHOPNOST</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ŠABLONA ČÍSLO: III/2</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NÁZEV:  INOVACE A ZKVALITNĚNÍ VÝUKY PROSTŘEDNICTVÍM ICT</a:t>
            </a:r>
          </a:p>
          <a:p>
            <a:pPr marL="0" marR="0" lvl="0" indent="0" defTabSz="914400" rtl="0" eaLnBrk="0" fontAlgn="base" latinLnBrk="0" hangingPunct="0">
              <a:lnSpc>
                <a:spcPct val="100000"/>
              </a:lnSpc>
              <a:spcBef>
                <a:spcPct val="0"/>
              </a:spcBef>
              <a:spcAft>
                <a:spcPct val="0"/>
              </a:spcAft>
              <a:buClrTx/>
              <a:buSzTx/>
              <a:buFontTx/>
              <a:buNone/>
              <a:tabLst/>
            </a:pPr>
            <a:endParaRPr lang="cs-CZ" sz="1100" dirty="0">
              <a:latin typeface="Calibri" pitchFamily="34"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lang="cs-CZ" sz="1100" dirty="0">
              <a:latin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PŘEDMĚT:  MATEMATIKA</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ROČNÍK:  ŠESTÝ</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TÉMA:  </a:t>
            </a:r>
            <a:r>
              <a:rPr lang="cs-CZ" sz="1100" dirty="0" smtClean="0">
                <a:latin typeface="Calibri" pitchFamily="34" charset="0"/>
                <a:ea typeface="Calibri" pitchFamily="34" charset="0"/>
                <a:cs typeface="Times New Roman" pitchFamily="18" charset="0"/>
              </a:rPr>
              <a:t>DVOJICE ÚHLŮ</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AUTOR:  Mgr. IVANA ZLÁMALOVÁ</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DATUM VYTVOŘENÍ:   5.</a:t>
            </a:r>
            <a:r>
              <a:rPr kumimoji="0" lang="cs-CZ" sz="1100" b="0" i="0" u="none" strike="noStrike" cap="none" normalizeH="0" dirty="0" smtClean="0">
                <a:ln>
                  <a:noFill/>
                </a:ln>
                <a:solidFill>
                  <a:schemeClr val="tx1"/>
                </a:solidFill>
                <a:effectLst/>
                <a:latin typeface="Calibri" pitchFamily="34" charset="0"/>
                <a:ea typeface="Calibri" pitchFamily="34" charset="0"/>
                <a:cs typeface="Times New Roman" pitchFamily="18" charset="0"/>
              </a:rPr>
              <a:t> 2. 2013</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s-CZ" sz="2000" b="1" dirty="0">
              <a:solidFill>
                <a:srgbClr val="C00000"/>
              </a:solidFill>
              <a:latin typeface="Calibri" pitchFamily="34" charset="0"/>
              <a:ea typeface="Calibri" pitchFamily="34" charset="0"/>
              <a:cs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2000" b="1" i="0" u="none" strike="noStrike" cap="none" normalizeH="0" baseline="0" dirty="0" smtClean="0">
                <a:ln>
                  <a:noFill/>
                </a:ln>
                <a:solidFill>
                  <a:srgbClr val="C00000"/>
                </a:solidFill>
                <a:effectLst/>
                <a:latin typeface="Calibri" pitchFamily="34" charset="0"/>
                <a:ea typeface="Calibri" pitchFamily="34" charset="0"/>
                <a:cs typeface="Calibri" pitchFamily="34" charset="0"/>
              </a:rPr>
              <a:t>                                   VY_32_INOVACE_37_IZ  </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xmlns="" val="18162487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286000" y="1028343"/>
            <a:ext cx="4572000" cy="4801314"/>
          </a:xfrm>
          <a:prstGeom prst="rect">
            <a:avLst/>
          </a:prstGeom>
        </p:spPr>
        <p:txBody>
          <a:bodyPr>
            <a:spAutoFit/>
          </a:bodyPr>
          <a:lstStyle/>
          <a:p>
            <a:r>
              <a:rPr lang="cs-CZ" u="sng" dirty="0"/>
              <a:t>ANOTACE:</a:t>
            </a:r>
            <a:endParaRPr lang="cs-CZ" dirty="0"/>
          </a:p>
          <a:p>
            <a:r>
              <a:rPr lang="cs-CZ" dirty="0"/>
              <a:t>Práce je určena pro žáky šestých ročníků k </a:t>
            </a:r>
            <a:r>
              <a:rPr lang="cs-CZ" dirty="0" smtClean="0"/>
              <a:t>uvedení učiva </a:t>
            </a:r>
            <a:r>
              <a:rPr lang="cs-CZ" dirty="0"/>
              <a:t>o </a:t>
            </a:r>
            <a:r>
              <a:rPr lang="cs-CZ" dirty="0" smtClean="0"/>
              <a:t>dvojici úhlů. Uvedená prezentace slouží žákům jako doplněk při výkladu učiva. Po vysvětlení látky si žáci udělají zápis do sešitů podle prezentace.</a:t>
            </a:r>
          </a:p>
          <a:p>
            <a:endParaRPr lang="cs-CZ" dirty="0" smtClean="0"/>
          </a:p>
          <a:p>
            <a:r>
              <a:rPr lang="cs-CZ" u="sng" dirty="0" smtClean="0"/>
              <a:t>PILOTÁŽ :</a:t>
            </a:r>
            <a:endParaRPr lang="cs-CZ" dirty="0" smtClean="0"/>
          </a:p>
          <a:p>
            <a:r>
              <a:rPr lang="cs-CZ" dirty="0" smtClean="0"/>
              <a:t>Práce </a:t>
            </a:r>
            <a:r>
              <a:rPr lang="cs-CZ" dirty="0"/>
              <a:t>byla pilotována v šesté třídě. </a:t>
            </a:r>
            <a:r>
              <a:rPr lang="cs-CZ" dirty="0" smtClean="0"/>
              <a:t>Žáci sledovali učivo, na tabuli barevně fixami vyznačili vrcholové úhly. Pomocí matematických symbolů navíc zapsali, že vrcholové úhly jsou shodné. Jakmile si osvojili probírané učivo, provedli zápis do sešitů podle prezentace. </a:t>
            </a:r>
            <a:endParaRPr lang="cs-CZ" dirty="0" smtClean="0"/>
          </a:p>
          <a:p>
            <a:endParaRPr lang="cs-CZ" dirty="0" smtClean="0"/>
          </a:p>
          <a:p>
            <a:r>
              <a:rPr lang="cs-CZ" dirty="0"/>
              <a:t> </a:t>
            </a:r>
          </a:p>
        </p:txBody>
      </p:sp>
    </p:spTree>
    <p:extLst>
      <p:ext uri="{BB962C8B-B14F-4D97-AF65-F5344CB8AC3E}">
        <p14:creationId xmlns:p14="http://schemas.microsoft.com/office/powerpoint/2010/main" xmlns="" val="299121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a:p>
        </p:txBody>
      </p:sp>
      <p:sp>
        <p:nvSpPr>
          <p:cNvPr id="2" name="Nadpis 1"/>
          <p:cNvSpPr>
            <a:spLocks noGrp="1"/>
          </p:cNvSpPr>
          <p:nvPr>
            <p:ph type="ctrTitle"/>
          </p:nvPr>
        </p:nvSpPr>
        <p:spPr>
          <a:xfrm>
            <a:off x="817581" y="1700808"/>
            <a:ext cx="7175351" cy="3224649"/>
          </a:xfrm>
        </p:spPr>
        <p:txBody>
          <a:bodyPr/>
          <a:lstStyle/>
          <a:p>
            <a:pPr marL="182880" indent="0">
              <a:buNone/>
            </a:pPr>
            <a:r>
              <a:rPr lang="cs-CZ" sz="6000" dirty="0" smtClean="0"/>
              <a:t>      </a:t>
            </a:r>
            <a:r>
              <a:rPr lang="cs-CZ" sz="8800" dirty="0" smtClean="0"/>
              <a:t>DVOJICE    </a:t>
            </a:r>
            <a:br>
              <a:rPr lang="cs-CZ" sz="8800" dirty="0" smtClean="0"/>
            </a:br>
            <a:r>
              <a:rPr lang="cs-CZ" sz="8800" dirty="0"/>
              <a:t> </a:t>
            </a:r>
            <a:r>
              <a:rPr lang="cs-CZ" sz="8800" dirty="0" smtClean="0"/>
              <a:t>      ÚHLŮ</a:t>
            </a:r>
            <a:endParaRPr lang="cs-CZ" sz="8800" dirty="0"/>
          </a:p>
        </p:txBody>
      </p:sp>
      <p:pic>
        <p:nvPicPr>
          <p:cNvPr id="2050" name="Picture 2" descr="C:\Users\pc\AppData\Local\Microsoft\Windows\Temporary Internet Files\Content.IE5\LAK7K1R4\MC900434411[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88224" y="3861048"/>
            <a:ext cx="2304256" cy="259228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231608629"/>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odnadpis 1"/>
          <p:cNvSpPr>
            <a:spLocks noGrp="1"/>
          </p:cNvSpPr>
          <p:nvPr>
            <p:ph type="subTitle" idx="1"/>
          </p:nvPr>
        </p:nvSpPr>
        <p:spPr/>
        <p:txBody>
          <a:bodyPr/>
          <a:lstStyle/>
          <a:p>
            <a:endParaRPr lang="cs-CZ"/>
          </a:p>
        </p:txBody>
      </p:sp>
      <p:sp>
        <p:nvSpPr>
          <p:cNvPr id="3" name="Nadpis 2"/>
          <p:cNvSpPr>
            <a:spLocks noGrp="1"/>
          </p:cNvSpPr>
          <p:nvPr>
            <p:ph type="ctrTitle"/>
          </p:nvPr>
        </p:nvSpPr>
        <p:spPr>
          <a:xfrm>
            <a:off x="817581" y="1844824"/>
            <a:ext cx="7175351" cy="3080633"/>
          </a:xfrm>
        </p:spPr>
        <p:txBody>
          <a:bodyPr/>
          <a:lstStyle/>
          <a:p>
            <a:pPr marL="182880" indent="0">
              <a:buNone/>
            </a:pPr>
            <a:r>
              <a:rPr lang="cs-CZ" dirty="0" smtClean="0"/>
              <a:t>VRCHOLOVÉ ÚHLY</a:t>
            </a:r>
            <a:br>
              <a:rPr lang="cs-CZ" dirty="0" smtClean="0"/>
            </a:br>
            <a:r>
              <a:rPr lang="cs-CZ" dirty="0" smtClean="0"/>
              <a:t/>
            </a:r>
            <a:br>
              <a:rPr lang="cs-CZ" dirty="0" smtClean="0"/>
            </a:br>
            <a:r>
              <a:rPr lang="cs-CZ" dirty="0" smtClean="0"/>
              <a:t>VEDLEJŠÍ ÚHLY</a:t>
            </a:r>
            <a:br>
              <a:rPr lang="cs-CZ" dirty="0" smtClean="0"/>
            </a:br>
            <a:endParaRPr lang="cs-CZ" dirty="0"/>
          </a:p>
        </p:txBody>
      </p:sp>
    </p:spTree>
    <p:extLst>
      <p:ext uri="{BB962C8B-B14F-4D97-AF65-F5344CB8AC3E}">
        <p14:creationId xmlns:p14="http://schemas.microsoft.com/office/powerpoint/2010/main" xmlns="" val="3232207335"/>
      </p:ext>
    </p:extLst>
  </p:cSld>
  <p:clrMapOvr>
    <a:masterClrMapping/>
  </p:clrMapOvr>
  <mc:AlternateContent xmlns:mc="http://schemas.openxmlformats.org/markup-compatibility/2006">
    <mc:Choice xmlns:p14="http://schemas.microsoft.com/office/powerpoint/2010/main" xmlns="" Requires="p14">
      <p:transition spd="slow" p14:dur="1400">
        <p14:doors dir="vert"/>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539552" y="548680"/>
            <a:ext cx="6400800" cy="5616624"/>
          </a:xfrm>
        </p:spPr>
        <p:txBody>
          <a:bodyPr>
            <a:normAutofit/>
          </a:bodyPr>
          <a:lstStyle/>
          <a:p>
            <a:r>
              <a:rPr lang="cs-CZ" sz="3200" u="sng" dirty="0" smtClean="0"/>
              <a:t>VRCHOLOVÉ ÚHLY</a:t>
            </a:r>
          </a:p>
          <a:p>
            <a:pPr>
              <a:buFontTx/>
              <a:buChar char="-"/>
            </a:pPr>
            <a:r>
              <a:rPr lang="cs-CZ" sz="3200" dirty="0" smtClean="0"/>
              <a:t>mají společný </a:t>
            </a:r>
            <a:r>
              <a:rPr lang="cs-CZ" sz="3200" dirty="0" smtClean="0">
                <a:solidFill>
                  <a:srgbClr val="FF0000"/>
                </a:solidFill>
              </a:rPr>
              <a:t>vrchol</a:t>
            </a:r>
          </a:p>
          <a:p>
            <a:pPr>
              <a:buFontTx/>
              <a:buChar char="-"/>
            </a:pPr>
            <a:r>
              <a:rPr lang="cs-CZ" sz="3200" dirty="0" smtClean="0"/>
              <a:t>každé dva jsou </a:t>
            </a:r>
            <a:r>
              <a:rPr lang="cs-CZ" sz="3200" dirty="0" smtClean="0">
                <a:solidFill>
                  <a:srgbClr val="FF0000"/>
                </a:solidFill>
              </a:rPr>
              <a:t>shodné</a:t>
            </a:r>
            <a:r>
              <a:rPr lang="cs-CZ" sz="3200" dirty="0" smtClean="0"/>
              <a:t> a mají </a:t>
            </a:r>
          </a:p>
          <a:p>
            <a:pPr marL="45720" indent="0">
              <a:buNone/>
            </a:pPr>
            <a:r>
              <a:rPr lang="cs-CZ" sz="3200" dirty="0"/>
              <a:t>  </a:t>
            </a:r>
            <a:r>
              <a:rPr lang="cs-CZ" sz="3200" dirty="0" smtClean="0"/>
              <a:t>tedy </a:t>
            </a:r>
            <a:r>
              <a:rPr lang="cs-CZ" sz="3200" dirty="0" smtClean="0">
                <a:solidFill>
                  <a:srgbClr val="FF0000"/>
                </a:solidFill>
              </a:rPr>
              <a:t>stejnou velikost</a:t>
            </a:r>
          </a:p>
          <a:p>
            <a:pPr marL="45720" indent="0">
              <a:buNone/>
            </a:pPr>
            <a:r>
              <a:rPr lang="cs-CZ" sz="3200" dirty="0">
                <a:solidFill>
                  <a:srgbClr val="FF0000"/>
                </a:solidFill>
              </a:rPr>
              <a:t> </a:t>
            </a:r>
            <a:r>
              <a:rPr lang="cs-CZ" sz="3200" dirty="0" smtClean="0">
                <a:solidFill>
                  <a:srgbClr val="FF0000"/>
                </a:solidFill>
              </a:rPr>
              <a:t>                          </a:t>
            </a:r>
            <a:r>
              <a:rPr lang="el-GR" sz="3200" dirty="0" smtClean="0">
                <a:solidFill>
                  <a:srgbClr val="FF0000"/>
                </a:solidFill>
                <a:latin typeface="Calibri"/>
              </a:rPr>
              <a:t>γ</a:t>
            </a:r>
            <a:r>
              <a:rPr lang="cs-CZ" sz="3200" dirty="0" smtClean="0">
                <a:solidFill>
                  <a:srgbClr val="FF0000"/>
                </a:solidFill>
              </a:rPr>
              <a:t> </a:t>
            </a:r>
            <a:endParaRPr lang="cs-CZ" sz="3200" dirty="0">
              <a:solidFill>
                <a:srgbClr val="FF0000"/>
              </a:solidFill>
            </a:endParaRPr>
          </a:p>
          <a:p>
            <a:pPr marL="45720" indent="0">
              <a:buNone/>
            </a:pPr>
            <a:r>
              <a:rPr lang="cs-CZ" sz="3200" dirty="0" smtClean="0">
                <a:solidFill>
                  <a:srgbClr val="FF0000"/>
                </a:solidFill>
              </a:rPr>
              <a:t>           </a:t>
            </a:r>
            <a:r>
              <a:rPr lang="cs-CZ" sz="3200" dirty="0" smtClean="0">
                <a:solidFill>
                  <a:srgbClr val="FF0000"/>
                </a:solidFill>
                <a:latin typeface="Calibri"/>
              </a:rPr>
              <a:t>α                                      β                                     </a:t>
            </a:r>
            <a:endParaRPr lang="cs-CZ" sz="3200" dirty="0" smtClean="0">
              <a:solidFill>
                <a:srgbClr val="FF0000"/>
              </a:solidFill>
            </a:endParaRPr>
          </a:p>
          <a:p>
            <a:pPr marL="45720" indent="0">
              <a:buNone/>
            </a:pPr>
            <a:endParaRPr lang="cs-CZ" sz="3200" dirty="0" smtClean="0">
              <a:solidFill>
                <a:srgbClr val="FF0000"/>
              </a:solidFill>
            </a:endParaRPr>
          </a:p>
          <a:p>
            <a:pPr marL="45720" indent="0">
              <a:buNone/>
            </a:pPr>
            <a:r>
              <a:rPr lang="cs-CZ" sz="3200" dirty="0" smtClean="0">
                <a:solidFill>
                  <a:srgbClr val="FF0000"/>
                </a:solidFill>
              </a:rPr>
              <a:t>                        </a:t>
            </a:r>
            <a:r>
              <a:rPr lang="el-GR" sz="3200" dirty="0" smtClean="0">
                <a:solidFill>
                  <a:srgbClr val="FF0000"/>
                </a:solidFill>
                <a:latin typeface="Calibri"/>
              </a:rPr>
              <a:t>δ</a:t>
            </a:r>
            <a:r>
              <a:rPr lang="cs-CZ" sz="3200" dirty="0" smtClean="0">
                <a:solidFill>
                  <a:srgbClr val="FF0000"/>
                </a:solidFill>
              </a:rPr>
              <a:t>                           </a:t>
            </a:r>
          </a:p>
          <a:p>
            <a:pPr marL="45720" indent="0">
              <a:buNone/>
            </a:pPr>
            <a:r>
              <a:rPr lang="cs-CZ" sz="3200" dirty="0" smtClean="0">
                <a:solidFill>
                  <a:srgbClr val="FF0000"/>
                </a:solidFill>
                <a:latin typeface="Calibri"/>
              </a:rPr>
              <a:t>             α = β                       </a:t>
            </a:r>
            <a:r>
              <a:rPr lang="el-GR" sz="3200" dirty="0" smtClean="0">
                <a:solidFill>
                  <a:srgbClr val="FF0000"/>
                </a:solidFill>
                <a:latin typeface="Calibri"/>
              </a:rPr>
              <a:t>γ</a:t>
            </a:r>
            <a:r>
              <a:rPr lang="cs-CZ" sz="3200" dirty="0" smtClean="0">
                <a:solidFill>
                  <a:srgbClr val="FF0000"/>
                </a:solidFill>
                <a:latin typeface="Calibri"/>
              </a:rPr>
              <a:t> = </a:t>
            </a:r>
            <a:r>
              <a:rPr lang="el-GR" sz="3200" dirty="0" smtClean="0">
                <a:solidFill>
                  <a:srgbClr val="FF0000"/>
                </a:solidFill>
                <a:latin typeface="Calibri"/>
              </a:rPr>
              <a:t>δ</a:t>
            </a:r>
            <a:endParaRPr lang="cs-CZ" sz="3200" dirty="0">
              <a:solidFill>
                <a:schemeClr val="tx1"/>
              </a:solidFill>
            </a:endParaRPr>
          </a:p>
        </p:txBody>
      </p:sp>
      <p:cxnSp>
        <p:nvCxnSpPr>
          <p:cNvPr id="5" name="Přímá spojnice 4"/>
          <p:cNvCxnSpPr/>
          <p:nvPr/>
        </p:nvCxnSpPr>
        <p:spPr>
          <a:xfrm flipV="1">
            <a:off x="1475656" y="3551789"/>
            <a:ext cx="4824536" cy="12241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1475656" y="3429000"/>
            <a:ext cx="4912421" cy="151216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blouk 10"/>
          <p:cNvSpPr/>
          <p:nvPr/>
        </p:nvSpPr>
        <p:spPr>
          <a:xfrm>
            <a:off x="5221739" y="3837709"/>
            <a:ext cx="292370" cy="804813"/>
          </a:xfrm>
          <a:prstGeom prst="arc">
            <a:avLst>
              <a:gd name="adj1" fmla="val 16200000"/>
              <a:gd name="adj2" fmla="val 5518964"/>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3" name="Oblouk 12"/>
          <p:cNvSpPr/>
          <p:nvPr/>
        </p:nvSpPr>
        <p:spPr>
          <a:xfrm rot="16200000">
            <a:off x="2438547" y="3852844"/>
            <a:ext cx="914400" cy="679942"/>
          </a:xfrm>
          <a:prstGeom prst="arc">
            <a:avLst>
              <a:gd name="adj1" fmla="val 12984552"/>
              <a:gd name="adj2" fmla="val 20113495"/>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6" name="Oblouk 15"/>
          <p:cNvSpPr/>
          <p:nvPr/>
        </p:nvSpPr>
        <p:spPr>
          <a:xfrm>
            <a:off x="3430724" y="3735615"/>
            <a:ext cx="914400" cy="569583"/>
          </a:xfrm>
          <a:prstGeom prst="arc">
            <a:avLst>
              <a:gd name="adj1" fmla="val 11014579"/>
              <a:gd name="adj2" fmla="val 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9" name="Oblouk 18"/>
          <p:cNvSpPr/>
          <p:nvPr/>
        </p:nvSpPr>
        <p:spPr>
          <a:xfrm rot="10800000">
            <a:off x="3494392" y="4069834"/>
            <a:ext cx="874948" cy="470728"/>
          </a:xfrm>
          <a:prstGeom prst="arc">
            <a:avLst>
              <a:gd name="adj1" fmla="val 10943804"/>
              <a:gd name="adj2" fmla="val 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4098" name="Picture 2" descr="C:\Users\pc\AppData\Local\Microsoft\Windows\Temporary Internet Files\Content.IE5\LAK7K1R4\MC900434389[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37412" y="4459205"/>
            <a:ext cx="1811052" cy="2066140"/>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Obdélník 20"/>
          <p:cNvSpPr/>
          <p:nvPr/>
        </p:nvSpPr>
        <p:spPr>
          <a:xfrm>
            <a:off x="7308304" y="4483968"/>
            <a:ext cx="914400"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Aha!</a:t>
            </a:r>
            <a:endParaRPr lang="cs-CZ" sz="2400" dirty="0">
              <a:solidFill>
                <a:schemeClr val="tx1"/>
              </a:solidFill>
            </a:endParaRPr>
          </a:p>
        </p:txBody>
      </p:sp>
    </p:spTree>
    <p:extLst>
      <p:ext uri="{BB962C8B-B14F-4D97-AF65-F5344CB8AC3E}">
        <p14:creationId xmlns:p14="http://schemas.microsoft.com/office/powerpoint/2010/main" xmlns="" val="3131546387"/>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marL="0" indent="0">
              <a:buNone/>
            </a:pPr>
            <a:endParaRPr lang="cs-CZ" dirty="0"/>
          </a:p>
        </p:txBody>
      </p:sp>
      <p:sp>
        <p:nvSpPr>
          <p:cNvPr id="3" name="Zástupný symbol pro obsah 2"/>
          <p:cNvSpPr>
            <a:spLocks noGrp="1"/>
          </p:cNvSpPr>
          <p:nvPr>
            <p:ph sz="quarter" idx="13"/>
          </p:nvPr>
        </p:nvSpPr>
        <p:spPr>
          <a:xfrm>
            <a:off x="1143000" y="731520"/>
            <a:ext cx="6400800" cy="4857720"/>
          </a:xfrm>
        </p:spPr>
        <p:txBody>
          <a:bodyPr>
            <a:normAutofit fontScale="85000" lnSpcReduction="20000"/>
          </a:bodyPr>
          <a:lstStyle/>
          <a:p>
            <a:r>
              <a:rPr lang="cs-CZ" sz="3200" u="sng" dirty="0" smtClean="0"/>
              <a:t>VEDLEJŠÍ ÚHLY</a:t>
            </a:r>
          </a:p>
          <a:p>
            <a:pPr>
              <a:buFontTx/>
              <a:buChar char="-"/>
            </a:pPr>
            <a:r>
              <a:rPr lang="cs-CZ" sz="3200" dirty="0" smtClean="0"/>
              <a:t>mají </a:t>
            </a:r>
            <a:r>
              <a:rPr lang="cs-CZ" sz="3200" dirty="0"/>
              <a:t>společný </a:t>
            </a:r>
            <a:r>
              <a:rPr lang="cs-CZ" sz="3200" dirty="0" smtClean="0">
                <a:solidFill>
                  <a:srgbClr val="FF0000"/>
                </a:solidFill>
              </a:rPr>
              <a:t>vrchol a jedno </a:t>
            </a:r>
          </a:p>
          <a:p>
            <a:pPr marL="45720" indent="0">
              <a:buNone/>
            </a:pPr>
            <a:r>
              <a:rPr lang="cs-CZ" sz="3200" dirty="0">
                <a:solidFill>
                  <a:srgbClr val="FF0000"/>
                </a:solidFill>
              </a:rPr>
              <a:t>  </a:t>
            </a:r>
            <a:r>
              <a:rPr lang="cs-CZ" sz="3200" dirty="0" smtClean="0">
                <a:solidFill>
                  <a:srgbClr val="FF0000"/>
                </a:solidFill>
              </a:rPr>
              <a:t>rameno</a:t>
            </a:r>
            <a:endParaRPr lang="cs-CZ" sz="3200" dirty="0">
              <a:solidFill>
                <a:srgbClr val="FF0000"/>
              </a:solidFill>
            </a:endParaRPr>
          </a:p>
          <a:p>
            <a:pPr>
              <a:buFontTx/>
              <a:buChar char="-"/>
            </a:pPr>
            <a:r>
              <a:rPr lang="cs-CZ" sz="3200" dirty="0" smtClean="0"/>
              <a:t>součet jejich velikostí je </a:t>
            </a:r>
            <a:r>
              <a:rPr lang="cs-CZ" sz="3200" dirty="0" smtClean="0">
                <a:solidFill>
                  <a:srgbClr val="FF0000"/>
                </a:solidFill>
              </a:rPr>
              <a:t>180</a:t>
            </a:r>
            <a:r>
              <a:rPr lang="cs-CZ" sz="3200" dirty="0" smtClean="0">
                <a:solidFill>
                  <a:srgbClr val="FF0000"/>
                </a:solidFill>
                <a:latin typeface="Calibri"/>
              </a:rPr>
              <a:t>°</a:t>
            </a:r>
          </a:p>
          <a:p>
            <a:pPr marL="45720" indent="0">
              <a:buNone/>
            </a:pPr>
            <a:endParaRPr lang="cs-CZ" sz="3200" dirty="0">
              <a:solidFill>
                <a:srgbClr val="FF0000"/>
              </a:solidFill>
              <a:latin typeface="Calibri"/>
            </a:endParaRPr>
          </a:p>
          <a:p>
            <a:pPr marL="45720" indent="0">
              <a:buNone/>
            </a:pPr>
            <a:r>
              <a:rPr lang="cs-CZ" sz="3500" dirty="0" smtClean="0">
                <a:solidFill>
                  <a:srgbClr val="FF0000"/>
                </a:solidFill>
                <a:latin typeface="Calibri"/>
              </a:rPr>
              <a:t>                                    </a:t>
            </a:r>
            <a:r>
              <a:rPr lang="el-GR" sz="3500" dirty="0">
                <a:solidFill>
                  <a:srgbClr val="6C9200"/>
                </a:solidFill>
                <a:latin typeface="Calibri"/>
              </a:rPr>
              <a:t>β</a:t>
            </a:r>
            <a:endParaRPr lang="cs-CZ" sz="3500" dirty="0" smtClean="0">
              <a:solidFill>
                <a:srgbClr val="FF0000"/>
              </a:solidFill>
              <a:latin typeface="Calibri"/>
            </a:endParaRPr>
          </a:p>
          <a:p>
            <a:pPr marL="45720" indent="0">
              <a:buNone/>
            </a:pPr>
            <a:r>
              <a:rPr lang="cs-CZ" sz="2400" dirty="0" smtClean="0">
                <a:solidFill>
                  <a:srgbClr val="FFC000"/>
                </a:solidFill>
                <a:latin typeface="Calibri"/>
              </a:rPr>
              <a:t>                                                                          </a:t>
            </a:r>
            <a:r>
              <a:rPr lang="el-GR" sz="3800" dirty="0" smtClean="0">
                <a:solidFill>
                  <a:srgbClr val="FFC000"/>
                </a:solidFill>
                <a:latin typeface="Calibri"/>
              </a:rPr>
              <a:t>α</a:t>
            </a:r>
            <a:endParaRPr lang="cs-CZ" sz="3800" dirty="0">
              <a:solidFill>
                <a:srgbClr val="FF0000"/>
              </a:solidFill>
              <a:latin typeface="Calibri"/>
            </a:endParaRPr>
          </a:p>
          <a:p>
            <a:pPr>
              <a:buFontTx/>
              <a:buChar char="-"/>
            </a:pPr>
            <a:endParaRPr lang="cs-CZ" sz="2400" dirty="0" smtClean="0">
              <a:solidFill>
                <a:srgbClr val="FF0000"/>
              </a:solidFill>
              <a:latin typeface="Calibri"/>
            </a:endParaRPr>
          </a:p>
          <a:p>
            <a:pPr>
              <a:buFontTx/>
              <a:buChar char="-"/>
            </a:pPr>
            <a:endParaRPr lang="cs-CZ" sz="2400" dirty="0">
              <a:solidFill>
                <a:srgbClr val="FF0000"/>
              </a:solidFill>
              <a:latin typeface="Calibri"/>
            </a:endParaRPr>
          </a:p>
          <a:p>
            <a:pPr>
              <a:buFontTx/>
              <a:buChar char="-"/>
            </a:pPr>
            <a:endParaRPr lang="cs-CZ" sz="2400" dirty="0" smtClean="0">
              <a:solidFill>
                <a:srgbClr val="FF0000"/>
              </a:solidFill>
              <a:latin typeface="Calibri"/>
            </a:endParaRPr>
          </a:p>
          <a:p>
            <a:pPr marL="45720" indent="0">
              <a:buNone/>
            </a:pPr>
            <a:r>
              <a:rPr lang="cs-CZ" sz="2400" dirty="0" smtClean="0">
                <a:solidFill>
                  <a:srgbClr val="7030A0"/>
                </a:solidFill>
                <a:latin typeface="Calibri"/>
              </a:rPr>
              <a:t>            </a:t>
            </a:r>
            <a:r>
              <a:rPr lang="el-GR" sz="3500" dirty="0" smtClean="0">
                <a:solidFill>
                  <a:srgbClr val="FFC000"/>
                </a:solidFill>
                <a:latin typeface="Calibri"/>
              </a:rPr>
              <a:t>α</a:t>
            </a:r>
            <a:r>
              <a:rPr lang="cs-CZ" sz="3500" dirty="0" smtClean="0">
                <a:solidFill>
                  <a:srgbClr val="FF0000"/>
                </a:solidFill>
                <a:latin typeface="Calibri"/>
              </a:rPr>
              <a:t> + </a:t>
            </a:r>
            <a:r>
              <a:rPr lang="el-GR" sz="3500" dirty="0" smtClean="0">
                <a:solidFill>
                  <a:srgbClr val="6C9200"/>
                </a:solidFill>
                <a:latin typeface="Calibri"/>
              </a:rPr>
              <a:t>β</a:t>
            </a:r>
            <a:r>
              <a:rPr lang="cs-CZ" sz="3500" dirty="0" smtClean="0">
                <a:solidFill>
                  <a:srgbClr val="FF0000"/>
                </a:solidFill>
                <a:latin typeface="Calibri"/>
              </a:rPr>
              <a:t> = 180°</a:t>
            </a:r>
            <a:endParaRPr lang="cs-CZ" sz="3500" dirty="0">
              <a:solidFill>
                <a:srgbClr val="FF0000"/>
              </a:solidFill>
            </a:endParaRPr>
          </a:p>
        </p:txBody>
      </p:sp>
      <p:cxnSp>
        <p:nvCxnSpPr>
          <p:cNvPr id="5" name="Přímá spojnice 4"/>
          <p:cNvCxnSpPr/>
          <p:nvPr/>
        </p:nvCxnSpPr>
        <p:spPr>
          <a:xfrm>
            <a:off x="1763688" y="4221088"/>
            <a:ext cx="4968552"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flipV="1">
            <a:off x="4247964" y="2780928"/>
            <a:ext cx="1404156" cy="1440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blouk 10"/>
          <p:cNvSpPr/>
          <p:nvPr/>
        </p:nvSpPr>
        <p:spPr>
          <a:xfrm rot="3815924">
            <a:off x="4589266" y="3616961"/>
            <a:ext cx="945501" cy="463990"/>
          </a:xfrm>
          <a:prstGeom prst="arc">
            <a:avLst>
              <a:gd name="adj1" fmla="val 12146999"/>
              <a:gd name="adj2" fmla="val 0"/>
            </a:avLst>
          </a:prstGeom>
          <a:ln>
            <a:solidFill>
              <a:srgbClr val="FFC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2" name="Oblouk 11"/>
          <p:cNvSpPr/>
          <p:nvPr/>
        </p:nvSpPr>
        <p:spPr>
          <a:xfrm rot="20002591">
            <a:off x="3546418" y="3615342"/>
            <a:ext cx="1309129" cy="553159"/>
          </a:xfrm>
          <a:prstGeom prst="arc">
            <a:avLst>
              <a:gd name="adj1" fmla="val 10240457"/>
              <a:gd name="adj2" fmla="val 193812"/>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8" name="Picture 4" descr="C:\Users\pc\AppData\Local\Microsoft\Windows\Temporary Internet Files\Content.IE5\8050OUB5\MC900437797[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693411" y="4478829"/>
            <a:ext cx="1854200" cy="16668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492309503"/>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8000" dirty="0" smtClean="0"/>
              <a:t>KONEC</a:t>
            </a:r>
            <a:endParaRPr lang="cs-CZ" sz="8000" dirty="0"/>
          </a:p>
        </p:txBody>
      </p:sp>
      <p:pic>
        <p:nvPicPr>
          <p:cNvPr id="3074" name="Picture 2" descr="C:\Users\pc\AppData\Local\Microsoft\Windows\Temporary Internet Files\Content.IE5\8050OUB5\MC900434421[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88224" y="2516228"/>
            <a:ext cx="2006600" cy="18065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383752956"/>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3"/>
          </p:nvPr>
        </p:nvSpPr>
        <p:spPr/>
        <p:txBody>
          <a:bodyPr/>
          <a:lstStyle/>
          <a:p>
            <a:pPr marL="45720" indent="0">
              <a:buNone/>
            </a:pPr>
            <a:endParaRPr lang="cs-CZ" u="sng" dirty="0"/>
          </a:p>
          <a:p>
            <a:pPr marL="45720" indent="0">
              <a:buNone/>
            </a:pPr>
            <a:r>
              <a:rPr lang="cs-CZ" u="sng" dirty="0" smtClean="0"/>
              <a:t>ZDROJE: </a:t>
            </a:r>
          </a:p>
          <a:p>
            <a:pPr marL="45720" indent="0">
              <a:buNone/>
            </a:pPr>
            <a:endParaRPr lang="cs-CZ" u="sng" dirty="0" smtClean="0"/>
          </a:p>
          <a:p>
            <a:r>
              <a:rPr lang="cs-CZ" dirty="0" smtClean="0"/>
              <a:t>VLASTNÍ </a:t>
            </a:r>
            <a:r>
              <a:rPr lang="cs-CZ" dirty="0" smtClean="0"/>
              <a:t>TVORBA</a:t>
            </a:r>
          </a:p>
          <a:p>
            <a:r>
              <a:rPr lang="cs-CZ" smtClean="0"/>
              <a:t>www.</a:t>
            </a:r>
            <a:r>
              <a:rPr lang="cs-CZ" dirty="0" err="1" smtClean="0"/>
              <a:t>microsoft.com</a:t>
            </a:r>
            <a:endParaRPr lang="cs-CZ" dirty="0" smtClean="0"/>
          </a:p>
          <a:p>
            <a:endParaRPr lang="cs-CZ" dirty="0"/>
          </a:p>
        </p:txBody>
      </p:sp>
    </p:spTree>
    <p:extLst>
      <p:ext uri="{BB962C8B-B14F-4D97-AF65-F5344CB8AC3E}">
        <p14:creationId xmlns:p14="http://schemas.microsoft.com/office/powerpoint/2010/main" xmlns="" val="2923141722"/>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112</TotalTime>
  <Words>95</Words>
  <Application>Microsoft Office PowerPoint</Application>
  <PresentationFormat>Předvádění na obrazovce (4:3)</PresentationFormat>
  <Paragraphs>66</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Aerodynamika</vt:lpstr>
      <vt:lpstr>Snímek 1</vt:lpstr>
      <vt:lpstr>Snímek 2</vt:lpstr>
      <vt:lpstr>      DVOJICE            ÚHLŮ</vt:lpstr>
      <vt:lpstr>VRCHOLOVÉ ÚHLY  VEDLEJŠÍ ÚHLY </vt:lpstr>
      <vt:lpstr>Snímek 5</vt:lpstr>
      <vt:lpstr>Snímek 6</vt:lpstr>
      <vt:lpstr>KONEC</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DVOJICE ÚHLŮ</dc:title>
  <dc:creator>pc</dc:creator>
  <cp:lastModifiedBy>Dum</cp:lastModifiedBy>
  <cp:revision>19</cp:revision>
  <dcterms:created xsi:type="dcterms:W3CDTF">2013-02-05T19:38:07Z</dcterms:created>
  <dcterms:modified xsi:type="dcterms:W3CDTF">2013-10-08T21:15:03Z</dcterms:modified>
</cp:coreProperties>
</file>