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67" r:id="rId3"/>
    <p:sldId id="256" r:id="rId4"/>
    <p:sldId id="257" r:id="rId5"/>
    <p:sldId id="258" r:id="rId6"/>
    <p:sldId id="264" r:id="rId7"/>
    <p:sldId id="259" r:id="rId8"/>
    <p:sldId id="260" r:id="rId9"/>
    <p:sldId id="261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FA05EC-169E-447B-A71E-1A69B2815435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77447C9-F8AA-4374-811E-2ADB7E4A4E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844824"/>
            <a:ext cx="8496944" cy="4392488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 ANGLICKÝ JAZYK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OSMÝ</a:t>
            </a:r>
            <a:endParaRPr lang="cs-CZ" dirty="0"/>
          </a:p>
          <a:p>
            <a:r>
              <a:rPr lang="cs-CZ" dirty="0"/>
              <a:t>TÉMA</a:t>
            </a:r>
            <a:r>
              <a:rPr lang="cs-CZ" dirty="0" smtClean="0"/>
              <a:t>: PAST CONTINUOUS</a:t>
            </a:r>
            <a:endParaRPr lang="cs-CZ" dirty="0"/>
          </a:p>
          <a:p>
            <a:r>
              <a:rPr lang="cs-CZ" dirty="0"/>
              <a:t>AUTOR</a:t>
            </a:r>
            <a:r>
              <a:rPr lang="cs-CZ" dirty="0" smtClean="0"/>
              <a:t>: Mgr. IVANA ZLÁMALOVÁ</a:t>
            </a:r>
            <a:endParaRPr lang="cs-CZ" dirty="0"/>
          </a:p>
          <a:p>
            <a:r>
              <a:rPr lang="cs-CZ" dirty="0"/>
              <a:t>DATUM VYTVOŘENÍ</a:t>
            </a:r>
            <a:r>
              <a:rPr lang="cs-CZ" dirty="0" smtClean="0"/>
              <a:t>: 19. 11. 2012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VY_32_INOVACE_44_IZ</a:t>
            </a:r>
            <a:endParaRPr lang="cs-CZ" sz="36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59" y="65027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598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5715000"/>
            <a:ext cx="6512511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476672"/>
            <a:ext cx="8064896" cy="5976664"/>
          </a:xfrm>
        </p:spPr>
        <p:txBody>
          <a:bodyPr>
            <a:normAutofit fontScale="85000" lnSpcReduction="20000"/>
          </a:bodyPr>
          <a:lstStyle/>
          <a:p>
            <a:r>
              <a:rPr lang="cs-CZ" u="sng" dirty="0" smtClean="0"/>
              <a:t>Anotace: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Práce je určena pro žáky devátých ročníků. Ovšem v případě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zvídavých a vnímavých žáků ji lze použít jako výkladový materiál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rozšiřujícího učiva už pro žáky osmých ročníků. Žáci se při sledování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prezentace dovědí, co minulý průběhový čas vyjadřuje, kdy se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používá a jak se tvoří. Nakonec popisují obrázky s využitím nově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nabitých poznatků. Při popisu se fantazii meze nekladou. Učitel může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připravit pro žáky další obrázky z časopisů a ty mezi ně rozdat. Žáci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je popisují ve dvojicích.</a:t>
            </a:r>
          </a:p>
          <a:p>
            <a:r>
              <a:rPr lang="cs-CZ" u="sng" dirty="0" smtClean="0"/>
              <a:t>Pilotáž: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Práce byla pilotována v osmé třídě. Žáci se seznámili s pojmem minulý </a:t>
            </a:r>
          </a:p>
          <a:p>
            <a:pPr marL="45720" indent="0">
              <a:buNone/>
            </a:pPr>
            <a:r>
              <a:rPr lang="cs-CZ" dirty="0" smtClean="0"/>
              <a:t>  průběhový čas. Dověděli se, jak se tvoří a kdy se používá. Vyplnily si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tabulku. Stručně si udělali podle prezentace zápis. Společně pak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popisovali obrázek. Před vlastním popisem bylo vhodné povzbudit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v žácích fantazii formou soutěže, kdy žáci vykřikovali anglické pojmy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související s obrázkem. Komu jako  poslednímu došly nápady, ten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vyhrál.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96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789040"/>
            <a:ext cx="5637010" cy="882119"/>
          </a:xfrm>
        </p:spPr>
        <p:txBody>
          <a:bodyPr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inulý čas průběhový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44824"/>
            <a:ext cx="7772400" cy="2016224"/>
          </a:xfrm>
        </p:spPr>
        <p:txBody>
          <a:bodyPr/>
          <a:lstStyle/>
          <a:p>
            <a:r>
              <a:rPr lang="cs-CZ" dirty="0" smtClean="0"/>
              <a:t>PAST CONTINUOUS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135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72853" y="382059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Past 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07504" y="1484784"/>
            <a:ext cx="8856984" cy="49685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Vyjadřuje, že někdo byl uprostřed činnosti v určitém čase v minulosti.</a:t>
            </a:r>
          </a:p>
          <a:p>
            <a:pPr marL="45720" indent="0">
              <a:buNone/>
            </a:pPr>
            <a:r>
              <a:rPr lang="cs-CZ" sz="3200" dirty="0" err="1" smtClean="0">
                <a:latin typeface="Agency FB" pitchFamily="34" charset="0"/>
              </a:rPr>
              <a:t>This</a:t>
            </a:r>
            <a:r>
              <a:rPr lang="cs-CZ" sz="3200" dirty="0" smtClean="0">
                <a:latin typeface="Agency FB" pitchFamily="34" charset="0"/>
              </a:rPr>
              <a:t> </a:t>
            </a:r>
            <a:r>
              <a:rPr lang="cs-CZ" sz="3200" dirty="0" err="1" smtClean="0">
                <a:latin typeface="Agency FB" pitchFamily="34" charset="0"/>
              </a:rPr>
              <a:t>time</a:t>
            </a:r>
            <a:r>
              <a:rPr lang="cs-CZ" sz="3200" dirty="0" smtClean="0">
                <a:latin typeface="Agency FB" pitchFamily="34" charset="0"/>
              </a:rPr>
              <a:t> last </a:t>
            </a:r>
            <a:r>
              <a:rPr lang="cs-CZ" sz="3200" dirty="0" err="1" smtClean="0">
                <a:latin typeface="Agency FB" pitchFamily="34" charset="0"/>
              </a:rPr>
              <a:t>year</a:t>
            </a:r>
            <a:r>
              <a:rPr lang="cs-CZ" sz="3200" dirty="0" smtClean="0">
                <a:latin typeface="Agency FB" pitchFamily="34" charset="0"/>
              </a:rPr>
              <a:t> I </a:t>
            </a:r>
            <a:r>
              <a:rPr lang="cs-CZ" sz="3200" dirty="0" err="1" smtClean="0">
                <a:latin typeface="Agency FB" pitchFamily="34" charset="0"/>
              </a:rPr>
              <a:t>was</a:t>
            </a:r>
            <a:r>
              <a:rPr lang="cs-CZ" sz="3200" dirty="0" smtClean="0">
                <a:latin typeface="Agency FB" pitchFamily="34" charset="0"/>
              </a:rPr>
              <a:t> </a:t>
            </a:r>
            <a:r>
              <a:rPr lang="cs-CZ" sz="3200" dirty="0" err="1" smtClean="0">
                <a:latin typeface="Agency FB" pitchFamily="34" charset="0"/>
              </a:rPr>
              <a:t>living</a:t>
            </a:r>
            <a:r>
              <a:rPr lang="cs-CZ" sz="3200" dirty="0" smtClean="0">
                <a:latin typeface="Agency FB" pitchFamily="34" charset="0"/>
              </a:rPr>
              <a:t> in </a:t>
            </a:r>
            <a:r>
              <a:rPr lang="cs-CZ" sz="3200" dirty="0" err="1" smtClean="0">
                <a:latin typeface="Agency FB" pitchFamily="34" charset="0"/>
              </a:rPr>
              <a:t>Brazil</a:t>
            </a:r>
            <a:r>
              <a:rPr lang="cs-CZ" sz="3200" dirty="0" smtClean="0">
                <a:latin typeface="Agency FB" pitchFamily="34" charset="0"/>
              </a:rPr>
              <a:t>.</a:t>
            </a:r>
          </a:p>
          <a:p>
            <a:pPr marL="45720" indent="0">
              <a:buNone/>
            </a:pPr>
            <a:endParaRPr lang="cs-CZ" dirty="0" smtClean="0">
              <a:latin typeface="Agency FB" pitchFamily="34" charset="0"/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Vyjadřuje děj, který probíhal v minulosti v určitém čase, kdy nastal jiný děj.</a:t>
            </a:r>
          </a:p>
          <a:p>
            <a:pPr marL="45720" indent="0">
              <a:buNone/>
            </a:pPr>
            <a:r>
              <a:rPr lang="cs-CZ" sz="3200" dirty="0" smtClean="0">
                <a:latin typeface="Agency FB" pitchFamily="34" charset="0"/>
              </a:rPr>
              <a:t>I </a:t>
            </a:r>
            <a:r>
              <a:rPr lang="cs-CZ" sz="3200" dirty="0" err="1" smtClean="0">
                <a:latin typeface="Agency FB" pitchFamily="34" charset="0"/>
              </a:rPr>
              <a:t>was</a:t>
            </a:r>
            <a:r>
              <a:rPr lang="cs-CZ" sz="3200" dirty="0" smtClean="0">
                <a:latin typeface="Agency FB" pitchFamily="34" charset="0"/>
              </a:rPr>
              <a:t> </a:t>
            </a:r>
            <a:r>
              <a:rPr lang="cs-CZ" sz="3200" dirty="0" err="1" smtClean="0">
                <a:latin typeface="Agency FB" pitchFamily="34" charset="0"/>
              </a:rPr>
              <a:t>watching</a:t>
            </a:r>
            <a:r>
              <a:rPr lang="cs-CZ" sz="3200" dirty="0" smtClean="0">
                <a:latin typeface="Agency FB" pitchFamily="34" charset="0"/>
              </a:rPr>
              <a:t> TV in </a:t>
            </a:r>
            <a:r>
              <a:rPr lang="cs-CZ" sz="3200" dirty="0" err="1" smtClean="0">
                <a:latin typeface="Agency FB" pitchFamily="34" charset="0"/>
              </a:rPr>
              <a:t>the</a:t>
            </a:r>
            <a:r>
              <a:rPr lang="cs-CZ" sz="3200" dirty="0" smtClean="0">
                <a:latin typeface="Agency FB" pitchFamily="34" charset="0"/>
              </a:rPr>
              <a:t> </a:t>
            </a:r>
            <a:r>
              <a:rPr lang="cs-CZ" sz="3200" dirty="0" err="1" smtClean="0">
                <a:latin typeface="Agency FB" pitchFamily="34" charset="0"/>
              </a:rPr>
              <a:t>living</a:t>
            </a:r>
            <a:r>
              <a:rPr lang="cs-CZ" sz="3200" dirty="0" smtClean="0">
                <a:latin typeface="Agency FB" pitchFamily="34" charset="0"/>
              </a:rPr>
              <a:t> </a:t>
            </a:r>
            <a:r>
              <a:rPr lang="cs-CZ" sz="3200" dirty="0" err="1" smtClean="0">
                <a:latin typeface="Agency FB" pitchFamily="34" charset="0"/>
              </a:rPr>
              <a:t>room</a:t>
            </a:r>
            <a:r>
              <a:rPr lang="cs-CZ" sz="3200" dirty="0" smtClean="0">
                <a:latin typeface="Agency FB" pitchFamily="34" charset="0"/>
              </a:rPr>
              <a:t> </a:t>
            </a:r>
            <a:r>
              <a:rPr lang="cs-CZ" sz="3200" dirty="0" err="1" smtClean="0">
                <a:latin typeface="Agency FB" pitchFamily="34" charset="0"/>
              </a:rPr>
              <a:t>when</a:t>
            </a:r>
            <a:r>
              <a:rPr lang="cs-CZ" sz="3200" dirty="0" smtClean="0">
                <a:latin typeface="Agency FB" pitchFamily="34" charset="0"/>
              </a:rPr>
              <a:t> </a:t>
            </a:r>
            <a:r>
              <a:rPr lang="cs-CZ" sz="3200" dirty="0" err="1" smtClean="0">
                <a:latin typeface="Agency FB" pitchFamily="34" charset="0"/>
              </a:rPr>
              <a:t>the</a:t>
            </a:r>
            <a:r>
              <a:rPr lang="cs-CZ" sz="3200" dirty="0" smtClean="0">
                <a:latin typeface="Agency FB" pitchFamily="34" charset="0"/>
              </a:rPr>
              <a:t> </a:t>
            </a:r>
            <a:r>
              <a:rPr lang="cs-CZ" sz="3200" dirty="0" err="1" smtClean="0">
                <a:latin typeface="Agency FB" pitchFamily="34" charset="0"/>
              </a:rPr>
              <a:t>phone</a:t>
            </a:r>
            <a:r>
              <a:rPr lang="cs-CZ" sz="3200" dirty="0" smtClean="0">
                <a:latin typeface="Agency FB" pitchFamily="34" charset="0"/>
              </a:rPr>
              <a:t> </a:t>
            </a:r>
            <a:r>
              <a:rPr lang="cs-CZ" sz="3200" dirty="0" err="1" smtClean="0">
                <a:latin typeface="Agency FB" pitchFamily="34" charset="0"/>
              </a:rPr>
              <a:t>rang</a:t>
            </a:r>
            <a:r>
              <a:rPr lang="cs-CZ" sz="3200" dirty="0" smtClean="0">
                <a:latin typeface="Agency FB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6534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80728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5000" dirty="0" smtClean="0"/>
              <a:t>Positive </a:t>
            </a:r>
            <a:br>
              <a:rPr lang="cs-CZ" sz="5000" dirty="0" smtClean="0"/>
            </a:br>
            <a:r>
              <a:rPr lang="cs-CZ" sz="5000" dirty="0" smtClean="0"/>
              <a:t/>
            </a:r>
            <a:br>
              <a:rPr lang="cs-CZ" sz="5000" dirty="0" smtClean="0"/>
            </a:br>
            <a:r>
              <a:rPr lang="cs-CZ" sz="5000" dirty="0" smtClean="0"/>
              <a:t/>
            </a:r>
            <a:br>
              <a:rPr lang="cs-CZ" sz="5000" dirty="0" smtClean="0"/>
            </a:br>
            <a:r>
              <a:rPr lang="cs-CZ" sz="8200" dirty="0" err="1" smtClean="0"/>
              <a:t>was</a:t>
            </a:r>
            <a:r>
              <a:rPr lang="cs-CZ" sz="8200" dirty="0" smtClean="0"/>
              <a:t>/ </a:t>
            </a:r>
            <a:r>
              <a:rPr lang="cs-CZ" sz="8200" dirty="0" err="1" smtClean="0"/>
              <a:t>were</a:t>
            </a:r>
            <a:r>
              <a:rPr lang="cs-CZ" sz="8200" dirty="0" smtClean="0"/>
              <a:t> + -</a:t>
            </a:r>
            <a:r>
              <a:rPr lang="cs-CZ" sz="8200" dirty="0" err="1" smtClean="0"/>
              <a:t>ing</a:t>
            </a:r>
            <a:r>
              <a:rPr lang="cs-CZ" sz="8200" dirty="0" smtClean="0"/>
              <a:t/>
            </a:r>
            <a:br>
              <a:rPr lang="cs-CZ" sz="8200" dirty="0" smtClean="0"/>
            </a:br>
            <a:r>
              <a:rPr lang="cs-CZ" sz="8200" dirty="0"/>
              <a:t/>
            </a:r>
            <a:br>
              <a:rPr lang="cs-CZ" sz="8200" dirty="0"/>
            </a:br>
            <a:endParaRPr lang="cs-CZ" sz="8200" dirty="0"/>
          </a:p>
        </p:txBody>
      </p:sp>
    </p:spTree>
    <p:extLst>
      <p:ext uri="{BB962C8B-B14F-4D97-AF65-F5344CB8AC3E}">
        <p14:creationId xmlns:p14="http://schemas.microsoft.com/office/powerpoint/2010/main" val="1657543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20688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5000" dirty="0"/>
              <a:t>Negative </a:t>
            </a:r>
            <a:br>
              <a:rPr lang="cs-CZ" sz="5000" dirty="0"/>
            </a:br>
            <a:r>
              <a:rPr lang="cs-CZ" sz="5000" dirty="0"/>
              <a:t/>
            </a:r>
            <a:br>
              <a:rPr lang="cs-CZ" sz="5000" dirty="0"/>
            </a:br>
            <a:r>
              <a:rPr lang="cs-CZ" sz="6000" dirty="0" err="1"/>
              <a:t>was</a:t>
            </a:r>
            <a:r>
              <a:rPr lang="cs-CZ" sz="6000" dirty="0"/>
              <a:t> not/ </a:t>
            </a:r>
            <a:r>
              <a:rPr lang="cs-CZ" sz="6000" dirty="0" err="1"/>
              <a:t>were</a:t>
            </a:r>
            <a:r>
              <a:rPr lang="cs-CZ" sz="6000" dirty="0"/>
              <a:t> not + -</a:t>
            </a:r>
            <a:r>
              <a:rPr lang="cs-CZ" sz="6000" dirty="0" err="1" smtClean="0"/>
              <a:t>ing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/>
              <a:t>or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/>
              <a:t>wasn‘t</a:t>
            </a:r>
            <a:r>
              <a:rPr lang="cs-CZ" sz="6000" dirty="0" smtClean="0"/>
              <a:t>/ </a:t>
            </a:r>
            <a:r>
              <a:rPr lang="cs-CZ" sz="6000" dirty="0" err="1" smtClean="0"/>
              <a:t>weren‘t</a:t>
            </a:r>
            <a:r>
              <a:rPr lang="cs-CZ" sz="6000" dirty="0" smtClean="0"/>
              <a:t> </a:t>
            </a:r>
            <a:r>
              <a:rPr lang="cs-CZ" sz="6000" smtClean="0"/>
              <a:t>+ -ing</a:t>
            </a:r>
            <a:r>
              <a:rPr lang="cs-CZ" sz="6000" dirty="0"/>
              <a:t/>
            </a:r>
            <a:br>
              <a:rPr lang="cs-CZ" sz="6000" dirty="0"/>
            </a:b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23724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16632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Past </a:t>
            </a:r>
            <a:r>
              <a:rPr lang="cs-CZ" dirty="0" err="1" smtClean="0"/>
              <a:t>continuous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sz="2200" dirty="0"/>
              <a:t/>
            </a:r>
            <a:br>
              <a:rPr lang="cs-CZ" sz="2200" dirty="0"/>
            </a:br>
            <a:r>
              <a:rPr lang="cs-CZ" sz="3000" dirty="0" err="1"/>
              <a:t>C</a:t>
            </a:r>
            <a:r>
              <a:rPr lang="cs-CZ" sz="3000" dirty="0" err="1" smtClean="0"/>
              <a:t>omplete</a:t>
            </a:r>
            <a:r>
              <a:rPr lang="cs-CZ" sz="3000" dirty="0" smtClean="0"/>
              <a:t> </a:t>
            </a:r>
            <a:r>
              <a:rPr lang="cs-CZ" sz="3000" dirty="0" err="1" smtClean="0"/>
              <a:t>the</a:t>
            </a:r>
            <a:r>
              <a:rPr lang="cs-CZ" sz="3000" dirty="0" smtClean="0"/>
              <a:t> chart.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8764701"/>
              </p:ext>
            </p:extLst>
          </p:nvPr>
        </p:nvGraphicFramePr>
        <p:xfrm>
          <a:off x="611560" y="1988840"/>
          <a:ext cx="8127846" cy="388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1440160"/>
                <a:gridCol w="1584175"/>
                <a:gridCol w="1344149"/>
                <a:gridCol w="1176132"/>
                <a:gridCol w="1575118"/>
              </a:tblGrid>
              <a:tr h="720080">
                <a:tc>
                  <a:txBody>
                    <a:bodyPr/>
                    <a:lstStyle/>
                    <a:p>
                      <a:r>
                        <a:rPr lang="cs-CZ" sz="3000" b="0" dirty="0" smtClean="0"/>
                        <a:t>I</a:t>
                      </a:r>
                      <a:endParaRPr lang="cs-CZ" sz="3000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b="0" dirty="0" err="1" smtClean="0"/>
                        <a:t>was</a:t>
                      </a:r>
                      <a:r>
                        <a:rPr lang="cs-CZ" sz="3000" b="0" dirty="0" smtClean="0"/>
                        <a:t>/</a:t>
                      </a:r>
                    </a:p>
                    <a:p>
                      <a:r>
                        <a:rPr lang="cs-CZ" sz="3000" b="0" dirty="0" err="1" smtClean="0"/>
                        <a:t>wasn‘t</a:t>
                      </a:r>
                      <a:endParaRPr lang="cs-CZ" sz="3000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b="0" dirty="0" err="1" smtClean="0"/>
                        <a:t>doing</a:t>
                      </a:r>
                      <a:endParaRPr lang="cs-CZ" sz="3000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b="0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sz="3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000" b="0" dirty="0" err="1" smtClean="0">
                          <a:solidFill>
                            <a:schemeClr val="tx1"/>
                          </a:solidFill>
                        </a:rPr>
                        <a:t>talking</a:t>
                      </a:r>
                      <a:endParaRPr lang="cs-CZ" sz="3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you</a:t>
                      </a:r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skiing</a:t>
                      </a:r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you</a:t>
                      </a:r>
                      <a:endParaRPr lang="cs-CZ" sz="30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running</a:t>
                      </a:r>
                      <a:endParaRPr lang="cs-CZ" sz="30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3000" dirty="0" smtClean="0">
                          <a:solidFill>
                            <a:schemeClr val="bg1"/>
                          </a:solidFill>
                        </a:rPr>
                        <a:t>he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playing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they</a:t>
                      </a:r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singing</a:t>
                      </a:r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she</a:t>
                      </a:r>
                      <a:endParaRPr lang="cs-CZ" sz="3000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skating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it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lying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1594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116632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Past </a:t>
            </a:r>
            <a:r>
              <a:rPr lang="cs-CZ" dirty="0" err="1" smtClean="0"/>
              <a:t>continuous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completed</a:t>
            </a:r>
            <a:r>
              <a:rPr lang="cs-CZ" sz="3000" dirty="0" smtClean="0"/>
              <a:t> chart</a:t>
            </a:r>
            <a:endParaRPr lang="cs-CZ" sz="3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0518668"/>
              </p:ext>
            </p:extLst>
          </p:nvPr>
        </p:nvGraphicFramePr>
        <p:xfrm>
          <a:off x="0" y="1484784"/>
          <a:ext cx="9144000" cy="5373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15616"/>
                <a:gridCol w="1638742"/>
                <a:gridCol w="1782231"/>
                <a:gridCol w="1115531"/>
                <a:gridCol w="1719838"/>
                <a:gridCol w="1772042"/>
              </a:tblGrid>
              <a:tr h="1074643">
                <a:tc>
                  <a:txBody>
                    <a:bodyPr/>
                    <a:lstStyle/>
                    <a:p>
                      <a:r>
                        <a:rPr lang="cs-CZ" sz="3000" b="0" dirty="0" smtClean="0"/>
                        <a:t>I</a:t>
                      </a:r>
                      <a:endParaRPr lang="cs-CZ" sz="3000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b="0" dirty="0" err="1" smtClean="0"/>
                        <a:t>was</a:t>
                      </a:r>
                      <a:r>
                        <a:rPr lang="cs-CZ" sz="3000" b="0" dirty="0" smtClean="0"/>
                        <a:t>/ </a:t>
                      </a:r>
                      <a:r>
                        <a:rPr lang="cs-CZ" sz="3000" b="0" dirty="0" err="1" smtClean="0"/>
                        <a:t>wasn‘t</a:t>
                      </a:r>
                      <a:endParaRPr lang="cs-CZ" sz="3000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b="0" dirty="0" err="1" smtClean="0"/>
                        <a:t>doing</a:t>
                      </a:r>
                      <a:endParaRPr lang="cs-CZ" sz="3000" b="0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b="0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endParaRPr lang="cs-CZ" sz="3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000" b="0" dirty="0" err="1" smtClean="0">
                          <a:solidFill>
                            <a:schemeClr val="tx1"/>
                          </a:solidFill>
                        </a:rPr>
                        <a:t>were</a:t>
                      </a:r>
                      <a:r>
                        <a:rPr lang="cs-CZ" sz="3000" b="0" dirty="0" smtClean="0">
                          <a:solidFill>
                            <a:schemeClr val="tx1"/>
                          </a:solidFill>
                        </a:rPr>
                        <a:t>/</a:t>
                      </a:r>
                    </a:p>
                    <a:p>
                      <a:r>
                        <a:rPr lang="cs-CZ" sz="3000" b="0" dirty="0" err="1" smtClean="0">
                          <a:solidFill>
                            <a:schemeClr val="tx1"/>
                          </a:solidFill>
                        </a:rPr>
                        <a:t>weren‘t</a:t>
                      </a:r>
                      <a:endParaRPr lang="cs-CZ" sz="3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000" b="0" dirty="0" err="1" smtClean="0">
                          <a:solidFill>
                            <a:schemeClr val="tx1"/>
                          </a:solidFill>
                        </a:rPr>
                        <a:t>talking</a:t>
                      </a:r>
                      <a:endParaRPr lang="cs-CZ" sz="3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074643"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you</a:t>
                      </a:r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were</a:t>
                      </a:r>
                      <a:r>
                        <a:rPr lang="cs-CZ" sz="3000" dirty="0" smtClean="0"/>
                        <a:t>/</a:t>
                      </a:r>
                    </a:p>
                    <a:p>
                      <a:r>
                        <a:rPr lang="cs-CZ" sz="3000" dirty="0" err="1" smtClean="0"/>
                        <a:t>weren‘t</a:t>
                      </a:r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skiing</a:t>
                      </a:r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you</a:t>
                      </a:r>
                      <a:endParaRPr lang="cs-CZ" sz="30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were</a:t>
                      </a:r>
                      <a:r>
                        <a:rPr lang="cs-CZ" sz="3000" dirty="0" smtClean="0"/>
                        <a:t>/</a:t>
                      </a:r>
                    </a:p>
                    <a:p>
                      <a:r>
                        <a:rPr lang="cs-CZ" sz="3000" dirty="0" err="1" smtClean="0"/>
                        <a:t>weren‘t</a:t>
                      </a:r>
                      <a:endParaRPr lang="cs-CZ" sz="30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running</a:t>
                      </a:r>
                      <a:endParaRPr lang="cs-CZ" sz="30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1074643">
                <a:tc>
                  <a:txBody>
                    <a:bodyPr/>
                    <a:lstStyle/>
                    <a:p>
                      <a:r>
                        <a:rPr lang="cs-CZ" sz="3000" dirty="0" smtClean="0">
                          <a:solidFill>
                            <a:schemeClr val="bg1"/>
                          </a:solidFill>
                        </a:rPr>
                        <a:t>he</a:t>
                      </a: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was</a:t>
                      </a:r>
                      <a:r>
                        <a:rPr lang="cs-CZ" sz="3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</a:p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wasn‘t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playing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they</a:t>
                      </a:r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were</a:t>
                      </a:r>
                      <a:r>
                        <a:rPr lang="cs-CZ" sz="3000" dirty="0" smtClean="0"/>
                        <a:t>/</a:t>
                      </a:r>
                    </a:p>
                    <a:p>
                      <a:r>
                        <a:rPr lang="cs-CZ" sz="3000" dirty="0" err="1" smtClean="0"/>
                        <a:t>weren‘t</a:t>
                      </a:r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/>
                        <a:t>singing</a:t>
                      </a:r>
                      <a:endParaRPr lang="cs-CZ" sz="300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1074643"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she</a:t>
                      </a:r>
                      <a:endParaRPr lang="cs-CZ" sz="3000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was</a:t>
                      </a:r>
                      <a:r>
                        <a:rPr lang="cs-CZ" sz="3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</a:p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wasn‘t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skating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>
                        <a:ln>
                          <a:solidFill>
                            <a:sysClr val="windowText" lastClr="000000"/>
                          </a:solidFill>
                        </a:ln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1074643"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it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was</a:t>
                      </a:r>
                      <a:r>
                        <a:rPr lang="cs-CZ" sz="3000" dirty="0" smtClean="0">
                          <a:solidFill>
                            <a:schemeClr val="bg1"/>
                          </a:solidFill>
                        </a:rPr>
                        <a:t>/</a:t>
                      </a:r>
                    </a:p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wasn‘t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000" dirty="0" err="1" smtClean="0">
                          <a:solidFill>
                            <a:schemeClr val="bg1"/>
                          </a:solidFill>
                        </a:rPr>
                        <a:t>lying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4888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30405" y="2420888"/>
            <a:ext cx="6512511" cy="1143000"/>
          </a:xfrm>
        </p:spPr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he</a:t>
            </a:r>
            <a:br>
              <a:rPr lang="cs-CZ" dirty="0" smtClean="0"/>
            </a:br>
            <a:r>
              <a:rPr lang="cs-CZ" dirty="0" err="1" smtClean="0"/>
              <a:t>doing</a:t>
            </a:r>
            <a:r>
              <a:rPr lang="cs-CZ" dirty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4</a:t>
            </a:r>
            <a:br>
              <a:rPr lang="cs-CZ" dirty="0" smtClean="0"/>
            </a:br>
            <a:r>
              <a:rPr lang="cs-CZ" dirty="0" err="1" smtClean="0"/>
              <a:t>o‘clock</a:t>
            </a:r>
            <a:r>
              <a:rPr lang="cs-CZ" dirty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yesterday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err="1" smtClean="0"/>
              <a:t>afternoon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4267"/>
            <a:ext cx="4874351" cy="6528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826839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618" y="79470"/>
            <a:ext cx="9119382" cy="1143000"/>
          </a:xfrm>
        </p:spPr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" y="1543024"/>
            <a:ext cx="7086633" cy="531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9118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9594169">
            <a:off x="2475913" y="1888041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sz="10000" dirty="0" smtClean="0"/>
              <a:t>THE END</a:t>
            </a:r>
            <a:endParaRPr lang="cs-CZ" sz="10000" dirty="0"/>
          </a:p>
        </p:txBody>
      </p:sp>
    </p:spTree>
    <p:extLst>
      <p:ext uri="{BB962C8B-B14F-4D97-AF65-F5344CB8AC3E}">
        <p14:creationId xmlns:p14="http://schemas.microsoft.com/office/powerpoint/2010/main" val="372730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908720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Zdroje: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2276872"/>
            <a:ext cx="6400800" cy="3474720"/>
          </a:xfrm>
        </p:spPr>
        <p:txBody>
          <a:bodyPr/>
          <a:lstStyle/>
          <a:p>
            <a:r>
              <a:rPr lang="cs-CZ" dirty="0" smtClean="0"/>
              <a:t>vlastní tvorba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smtClean="0"/>
              <a:t>Fotografie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74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165</TotalTime>
  <Words>381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PAST CONTINUOUS</vt:lpstr>
      <vt:lpstr>Past continuous</vt:lpstr>
      <vt:lpstr>Positive    was/ were + -ing  </vt:lpstr>
      <vt:lpstr>Negative   was not/ were not + -ing or wasn‘t/ weren‘t + -ing </vt:lpstr>
      <vt:lpstr>Past continuous   Complete the chart. </vt:lpstr>
      <vt:lpstr>Past continuous the completed chart</vt:lpstr>
      <vt:lpstr>What was he doing at 4 o‘clock  yesterday  afternoon?</vt:lpstr>
      <vt:lpstr>What were they doing yesterday evening?</vt:lpstr>
      <vt:lpstr>THE END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CONTINUOUS</dc:title>
  <dc:creator>pc</dc:creator>
  <cp:lastModifiedBy>EU12</cp:lastModifiedBy>
  <cp:revision>22</cp:revision>
  <dcterms:created xsi:type="dcterms:W3CDTF">2012-02-09T17:24:40Z</dcterms:created>
  <dcterms:modified xsi:type="dcterms:W3CDTF">2013-06-06T17:43:55Z</dcterms:modified>
</cp:coreProperties>
</file>