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6" r:id="rId2"/>
    <p:sldId id="267" r:id="rId3"/>
    <p:sldId id="256" r:id="rId4"/>
    <p:sldId id="258" r:id="rId5"/>
    <p:sldId id="259" r:id="rId6"/>
    <p:sldId id="261" r:id="rId7"/>
    <p:sldId id="264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530352"/>
            <a:ext cx="8208912" cy="6067000"/>
          </a:xfrm>
        </p:spPr>
        <p:txBody>
          <a:bodyPr>
            <a:normAutofit fontScale="55000" lnSpcReduction="20000"/>
          </a:bodyPr>
          <a:lstStyle/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</a:t>
            </a:r>
            <a:r>
              <a:rPr lang="cs-CZ" b="1" dirty="0">
                <a:solidFill>
                  <a:srgbClr val="00B050"/>
                </a:solidFill>
              </a:rPr>
              <a:t>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ANGLICKÝ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ŠESTÝ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smtClean="0"/>
              <a:t>PRESENT SIMPLE – POS.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18. 3. 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VY_32_INOVACE_52_IZ</a:t>
            </a:r>
            <a:endParaRPr lang="cs-CZ" sz="40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295" y="548753"/>
            <a:ext cx="3859213" cy="792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051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130896"/>
          </a:xfrm>
        </p:spPr>
        <p:txBody>
          <a:bodyPr>
            <a:normAutofit fontScale="62500" lnSpcReduction="20000"/>
          </a:bodyPr>
          <a:lstStyle/>
          <a:p>
            <a:r>
              <a:rPr lang="cs-CZ" u="sng" dirty="0" smtClean="0"/>
              <a:t>Anotace:</a:t>
            </a:r>
          </a:p>
          <a:p>
            <a:pPr marL="0" indent="0">
              <a:buNone/>
            </a:pPr>
            <a:r>
              <a:rPr lang="cs-CZ" dirty="0" smtClean="0"/>
              <a:t>  Práce je určena žákům šestých tříd. Jejím cílem je shrnout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způsob, jakým se časují slovesa v přítomném čase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prostém. První cvičení žáci postupně doplní na interaktivní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tabuli. Vyučující shrne změny pravopisu při tvorbě tvaru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slovesa ve třetí osobě. Zdůrazní změny ve výslovnosti. Žáci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si pak opíší cvičení do sešitů. Druhé cvičení doplňují žáci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opět na tabuli a společně kontrolují a vysvětlují změny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pravopisu. Do sešitů už neopisují.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Pilotáž:</a:t>
            </a:r>
          </a:p>
          <a:p>
            <a:pPr marL="0" indent="0">
              <a:buNone/>
            </a:pPr>
            <a:r>
              <a:rPr lang="cs-CZ" dirty="0" smtClean="0"/>
              <a:t>  Práce byla pilotovaná v šesté třídě. Žáci si ujasnili časování sloves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v přítomném čase prostém. Uvědomili si, že změna nastává pouze </a:t>
            </a:r>
          </a:p>
          <a:p>
            <a:pPr marL="0" indent="0">
              <a:buNone/>
            </a:pPr>
            <a:r>
              <a:rPr lang="cs-CZ" dirty="0" smtClean="0"/>
              <a:t>  ve třetí osobě jednotného čísla. První cvičení bylo pečlivě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probrané, správné tvary napsané na interaktivní tabuli. Žáci si ho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přepsali do sešitů. Druhé cvičení společně vypracovali opět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na tabuli a zkontrolovali.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882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077072"/>
            <a:ext cx="7117180" cy="1470025"/>
          </a:xfrm>
        </p:spPr>
        <p:txBody>
          <a:bodyPr/>
          <a:lstStyle/>
          <a:p>
            <a:pPr algn="ctr"/>
            <a:r>
              <a:rPr lang="cs-CZ" dirty="0" err="1" smtClean="0">
                <a:latin typeface="Forte" pitchFamily="66" charset="0"/>
              </a:rPr>
              <a:t>Present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Simple</a:t>
            </a:r>
            <a:r>
              <a:rPr lang="cs-CZ" dirty="0" smtClean="0">
                <a:latin typeface="Forte" pitchFamily="66" charset="0"/>
              </a:rPr>
              <a:t> - </a:t>
            </a:r>
            <a:r>
              <a:rPr lang="cs-CZ" dirty="0" err="1" smtClean="0">
                <a:latin typeface="Forte" pitchFamily="66" charset="0"/>
              </a:rPr>
              <a:t>affirmative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pc\AppData\Local\Microsoft\Windows\Temporary Internet Files\Content.IE5\LAK7K1R4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02053"/>
            <a:ext cx="3412062" cy="3019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98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8792" cy="1440160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Forte" pitchFamily="66" charset="0"/>
              </a:rPr>
              <a:t>Tvoří se pomocí </a:t>
            </a:r>
            <a:r>
              <a:rPr lang="cs-CZ" sz="2400" dirty="0" smtClean="0">
                <a:solidFill>
                  <a:srgbClr val="C00000"/>
                </a:solidFill>
                <a:latin typeface="Forte" pitchFamily="66" charset="0"/>
              </a:rPr>
              <a:t> infinitivu významového slovesa.</a:t>
            </a:r>
            <a:br>
              <a:rPr lang="cs-CZ" sz="2400" dirty="0" smtClean="0">
                <a:solidFill>
                  <a:srgbClr val="C00000"/>
                </a:solidFill>
                <a:latin typeface="Forte" pitchFamily="66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Forte" pitchFamily="66" charset="0"/>
              </a:rPr>
              <a:t>Ve 3. osobě j.č. se k infinitivu přidává </a:t>
            </a:r>
            <a:r>
              <a:rPr lang="cs-CZ" sz="2400" dirty="0" smtClean="0">
                <a:solidFill>
                  <a:srgbClr val="008000"/>
                </a:solidFill>
                <a:latin typeface="Forte" pitchFamily="66" charset="0"/>
              </a:rPr>
              <a:t>-s/-es</a:t>
            </a:r>
            <a:r>
              <a:rPr lang="cs-CZ" sz="2400" dirty="0" smtClean="0">
                <a:solidFill>
                  <a:schemeClr val="tx1"/>
                </a:solidFill>
                <a:latin typeface="Forte" pitchFamily="66" charset="0"/>
              </a:rPr>
              <a:t>.</a:t>
            </a:r>
            <a:endParaRPr lang="cs-CZ" sz="2400" dirty="0">
              <a:solidFill>
                <a:schemeClr val="tx1"/>
              </a:solidFill>
              <a:latin typeface="Forte" pitchFamily="66" charset="0"/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971600" y="5949280"/>
            <a:ext cx="3520440" cy="457200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    </a:t>
            </a:r>
            <a:endParaRPr lang="cs-CZ" sz="2400" dirty="0">
              <a:solidFill>
                <a:srgbClr val="008000"/>
              </a:solidFill>
              <a:latin typeface="Forte" pitchFamily="66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499992" y="4725144"/>
            <a:ext cx="3520440" cy="648072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sz="4200" dirty="0" smtClean="0">
              <a:solidFill>
                <a:srgbClr val="FFC000"/>
              </a:solidFill>
            </a:endParaRPr>
          </a:p>
          <a:p>
            <a:endParaRPr lang="cs-CZ" sz="4200" dirty="0">
              <a:solidFill>
                <a:srgbClr val="FFC000"/>
              </a:solidFill>
            </a:endParaRPr>
          </a:p>
          <a:p>
            <a:endParaRPr lang="cs-CZ" sz="4200" dirty="0" smtClean="0">
              <a:solidFill>
                <a:srgbClr val="FFC000"/>
              </a:solidFill>
            </a:endParaRPr>
          </a:p>
          <a:p>
            <a:endParaRPr lang="cs-CZ" sz="4200" dirty="0">
              <a:solidFill>
                <a:srgbClr val="FFC000"/>
              </a:solidFill>
            </a:endParaRPr>
          </a:p>
          <a:p>
            <a:endParaRPr lang="cs-CZ" sz="4200" dirty="0" smtClean="0">
              <a:solidFill>
                <a:srgbClr val="FFC000"/>
              </a:solidFill>
            </a:endParaRPr>
          </a:p>
          <a:p>
            <a:endParaRPr lang="cs-CZ" sz="4200" dirty="0">
              <a:solidFill>
                <a:srgbClr val="FFC000"/>
              </a:solidFill>
            </a:endParaRPr>
          </a:p>
          <a:p>
            <a:endParaRPr lang="cs-CZ" sz="9600" dirty="0" smtClean="0">
              <a:solidFill>
                <a:srgbClr val="FFC000"/>
              </a:solidFill>
            </a:endParaRPr>
          </a:p>
          <a:p>
            <a:endParaRPr lang="cs-CZ" sz="9600" dirty="0">
              <a:solidFill>
                <a:srgbClr val="FFC000"/>
              </a:solidFill>
            </a:endParaRPr>
          </a:p>
          <a:p>
            <a:endParaRPr lang="cs-CZ" sz="9600" dirty="0" smtClean="0">
              <a:solidFill>
                <a:srgbClr val="FFC000"/>
              </a:solidFill>
            </a:endParaRPr>
          </a:p>
          <a:p>
            <a:endParaRPr lang="cs-CZ" sz="9600" dirty="0">
              <a:solidFill>
                <a:srgbClr val="FFC000"/>
              </a:solidFill>
            </a:endParaRPr>
          </a:p>
          <a:p>
            <a:r>
              <a:rPr lang="cs-CZ" sz="9600" dirty="0" smtClean="0">
                <a:solidFill>
                  <a:srgbClr val="FFC000"/>
                </a:solidFill>
              </a:rPr>
              <a:t>    </a:t>
            </a:r>
            <a:endParaRPr lang="cs-CZ" sz="6200" dirty="0">
              <a:solidFill>
                <a:srgbClr val="FFC000"/>
              </a:solidFill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971600" y="1772816"/>
            <a:ext cx="3471277" cy="4047925"/>
          </a:xfrm>
          <a:ln>
            <a:noFill/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Forte" pitchFamily="66" charset="0"/>
              </a:rPr>
              <a:t>I                </a:t>
            </a:r>
            <a:r>
              <a:rPr lang="cs-CZ" sz="2000" dirty="0" err="1" smtClean="0">
                <a:solidFill>
                  <a:srgbClr val="C00000"/>
                </a:solidFill>
                <a:latin typeface="Forte" pitchFamily="66" charset="0"/>
              </a:rPr>
              <a:t>work</a:t>
            </a:r>
            <a:r>
              <a:rPr lang="cs-CZ" sz="2000" dirty="0" smtClean="0">
                <a:latin typeface="Forte" pitchFamily="66" charset="0"/>
              </a:rPr>
              <a:t>…</a:t>
            </a:r>
          </a:p>
          <a:p>
            <a:r>
              <a:rPr lang="cs-CZ" sz="2000" dirty="0" err="1" smtClean="0">
                <a:latin typeface="Forte" pitchFamily="66" charset="0"/>
              </a:rPr>
              <a:t>you</a:t>
            </a:r>
            <a:r>
              <a:rPr lang="cs-CZ" sz="2000" dirty="0" smtClean="0">
                <a:latin typeface="Forte" pitchFamily="66" charset="0"/>
              </a:rPr>
              <a:t>            </a:t>
            </a:r>
            <a:r>
              <a:rPr lang="cs-CZ" sz="2000" dirty="0" err="1" smtClean="0">
                <a:solidFill>
                  <a:srgbClr val="C00000"/>
                </a:solidFill>
                <a:latin typeface="Forte" pitchFamily="66" charset="0"/>
              </a:rPr>
              <a:t>like</a:t>
            </a:r>
            <a:r>
              <a:rPr lang="cs-CZ" sz="2000" dirty="0" smtClean="0">
                <a:latin typeface="Forte" pitchFamily="66" charset="0"/>
              </a:rPr>
              <a:t>…</a:t>
            </a:r>
          </a:p>
          <a:p>
            <a:pPr marL="0" indent="0">
              <a:buNone/>
            </a:pPr>
            <a:r>
              <a:rPr lang="cs-CZ" sz="2000" dirty="0" smtClean="0">
                <a:latin typeface="Forte" pitchFamily="66" charset="0"/>
              </a:rPr>
              <a:t>             </a:t>
            </a:r>
            <a:r>
              <a:rPr lang="cs-CZ" sz="2000" dirty="0" smtClean="0">
                <a:solidFill>
                  <a:srgbClr val="008000"/>
                </a:solidFill>
                <a:latin typeface="Forte" pitchFamily="66" charset="0"/>
              </a:rPr>
              <a:t> 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latin typeface="Forte" pitchFamily="66" charset="0"/>
              </a:rPr>
              <a:t>  </a:t>
            </a:r>
            <a:r>
              <a:rPr lang="cs-CZ" sz="2000" dirty="0" smtClean="0">
                <a:solidFill>
                  <a:srgbClr val="00B050"/>
                </a:solidFill>
                <a:latin typeface="Forte" pitchFamily="66" charset="0"/>
              </a:rPr>
              <a:t>      </a:t>
            </a:r>
            <a:r>
              <a:rPr lang="cs-CZ" sz="2000" dirty="0" smtClean="0">
                <a:solidFill>
                  <a:srgbClr val="C00000"/>
                </a:solidFill>
                <a:latin typeface="Forte" pitchFamily="66" charset="0"/>
              </a:rPr>
              <a:t>do</a:t>
            </a:r>
            <a:r>
              <a:rPr lang="cs-CZ" sz="2000" dirty="0" smtClean="0">
                <a:latin typeface="Forte" pitchFamily="66" charset="0"/>
              </a:rPr>
              <a:t>…</a:t>
            </a:r>
            <a:endParaRPr lang="cs-CZ" sz="2000" dirty="0" smtClean="0">
              <a:solidFill>
                <a:srgbClr val="00B050"/>
              </a:solidFill>
              <a:latin typeface="Forte" pitchFamily="66" charset="0"/>
            </a:endParaRPr>
          </a:p>
          <a:p>
            <a:r>
              <a:rPr lang="cs-CZ" sz="2000" dirty="0" err="1">
                <a:latin typeface="Forte" pitchFamily="66" charset="0"/>
              </a:rPr>
              <a:t>w</a:t>
            </a:r>
            <a:r>
              <a:rPr lang="cs-CZ" sz="2000" dirty="0" err="1" smtClean="0">
                <a:latin typeface="Forte" pitchFamily="66" charset="0"/>
              </a:rPr>
              <a:t>e</a:t>
            </a:r>
            <a:r>
              <a:rPr lang="cs-CZ" sz="2000" dirty="0" smtClean="0">
                <a:latin typeface="Forte" pitchFamily="66" charset="0"/>
              </a:rPr>
              <a:t>              </a:t>
            </a:r>
            <a:r>
              <a:rPr lang="cs-CZ" sz="2000" dirty="0" err="1" smtClean="0">
                <a:solidFill>
                  <a:srgbClr val="C00000"/>
                </a:solidFill>
                <a:latin typeface="Forte" pitchFamily="66" charset="0"/>
              </a:rPr>
              <a:t>have</a:t>
            </a:r>
            <a:r>
              <a:rPr lang="cs-CZ" sz="2000" dirty="0" smtClean="0">
                <a:latin typeface="Forte" pitchFamily="66" charset="0"/>
              </a:rPr>
              <a:t>…</a:t>
            </a:r>
          </a:p>
          <a:p>
            <a:r>
              <a:rPr lang="cs-CZ" sz="2000" dirty="0" err="1" smtClean="0">
                <a:latin typeface="Forte" pitchFamily="66" charset="0"/>
              </a:rPr>
              <a:t>you</a:t>
            </a:r>
            <a:r>
              <a:rPr lang="cs-CZ" sz="2000" dirty="0" smtClean="0">
                <a:latin typeface="Forte" pitchFamily="66" charset="0"/>
              </a:rPr>
              <a:t>            </a:t>
            </a:r>
            <a:r>
              <a:rPr lang="cs-CZ" sz="2000" dirty="0" err="1" smtClean="0">
                <a:solidFill>
                  <a:srgbClr val="C00000"/>
                </a:solidFill>
                <a:latin typeface="Forte" pitchFamily="66" charset="0"/>
              </a:rPr>
              <a:t>watch</a:t>
            </a:r>
            <a:r>
              <a:rPr lang="cs-CZ" sz="2000" dirty="0" smtClean="0">
                <a:latin typeface="Forte" pitchFamily="66" charset="0"/>
              </a:rPr>
              <a:t>…                         </a:t>
            </a:r>
          </a:p>
          <a:p>
            <a:r>
              <a:rPr lang="cs-CZ" sz="2000" dirty="0" err="1">
                <a:latin typeface="Forte" pitchFamily="66" charset="0"/>
              </a:rPr>
              <a:t>t</a:t>
            </a:r>
            <a:r>
              <a:rPr lang="cs-CZ" sz="2000" dirty="0" err="1" smtClean="0">
                <a:latin typeface="Forte" pitchFamily="66" charset="0"/>
              </a:rPr>
              <a:t>hey</a:t>
            </a:r>
            <a:r>
              <a:rPr lang="cs-CZ" sz="2000" dirty="0" smtClean="0">
                <a:latin typeface="Forte" pitchFamily="66" charset="0"/>
              </a:rPr>
              <a:t>           </a:t>
            </a:r>
            <a:r>
              <a:rPr lang="cs-CZ" sz="2000" dirty="0" err="1" smtClean="0">
                <a:solidFill>
                  <a:srgbClr val="C00000"/>
                </a:solidFill>
                <a:latin typeface="Forte" pitchFamily="66" charset="0"/>
              </a:rPr>
              <a:t>speak</a:t>
            </a:r>
            <a:r>
              <a:rPr lang="cs-CZ" sz="2000" dirty="0" smtClean="0">
                <a:latin typeface="Forte" pitchFamily="66" charset="0"/>
              </a:rPr>
              <a:t>…</a:t>
            </a:r>
          </a:p>
          <a:p>
            <a:pPr marL="0" indent="0">
              <a:buNone/>
            </a:pPr>
            <a:r>
              <a:rPr lang="cs-CZ" sz="2000" dirty="0" smtClean="0">
                <a:latin typeface="Forte" pitchFamily="66" charset="0"/>
              </a:rPr>
              <a:t>                      </a:t>
            </a:r>
            <a:r>
              <a:rPr lang="cs-CZ" sz="2000" dirty="0" err="1" smtClean="0">
                <a:solidFill>
                  <a:srgbClr val="C00000"/>
                </a:solidFill>
                <a:latin typeface="Forte" pitchFamily="66" charset="0"/>
              </a:rPr>
              <a:t>fly</a:t>
            </a:r>
            <a:r>
              <a:rPr lang="cs-CZ" sz="2000" dirty="0" smtClean="0">
                <a:latin typeface="Forte" pitchFamily="66" charset="0"/>
              </a:rPr>
              <a:t>...</a:t>
            </a:r>
          </a:p>
          <a:p>
            <a:pPr marL="0" indent="0">
              <a:buNone/>
            </a:pPr>
            <a:r>
              <a:rPr lang="cs-CZ" sz="2000" dirty="0">
                <a:latin typeface="Forte" pitchFamily="66" charset="0"/>
              </a:rPr>
              <a:t> </a:t>
            </a:r>
            <a:r>
              <a:rPr lang="cs-CZ" sz="2000" dirty="0" smtClean="0">
                <a:latin typeface="Forte" pitchFamily="66" charset="0"/>
              </a:rPr>
              <a:t>                     </a:t>
            </a:r>
            <a:r>
              <a:rPr lang="cs-CZ" sz="2000" dirty="0" smtClean="0">
                <a:solidFill>
                  <a:srgbClr val="C00000"/>
                </a:solidFill>
                <a:latin typeface="Forte" pitchFamily="66" charset="0"/>
              </a:rPr>
              <a:t>play</a:t>
            </a:r>
            <a:r>
              <a:rPr lang="cs-CZ" sz="2000" dirty="0" smtClean="0">
                <a:latin typeface="Forte" pitchFamily="66" charset="0"/>
              </a:rPr>
              <a:t>…</a:t>
            </a:r>
          </a:p>
          <a:p>
            <a:pPr marL="0" indent="0">
              <a:buNone/>
            </a:pPr>
            <a:r>
              <a:rPr lang="cs-CZ" sz="2000" dirty="0" smtClean="0">
                <a:latin typeface="Forte" pitchFamily="66" charset="0"/>
              </a:rPr>
              <a:t>I </a:t>
            </a:r>
            <a:r>
              <a:rPr lang="cs-CZ" sz="2000" dirty="0" smtClean="0">
                <a:solidFill>
                  <a:srgbClr val="C00000"/>
                </a:solidFill>
                <a:latin typeface="Forte" pitchFamily="66" charset="0"/>
              </a:rPr>
              <a:t>drink</a:t>
            </a:r>
            <a:r>
              <a:rPr lang="cs-CZ" sz="2000" dirty="0" smtClean="0">
                <a:latin typeface="Forte" pitchFamily="66" charset="0"/>
              </a:rPr>
              <a:t> </a:t>
            </a:r>
            <a:r>
              <a:rPr lang="cs-CZ" sz="2000" dirty="0" err="1" smtClean="0">
                <a:latin typeface="Forte" pitchFamily="66" charset="0"/>
              </a:rPr>
              <a:t>coffee</a:t>
            </a:r>
            <a:r>
              <a:rPr lang="cs-CZ" sz="2000" dirty="0" smtClean="0">
                <a:latin typeface="Forte" pitchFamily="66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latin typeface="Forte" pitchFamily="66" charset="0"/>
              </a:rPr>
              <a:t>Gerry</a:t>
            </a:r>
            <a:r>
              <a:rPr lang="cs-CZ" sz="2000" dirty="0" smtClean="0">
                <a:latin typeface="Forte" pitchFamily="66" charset="0"/>
              </a:rPr>
              <a:t> and Linda </a:t>
            </a:r>
            <a:r>
              <a:rPr lang="cs-CZ" sz="2000" dirty="0" err="1" smtClean="0">
                <a:solidFill>
                  <a:srgbClr val="C00000"/>
                </a:solidFill>
                <a:latin typeface="Forte" pitchFamily="66" charset="0"/>
              </a:rPr>
              <a:t>know</a:t>
            </a:r>
            <a:r>
              <a:rPr lang="cs-CZ" sz="2000" dirty="0" smtClean="0">
                <a:latin typeface="Forte" pitchFamily="66" charset="0"/>
              </a:rPr>
              <a:t> many </a:t>
            </a:r>
            <a:r>
              <a:rPr lang="cs-CZ" sz="2000" dirty="0" err="1" smtClean="0">
                <a:latin typeface="Forte" pitchFamily="66" charset="0"/>
              </a:rPr>
              <a:t>people</a:t>
            </a:r>
            <a:r>
              <a:rPr lang="cs-CZ" sz="2000" dirty="0" smtClean="0">
                <a:latin typeface="Forte" pitchFamily="66" charset="0"/>
              </a:rPr>
              <a:t>.</a:t>
            </a:r>
            <a:endParaRPr lang="cs-CZ" sz="2000" dirty="0">
              <a:latin typeface="Forte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499992" y="1988840"/>
            <a:ext cx="3471275" cy="3960440"/>
          </a:xfrm>
          <a:ln>
            <a:noFill/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Forte" pitchFamily="66" charset="0"/>
              </a:rPr>
              <a:t>he     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work</a:t>
            </a:r>
            <a:r>
              <a:rPr lang="cs-CZ" dirty="0" err="1" smtClean="0">
                <a:solidFill>
                  <a:srgbClr val="008000"/>
                </a:solidFill>
                <a:latin typeface="Forte" pitchFamily="66" charset="0"/>
              </a:rPr>
              <a:t>s</a:t>
            </a:r>
            <a:r>
              <a:rPr lang="cs-CZ" dirty="0" smtClean="0">
                <a:latin typeface="Forte" pitchFamily="66" charset="0"/>
              </a:rPr>
              <a:t>…</a:t>
            </a:r>
          </a:p>
          <a:p>
            <a:r>
              <a:rPr lang="cs-CZ" dirty="0" err="1" smtClean="0">
                <a:latin typeface="Forte" pitchFamily="66" charset="0"/>
              </a:rPr>
              <a:t>she</a:t>
            </a:r>
            <a:r>
              <a:rPr lang="cs-CZ" dirty="0" smtClean="0">
                <a:latin typeface="Forte" pitchFamily="66" charset="0"/>
              </a:rPr>
              <a:t>   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like</a:t>
            </a:r>
            <a:r>
              <a:rPr lang="cs-CZ" dirty="0" err="1" smtClean="0">
                <a:solidFill>
                  <a:srgbClr val="008000"/>
                </a:solidFill>
                <a:latin typeface="Forte" pitchFamily="66" charset="0"/>
              </a:rPr>
              <a:t>s</a:t>
            </a:r>
            <a:r>
              <a:rPr lang="cs-CZ" dirty="0" smtClean="0">
                <a:latin typeface="Forte" pitchFamily="66" charset="0"/>
              </a:rPr>
              <a:t>…</a:t>
            </a:r>
          </a:p>
          <a:p>
            <a:r>
              <a:rPr lang="cs-CZ" dirty="0" err="1">
                <a:latin typeface="Forte" pitchFamily="66" charset="0"/>
              </a:rPr>
              <a:t>i</a:t>
            </a:r>
            <a:r>
              <a:rPr lang="cs-CZ" dirty="0" err="1" smtClean="0">
                <a:latin typeface="Forte" pitchFamily="66" charset="0"/>
              </a:rPr>
              <a:t>t</a:t>
            </a:r>
            <a:r>
              <a:rPr lang="cs-CZ" dirty="0" smtClean="0">
                <a:latin typeface="Forte" pitchFamily="66" charset="0"/>
              </a:rPr>
              <a:t>      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do</a:t>
            </a:r>
            <a:r>
              <a:rPr lang="cs-CZ" dirty="0" err="1" smtClean="0">
                <a:solidFill>
                  <a:srgbClr val="008000"/>
                </a:solidFill>
                <a:latin typeface="Forte" pitchFamily="66" charset="0"/>
              </a:rPr>
              <a:t>es</a:t>
            </a:r>
            <a:r>
              <a:rPr lang="cs-CZ" dirty="0" smtClean="0">
                <a:latin typeface="Forte" pitchFamily="66" charset="0"/>
              </a:rPr>
              <a:t>…</a:t>
            </a:r>
          </a:p>
          <a:p>
            <a:pPr marL="0" indent="0">
              <a:buNone/>
            </a:pPr>
            <a:r>
              <a:rPr lang="cs-CZ" dirty="0"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            </a:t>
            </a:r>
            <a:r>
              <a:rPr lang="cs-CZ" dirty="0" smtClean="0">
                <a:solidFill>
                  <a:srgbClr val="008000"/>
                </a:solidFill>
                <a:latin typeface="Forte" pitchFamily="66" charset="0"/>
              </a:rPr>
              <a:t>has</a:t>
            </a:r>
            <a:r>
              <a:rPr lang="cs-CZ" dirty="0" smtClean="0">
                <a:latin typeface="Forte" pitchFamily="66" charset="0"/>
              </a:rPr>
              <a:t>…</a:t>
            </a:r>
            <a:r>
              <a:rPr lang="cs-CZ" b="1" dirty="0" smtClean="0">
                <a:latin typeface="Calibri"/>
              </a:rPr>
              <a:t>!!!</a:t>
            </a:r>
            <a:endParaRPr lang="cs-CZ" b="1" dirty="0">
              <a:latin typeface="Forte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Forte" pitchFamily="66" charset="0"/>
              </a:rPr>
              <a:t>            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watch</a:t>
            </a:r>
            <a:r>
              <a:rPr lang="cs-CZ" dirty="0" err="1" smtClean="0">
                <a:solidFill>
                  <a:srgbClr val="008000"/>
                </a:solidFill>
                <a:latin typeface="Forte" pitchFamily="66" charset="0"/>
              </a:rPr>
              <a:t>es</a:t>
            </a:r>
            <a:r>
              <a:rPr lang="cs-CZ" dirty="0" smtClean="0">
                <a:latin typeface="Forte" pitchFamily="66" charset="0"/>
              </a:rPr>
              <a:t>…</a:t>
            </a:r>
          </a:p>
          <a:p>
            <a:pPr marL="0" indent="0">
              <a:buNone/>
            </a:pPr>
            <a:r>
              <a:rPr lang="cs-CZ" dirty="0" smtClean="0">
                <a:latin typeface="Forte" pitchFamily="66" charset="0"/>
              </a:rPr>
              <a:t>            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speak</a:t>
            </a:r>
            <a:r>
              <a:rPr lang="cs-CZ" dirty="0" err="1" smtClean="0">
                <a:solidFill>
                  <a:srgbClr val="008000"/>
                </a:solidFill>
                <a:latin typeface="Forte" pitchFamily="66" charset="0"/>
              </a:rPr>
              <a:t>s</a:t>
            </a:r>
            <a:r>
              <a:rPr lang="cs-CZ" dirty="0" smtClean="0">
                <a:latin typeface="Forte" pitchFamily="66" charset="0"/>
              </a:rPr>
              <a:t>            </a:t>
            </a:r>
          </a:p>
          <a:p>
            <a:pPr marL="0" indent="0">
              <a:buNone/>
            </a:pPr>
            <a:r>
              <a:rPr lang="cs-CZ" dirty="0"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           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fl</a:t>
            </a:r>
            <a:r>
              <a:rPr lang="cs-CZ" u="sng" dirty="0" err="1" smtClean="0">
                <a:solidFill>
                  <a:srgbClr val="C00000"/>
                </a:solidFill>
                <a:latin typeface="Forte" pitchFamily="66" charset="0"/>
              </a:rPr>
              <a:t>i</a:t>
            </a:r>
            <a:r>
              <a:rPr lang="cs-CZ" dirty="0" err="1" smtClean="0">
                <a:solidFill>
                  <a:srgbClr val="008000"/>
                </a:solidFill>
                <a:latin typeface="Forte" pitchFamily="66" charset="0"/>
              </a:rPr>
              <a:t>es</a:t>
            </a:r>
            <a:r>
              <a:rPr lang="cs-CZ" dirty="0" smtClean="0">
                <a:latin typeface="Forte" pitchFamily="66" charset="0"/>
              </a:rPr>
              <a:t>…</a:t>
            </a:r>
            <a:r>
              <a:rPr lang="cs-CZ" b="1" dirty="0" smtClean="0">
                <a:latin typeface="Calibri"/>
              </a:rPr>
              <a:t>!!!</a:t>
            </a:r>
            <a:endParaRPr lang="cs-CZ" dirty="0" smtClean="0">
              <a:latin typeface="Forte" pitchFamily="66" charset="0"/>
            </a:endParaRPr>
          </a:p>
          <a:p>
            <a:pPr marL="0" indent="0">
              <a:buNone/>
            </a:pPr>
            <a:r>
              <a:rPr lang="cs-CZ" dirty="0"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           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play</a:t>
            </a:r>
            <a:r>
              <a:rPr lang="cs-CZ" dirty="0" err="1" smtClean="0">
                <a:solidFill>
                  <a:srgbClr val="008000"/>
                </a:solidFill>
                <a:latin typeface="Forte" pitchFamily="66" charset="0"/>
              </a:rPr>
              <a:t>s</a:t>
            </a:r>
            <a:r>
              <a:rPr lang="cs-CZ" dirty="0" smtClean="0">
                <a:latin typeface="Forte" pitchFamily="66" charset="0"/>
              </a:rPr>
              <a:t>…</a:t>
            </a:r>
          </a:p>
          <a:p>
            <a:pPr marL="0" indent="0">
              <a:buNone/>
            </a:pPr>
            <a:r>
              <a:rPr lang="cs-CZ" dirty="0"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            </a:t>
            </a:r>
          </a:p>
          <a:p>
            <a:endParaRPr lang="cs-CZ" dirty="0">
              <a:latin typeface="Forte" pitchFamily="66" charset="0"/>
            </a:endParaRPr>
          </a:p>
          <a:p>
            <a:pPr marL="0" indent="0">
              <a:buNone/>
            </a:pPr>
            <a:r>
              <a:rPr lang="cs-CZ" dirty="0" err="1" smtClean="0">
                <a:latin typeface="Forte" pitchFamily="66" charset="0"/>
              </a:rPr>
              <a:t>It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rain</a:t>
            </a:r>
            <a:r>
              <a:rPr lang="cs-CZ" dirty="0" err="1" smtClean="0">
                <a:solidFill>
                  <a:srgbClr val="008000"/>
                </a:solidFill>
                <a:latin typeface="Forte" pitchFamily="66" charset="0"/>
              </a:rPr>
              <a:t>s</a:t>
            </a:r>
            <a:r>
              <a:rPr lang="cs-CZ" dirty="0" smtClean="0">
                <a:latin typeface="Forte" pitchFamily="66" charset="0"/>
              </a:rPr>
              <a:t> very </a:t>
            </a:r>
            <a:r>
              <a:rPr lang="cs-CZ" dirty="0" err="1" smtClean="0">
                <a:latin typeface="Forte" pitchFamily="66" charset="0"/>
              </a:rPr>
              <a:t>often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latin typeface="Forte" pitchFamily="66" charset="0"/>
              </a:rPr>
              <a:t>Sue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go</a:t>
            </a:r>
            <a:r>
              <a:rPr lang="cs-CZ" dirty="0" err="1" smtClean="0">
                <a:solidFill>
                  <a:srgbClr val="008000"/>
                </a:solidFill>
                <a:latin typeface="Forte" pitchFamily="66" charset="0"/>
              </a:rPr>
              <a:t>es</a:t>
            </a:r>
            <a:r>
              <a:rPr lang="cs-CZ" dirty="0" smtClean="0">
                <a:solidFill>
                  <a:srgbClr val="C00000"/>
                </a:solidFill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to Italy.</a:t>
            </a:r>
          </a:p>
          <a:p>
            <a:pPr marL="0" indent="0">
              <a:buNone/>
            </a:pPr>
            <a:endParaRPr lang="cs-CZ" dirty="0" smtClean="0"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489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828800"/>
          </a:xfrm>
        </p:spPr>
        <p:txBody>
          <a:bodyPr/>
          <a:lstStyle/>
          <a:p>
            <a:pPr algn="ctr"/>
            <a:r>
              <a:rPr lang="cs-CZ" dirty="0" smtClean="0">
                <a:latin typeface="Forte" pitchFamily="66" charset="0"/>
              </a:rPr>
              <a:t>1) </a:t>
            </a:r>
            <a:r>
              <a:rPr lang="cs-CZ" dirty="0" err="1" smtClean="0">
                <a:latin typeface="Forte" pitchFamily="66" charset="0"/>
              </a:rPr>
              <a:t>Write</a:t>
            </a:r>
            <a:r>
              <a:rPr lang="cs-CZ" dirty="0" smtClean="0">
                <a:latin typeface="Forte" pitchFamily="66" charset="0"/>
              </a:rPr>
              <a:t> these </a:t>
            </a:r>
            <a:r>
              <a:rPr lang="cs-CZ" dirty="0" err="1" smtClean="0">
                <a:latin typeface="Forte" pitchFamily="66" charset="0"/>
              </a:rPr>
              <a:t>verbs</a:t>
            </a:r>
            <a:r>
              <a:rPr lang="cs-CZ" dirty="0" smtClean="0">
                <a:latin typeface="Forte" pitchFamily="66" charset="0"/>
              </a:rPr>
              <a:t> + -s </a:t>
            </a:r>
            <a:r>
              <a:rPr lang="cs-CZ" dirty="0" err="1" smtClean="0">
                <a:latin typeface="Forte" pitchFamily="66" charset="0"/>
              </a:rPr>
              <a:t>or</a:t>
            </a:r>
            <a:r>
              <a:rPr lang="cs-CZ" dirty="0" smtClean="0">
                <a:latin typeface="Forte" pitchFamily="66" charset="0"/>
              </a:rPr>
              <a:t> -es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2636912"/>
            <a:ext cx="7772400" cy="3600400"/>
          </a:xfrm>
        </p:spPr>
        <p:txBody>
          <a:bodyPr>
            <a:normAutofit/>
          </a:bodyPr>
          <a:lstStyle/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</a:t>
            </a:r>
            <a:r>
              <a:rPr lang="cs-CZ" dirty="0" err="1" smtClean="0">
                <a:latin typeface="Forte" pitchFamily="66" charset="0"/>
              </a:rPr>
              <a:t>read</a:t>
            </a:r>
            <a:r>
              <a:rPr lang="cs-CZ" dirty="0" smtClean="0">
                <a:latin typeface="Forte" pitchFamily="66" charset="0"/>
              </a:rPr>
              <a:t>)   he </a:t>
            </a:r>
            <a:r>
              <a:rPr lang="cs-CZ" dirty="0" err="1" smtClean="0">
                <a:latin typeface="Forte" pitchFamily="66" charset="0"/>
              </a:rPr>
              <a:t>reads</a:t>
            </a:r>
            <a:endParaRPr lang="cs-CZ" dirty="0" smtClean="0">
              <a:latin typeface="Forte" pitchFamily="66" charset="0"/>
            </a:endParaRPr>
          </a:p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</a:t>
            </a:r>
            <a:r>
              <a:rPr lang="cs-CZ" dirty="0" err="1" smtClean="0">
                <a:latin typeface="Forte" pitchFamily="66" charset="0"/>
              </a:rPr>
              <a:t>think</a:t>
            </a:r>
            <a:r>
              <a:rPr lang="cs-CZ" dirty="0" smtClean="0">
                <a:latin typeface="Forte" pitchFamily="66" charset="0"/>
              </a:rPr>
              <a:t>)   </a:t>
            </a:r>
            <a:r>
              <a:rPr lang="cs-CZ" dirty="0" err="1" smtClean="0">
                <a:latin typeface="Forte" pitchFamily="66" charset="0"/>
              </a:rPr>
              <a:t>she</a:t>
            </a:r>
            <a:r>
              <a:rPr lang="cs-CZ" dirty="0" smtClean="0">
                <a:latin typeface="Forte" pitchFamily="66" charset="0"/>
              </a:rPr>
              <a:t> …………</a:t>
            </a:r>
          </a:p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(study)  he …………..</a:t>
            </a:r>
          </a:p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</a:t>
            </a:r>
            <a:r>
              <a:rPr lang="cs-CZ" dirty="0" err="1" smtClean="0">
                <a:latin typeface="Forte" pitchFamily="66" charset="0"/>
              </a:rPr>
              <a:t>dance</a:t>
            </a:r>
            <a:r>
              <a:rPr lang="cs-CZ" dirty="0" smtClean="0">
                <a:latin typeface="Forte" pitchFamily="66" charset="0"/>
              </a:rPr>
              <a:t>)  </a:t>
            </a:r>
            <a:r>
              <a:rPr lang="cs-CZ" dirty="0" err="1" smtClean="0">
                <a:latin typeface="Forte" pitchFamily="66" charset="0"/>
              </a:rPr>
              <a:t>she</a:t>
            </a:r>
            <a:r>
              <a:rPr lang="cs-CZ" dirty="0" smtClean="0">
                <a:latin typeface="Forte" pitchFamily="66" charset="0"/>
              </a:rPr>
              <a:t> ………..</a:t>
            </a:r>
          </a:p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</a:t>
            </a:r>
            <a:r>
              <a:rPr lang="cs-CZ" dirty="0" err="1" smtClean="0">
                <a:latin typeface="Forte" pitchFamily="66" charset="0"/>
              </a:rPr>
              <a:t>finish</a:t>
            </a:r>
            <a:r>
              <a:rPr lang="cs-CZ" dirty="0" smtClean="0">
                <a:latin typeface="Forte" pitchFamily="66" charset="0"/>
              </a:rPr>
              <a:t>)   </a:t>
            </a:r>
            <a:r>
              <a:rPr lang="cs-CZ" dirty="0" err="1" smtClean="0">
                <a:latin typeface="Forte" pitchFamily="66" charset="0"/>
              </a:rPr>
              <a:t>it</a:t>
            </a:r>
            <a:r>
              <a:rPr lang="cs-CZ" dirty="0" smtClean="0">
                <a:latin typeface="Forte" pitchFamily="66" charset="0"/>
              </a:rPr>
              <a:t> …………..</a:t>
            </a:r>
          </a:p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</a:t>
            </a:r>
            <a:r>
              <a:rPr lang="cs-CZ" dirty="0" err="1" smtClean="0">
                <a:latin typeface="Forte" pitchFamily="66" charset="0"/>
              </a:rPr>
              <a:t>have</a:t>
            </a:r>
            <a:r>
              <a:rPr lang="cs-CZ" dirty="0" smtClean="0">
                <a:latin typeface="Forte" pitchFamily="66" charset="0"/>
              </a:rPr>
              <a:t>)    </a:t>
            </a:r>
            <a:r>
              <a:rPr lang="cs-CZ" dirty="0" err="1" smtClean="0">
                <a:latin typeface="Forte" pitchFamily="66" charset="0"/>
              </a:rPr>
              <a:t>she</a:t>
            </a:r>
            <a:r>
              <a:rPr lang="cs-CZ" dirty="0" smtClean="0">
                <a:latin typeface="Forte" pitchFamily="66" charset="0"/>
              </a:rPr>
              <a:t> …………..</a:t>
            </a:r>
          </a:p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</a:t>
            </a:r>
            <a:r>
              <a:rPr lang="cs-CZ" dirty="0" err="1" smtClean="0">
                <a:latin typeface="Forte" pitchFamily="66" charset="0"/>
              </a:rPr>
              <a:t>say</a:t>
            </a:r>
            <a:r>
              <a:rPr lang="cs-CZ" dirty="0" smtClean="0">
                <a:latin typeface="Forte" pitchFamily="66" charset="0"/>
              </a:rPr>
              <a:t>)     he …………….</a:t>
            </a:r>
          </a:p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</a:t>
            </a:r>
            <a:r>
              <a:rPr lang="cs-CZ" dirty="0" err="1" smtClean="0">
                <a:latin typeface="Forte" pitchFamily="66" charset="0"/>
              </a:rPr>
              <a:t>sleep</a:t>
            </a:r>
            <a:r>
              <a:rPr lang="cs-CZ" dirty="0" smtClean="0">
                <a:latin typeface="Forte" pitchFamily="66" charset="0"/>
              </a:rPr>
              <a:t>)   </a:t>
            </a:r>
            <a:r>
              <a:rPr lang="cs-CZ" dirty="0" err="1" smtClean="0">
                <a:latin typeface="Forte" pitchFamily="66" charset="0"/>
              </a:rPr>
              <a:t>it</a:t>
            </a:r>
            <a:r>
              <a:rPr lang="cs-CZ" dirty="0" smtClean="0">
                <a:latin typeface="Forte" pitchFamily="66" charset="0"/>
              </a:rPr>
              <a:t> …………..</a:t>
            </a:r>
          </a:p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(live)     </a:t>
            </a:r>
            <a:r>
              <a:rPr lang="cs-CZ" dirty="0" err="1" smtClean="0">
                <a:latin typeface="Forte" pitchFamily="66" charset="0"/>
              </a:rPr>
              <a:t>she</a:t>
            </a:r>
            <a:r>
              <a:rPr lang="cs-CZ" dirty="0" smtClean="0">
                <a:latin typeface="Forte" pitchFamily="66" charset="0"/>
              </a:rPr>
              <a:t> ……………</a:t>
            </a:r>
          </a:p>
          <a:p>
            <a:pPr marL="493776" indent="-457200" algn="l">
              <a:buAutoNum type="arabicParenR"/>
            </a:pPr>
            <a:r>
              <a:rPr lang="cs-CZ" dirty="0" smtClean="0">
                <a:latin typeface="Forte" pitchFamily="66" charset="0"/>
              </a:rPr>
              <a:t>(</a:t>
            </a:r>
            <a:r>
              <a:rPr lang="cs-CZ" dirty="0" err="1" smtClean="0">
                <a:latin typeface="Forte" pitchFamily="66" charset="0"/>
              </a:rPr>
              <a:t>wash</a:t>
            </a:r>
            <a:r>
              <a:rPr lang="cs-CZ" dirty="0" smtClean="0">
                <a:latin typeface="Forte" pitchFamily="66" charset="0"/>
              </a:rPr>
              <a:t>)   he…………………</a:t>
            </a:r>
            <a:endParaRPr lang="cs-CZ" dirty="0">
              <a:latin typeface="Forte" pitchFamily="66" charset="0"/>
            </a:endParaRPr>
          </a:p>
        </p:txBody>
      </p:sp>
      <p:pic>
        <p:nvPicPr>
          <p:cNvPr id="2050" name="Picture 2" descr="C:\Users\pc\AppData\Local\Microsoft\Windows\Temporary Internet Files\Content.IE5\JGRX34T0\MC90043494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020" y="2635449"/>
            <a:ext cx="1484158" cy="302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LVFO2N70\MC9004103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962" y="2530475"/>
            <a:ext cx="136207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LAK7K1R4\MP9004070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037" y="4148348"/>
            <a:ext cx="1732275" cy="225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348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b="0" dirty="0" smtClean="0">
                <a:latin typeface="Forte" pitchFamily="66" charset="0"/>
              </a:rPr>
              <a:t>2) </a:t>
            </a:r>
            <a:r>
              <a:rPr lang="cs-CZ" b="0" dirty="0" err="1" smtClean="0">
                <a:latin typeface="Forte" pitchFamily="66" charset="0"/>
              </a:rPr>
              <a:t>Put</a:t>
            </a:r>
            <a:r>
              <a:rPr lang="cs-CZ" b="0" dirty="0" smtClean="0">
                <a:latin typeface="Forte" pitchFamily="66" charset="0"/>
              </a:rPr>
              <a:t> </a:t>
            </a:r>
            <a:r>
              <a:rPr lang="cs-CZ" b="0" dirty="0" err="1" smtClean="0">
                <a:latin typeface="Forte" pitchFamily="66" charset="0"/>
              </a:rPr>
              <a:t>the</a:t>
            </a:r>
            <a:r>
              <a:rPr lang="cs-CZ" b="0" dirty="0" smtClean="0">
                <a:latin typeface="Forte" pitchFamily="66" charset="0"/>
              </a:rPr>
              <a:t> </a:t>
            </a:r>
            <a:r>
              <a:rPr lang="cs-CZ" b="0" dirty="0" err="1" smtClean="0">
                <a:latin typeface="Forte" pitchFamily="66" charset="0"/>
              </a:rPr>
              <a:t>verbs</a:t>
            </a:r>
            <a:r>
              <a:rPr lang="cs-CZ" b="0" dirty="0" smtClean="0">
                <a:latin typeface="Forte" pitchFamily="66" charset="0"/>
              </a:rPr>
              <a:t> in </a:t>
            </a:r>
            <a:r>
              <a:rPr lang="cs-CZ" b="0" dirty="0" err="1" smtClean="0">
                <a:latin typeface="Forte" pitchFamily="66" charset="0"/>
              </a:rPr>
              <a:t>brackets</a:t>
            </a:r>
            <a:r>
              <a:rPr lang="cs-CZ" b="0" dirty="0" smtClean="0">
                <a:latin typeface="Forte" pitchFamily="66" charset="0"/>
              </a:rPr>
              <a:t> in </a:t>
            </a:r>
            <a:r>
              <a:rPr lang="cs-CZ" b="0" dirty="0" err="1" smtClean="0">
                <a:latin typeface="Forte" pitchFamily="66" charset="0"/>
              </a:rPr>
              <a:t>the</a:t>
            </a:r>
            <a:r>
              <a:rPr lang="cs-CZ" b="0" dirty="0" smtClean="0">
                <a:latin typeface="Forte" pitchFamily="66" charset="0"/>
              </a:rPr>
              <a:t> </a:t>
            </a:r>
            <a:r>
              <a:rPr lang="cs-CZ" b="0" dirty="0" err="1" smtClean="0">
                <a:latin typeface="Forte" pitchFamily="66" charset="0"/>
              </a:rPr>
              <a:t>present</a:t>
            </a:r>
            <a:r>
              <a:rPr lang="cs-CZ" b="0" dirty="0" smtClean="0">
                <a:latin typeface="Forte" pitchFamily="66" charset="0"/>
              </a:rPr>
              <a:t> </a:t>
            </a:r>
            <a:br>
              <a:rPr lang="cs-CZ" b="0" dirty="0" smtClean="0">
                <a:latin typeface="Forte" pitchFamily="66" charset="0"/>
              </a:rPr>
            </a:br>
            <a:r>
              <a:rPr lang="cs-CZ" b="0" dirty="0">
                <a:latin typeface="Forte" pitchFamily="66" charset="0"/>
              </a:rPr>
              <a:t> </a:t>
            </a:r>
            <a:r>
              <a:rPr lang="cs-CZ" b="0" dirty="0" smtClean="0">
                <a:latin typeface="Forte" pitchFamily="66" charset="0"/>
              </a:rPr>
              <a:t>   </a:t>
            </a:r>
            <a:r>
              <a:rPr lang="cs-CZ" b="0" dirty="0" err="1" smtClean="0">
                <a:latin typeface="Forte" pitchFamily="66" charset="0"/>
              </a:rPr>
              <a:t>simple</a:t>
            </a:r>
            <a:r>
              <a:rPr lang="cs-CZ" b="0" dirty="0" smtClean="0">
                <a:latin typeface="Forte" pitchFamily="66" charset="0"/>
              </a:rPr>
              <a:t> tense.</a:t>
            </a:r>
            <a:endParaRPr lang="cs-CZ" b="0" dirty="0"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83880" cy="44108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Forte" pitchFamily="66" charset="0"/>
              </a:rPr>
              <a:t>1) He …… (</a:t>
            </a:r>
            <a:r>
              <a:rPr lang="cs-CZ" b="1" dirty="0" smtClean="0">
                <a:latin typeface="Forte" pitchFamily="66" charset="0"/>
              </a:rPr>
              <a:t>go</a:t>
            </a:r>
            <a:r>
              <a:rPr lang="cs-CZ" dirty="0" smtClean="0">
                <a:latin typeface="Forte" pitchFamily="66" charset="0"/>
              </a:rPr>
              <a:t>) to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cinema</a:t>
            </a:r>
            <a:r>
              <a:rPr lang="cs-CZ" dirty="0" smtClean="0">
                <a:latin typeface="Forte" pitchFamily="66" charset="0"/>
              </a:rPr>
              <a:t> on </a:t>
            </a:r>
            <a:r>
              <a:rPr lang="cs-CZ" dirty="0" err="1" smtClean="0">
                <a:latin typeface="Forte" pitchFamily="66" charset="0"/>
              </a:rPr>
              <a:t>Sundays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2) </a:t>
            </a:r>
            <a:r>
              <a:rPr lang="cs-CZ" dirty="0" err="1">
                <a:latin typeface="Forte" pitchFamily="66" charset="0"/>
              </a:rPr>
              <a:t>S</a:t>
            </a:r>
            <a:r>
              <a:rPr lang="cs-CZ" dirty="0" err="1" smtClean="0">
                <a:latin typeface="Forte" pitchFamily="66" charset="0"/>
              </a:rPr>
              <a:t>he</a:t>
            </a:r>
            <a:r>
              <a:rPr lang="cs-CZ" dirty="0" smtClean="0">
                <a:latin typeface="Forte" pitchFamily="66" charset="0"/>
              </a:rPr>
              <a:t> ……(</a:t>
            </a:r>
            <a:r>
              <a:rPr lang="cs-CZ" b="1" dirty="0" smtClean="0">
                <a:latin typeface="Forte" pitchFamily="66" charset="0"/>
              </a:rPr>
              <a:t>play</a:t>
            </a:r>
            <a:r>
              <a:rPr lang="cs-CZ" dirty="0" smtClean="0">
                <a:latin typeface="Forte" pitchFamily="66" charset="0"/>
              </a:rPr>
              <a:t>) </a:t>
            </a:r>
            <a:r>
              <a:rPr lang="cs-CZ" dirty="0" err="1" smtClean="0">
                <a:latin typeface="Forte" pitchFamily="66" charset="0"/>
              </a:rPr>
              <a:t>tennis</a:t>
            </a:r>
            <a:r>
              <a:rPr lang="cs-CZ" dirty="0" smtClean="0">
                <a:latin typeface="Forte" pitchFamily="66" charset="0"/>
              </a:rPr>
              <a:t> on </a:t>
            </a:r>
            <a:r>
              <a:rPr lang="cs-CZ" dirty="0" err="1" smtClean="0">
                <a:latin typeface="Forte" pitchFamily="66" charset="0"/>
              </a:rPr>
              <a:t>Mondays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3) </a:t>
            </a:r>
            <a:r>
              <a:rPr lang="cs-CZ" dirty="0" err="1" smtClean="0">
                <a:latin typeface="Forte" pitchFamily="66" charset="0"/>
              </a:rPr>
              <a:t>Mrs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Harris</a:t>
            </a:r>
            <a:r>
              <a:rPr lang="cs-CZ" dirty="0" smtClean="0">
                <a:latin typeface="Forte" pitchFamily="66" charset="0"/>
              </a:rPr>
              <a:t> ……..(</a:t>
            </a:r>
            <a:r>
              <a:rPr lang="cs-CZ" b="1" dirty="0" err="1" smtClean="0">
                <a:latin typeface="Forte" pitchFamily="66" charset="0"/>
              </a:rPr>
              <a:t>work</a:t>
            </a:r>
            <a:r>
              <a:rPr lang="cs-CZ" dirty="0" smtClean="0">
                <a:latin typeface="Forte" pitchFamily="66" charset="0"/>
              </a:rPr>
              <a:t>) in a </a:t>
            </a:r>
            <a:r>
              <a:rPr lang="cs-CZ" dirty="0" err="1" smtClean="0">
                <a:latin typeface="Forte" pitchFamily="66" charset="0"/>
              </a:rPr>
              <a:t>baker‘s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4) Brian ……...(</a:t>
            </a:r>
            <a:r>
              <a:rPr lang="cs-CZ" b="1" dirty="0" err="1" smtClean="0">
                <a:latin typeface="Forte" pitchFamily="66" charset="0"/>
              </a:rPr>
              <a:t>hate</a:t>
            </a:r>
            <a:r>
              <a:rPr lang="cs-CZ" dirty="0" smtClean="0">
                <a:latin typeface="Forte" pitchFamily="66" charset="0"/>
              </a:rPr>
              <a:t>) </a:t>
            </a:r>
            <a:r>
              <a:rPr lang="cs-CZ" dirty="0" err="1" smtClean="0">
                <a:latin typeface="Forte" pitchFamily="66" charset="0"/>
              </a:rPr>
              <a:t>playing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cards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5) </a:t>
            </a:r>
            <a:r>
              <a:rPr lang="cs-CZ" dirty="0" err="1" smtClean="0">
                <a:latin typeface="Forte" pitchFamily="66" charset="0"/>
              </a:rPr>
              <a:t>Mr</a:t>
            </a:r>
            <a:r>
              <a:rPr lang="cs-CZ" dirty="0" smtClean="0">
                <a:latin typeface="Forte" pitchFamily="66" charset="0"/>
              </a:rPr>
              <a:t> Black ……(</a:t>
            </a:r>
            <a:r>
              <a:rPr lang="cs-CZ" b="1" dirty="0" err="1" smtClean="0">
                <a:latin typeface="Forte" pitchFamily="66" charset="0"/>
              </a:rPr>
              <a:t>walk</a:t>
            </a:r>
            <a:r>
              <a:rPr lang="cs-CZ" dirty="0" smtClean="0">
                <a:latin typeface="Forte" pitchFamily="66" charset="0"/>
              </a:rPr>
              <a:t>) to </a:t>
            </a:r>
            <a:r>
              <a:rPr lang="cs-CZ" dirty="0" err="1" smtClean="0">
                <a:latin typeface="Forte" pitchFamily="66" charset="0"/>
              </a:rPr>
              <a:t>school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every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day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6) Ann …….(</a:t>
            </a:r>
            <a:r>
              <a:rPr lang="cs-CZ" b="1" dirty="0" smtClean="0">
                <a:latin typeface="Forte" pitchFamily="66" charset="0"/>
              </a:rPr>
              <a:t>study</a:t>
            </a:r>
            <a:r>
              <a:rPr lang="cs-CZ" dirty="0" smtClean="0">
                <a:latin typeface="Forte" pitchFamily="66" charset="0"/>
              </a:rPr>
              <a:t>) </a:t>
            </a:r>
            <a:r>
              <a:rPr lang="cs-CZ" dirty="0" err="1" smtClean="0">
                <a:latin typeface="Forte" pitchFamily="66" charset="0"/>
              </a:rPr>
              <a:t>German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at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school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7) Bill ……..(</a:t>
            </a:r>
            <a:r>
              <a:rPr lang="cs-CZ" b="1" dirty="0" err="1" smtClean="0">
                <a:latin typeface="Forte" pitchFamily="66" charset="0"/>
              </a:rPr>
              <a:t>wash</a:t>
            </a:r>
            <a:r>
              <a:rPr lang="cs-CZ" dirty="0" smtClean="0">
                <a:latin typeface="Forte" pitchFamily="66" charset="0"/>
              </a:rPr>
              <a:t>) his </a:t>
            </a:r>
            <a:r>
              <a:rPr lang="cs-CZ" dirty="0" err="1" smtClean="0">
                <a:latin typeface="Forte" pitchFamily="66" charset="0"/>
              </a:rPr>
              <a:t>hair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every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evening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8) </a:t>
            </a:r>
            <a:r>
              <a:rPr lang="cs-CZ" dirty="0" err="1" smtClean="0">
                <a:latin typeface="Forte" pitchFamily="66" charset="0"/>
              </a:rPr>
              <a:t>It</a:t>
            </a:r>
            <a:r>
              <a:rPr lang="cs-CZ" dirty="0" smtClean="0">
                <a:latin typeface="Forte" pitchFamily="66" charset="0"/>
              </a:rPr>
              <a:t> ……..(</a:t>
            </a:r>
            <a:r>
              <a:rPr lang="cs-CZ" b="1" dirty="0" err="1" smtClean="0">
                <a:latin typeface="Forte" pitchFamily="66" charset="0"/>
              </a:rPr>
              <a:t>cost</a:t>
            </a:r>
            <a:r>
              <a:rPr lang="cs-CZ" dirty="0" smtClean="0">
                <a:latin typeface="Forte" pitchFamily="66" charset="0"/>
              </a:rPr>
              <a:t>) a lot </a:t>
            </a:r>
            <a:r>
              <a:rPr lang="cs-CZ" dirty="0" err="1" smtClean="0">
                <a:latin typeface="Forte" pitchFamily="66" charset="0"/>
              </a:rPr>
              <a:t>of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money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9)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cat</a:t>
            </a:r>
            <a:r>
              <a:rPr lang="cs-CZ" dirty="0" smtClean="0">
                <a:latin typeface="Forte" pitchFamily="66" charset="0"/>
              </a:rPr>
              <a:t> …….. (</a:t>
            </a:r>
            <a:r>
              <a:rPr lang="cs-CZ" b="1" dirty="0" err="1" smtClean="0">
                <a:latin typeface="Forte" pitchFamily="66" charset="0"/>
              </a:rPr>
              <a:t>sleep</a:t>
            </a:r>
            <a:r>
              <a:rPr lang="cs-CZ" dirty="0" smtClean="0">
                <a:latin typeface="Forte" pitchFamily="66" charset="0"/>
              </a:rPr>
              <a:t>) in </a:t>
            </a:r>
            <a:r>
              <a:rPr lang="cs-CZ" dirty="0" err="1" smtClean="0">
                <a:latin typeface="Forte" pitchFamily="66" charset="0"/>
              </a:rPr>
              <a:t>an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armchair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10)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bank ….. (</a:t>
            </a:r>
            <a:r>
              <a:rPr lang="cs-CZ" b="1" dirty="0" smtClean="0">
                <a:latin typeface="Forte" pitchFamily="66" charset="0"/>
              </a:rPr>
              <a:t>open</a:t>
            </a:r>
            <a:r>
              <a:rPr lang="cs-CZ" dirty="0" smtClean="0">
                <a:latin typeface="Forte" pitchFamily="66" charset="0"/>
              </a:rPr>
              <a:t>) </a:t>
            </a:r>
            <a:r>
              <a:rPr lang="cs-CZ" dirty="0" err="1" smtClean="0">
                <a:latin typeface="Forte" pitchFamily="66" charset="0"/>
              </a:rPr>
              <a:t>at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nine</a:t>
            </a:r>
            <a:r>
              <a:rPr lang="cs-CZ" dirty="0" smtClean="0">
                <a:latin typeface="Forte" pitchFamily="66" charset="0"/>
              </a:rPr>
              <a:t>  </a:t>
            </a:r>
            <a:r>
              <a:rPr lang="cs-CZ" dirty="0" err="1" smtClean="0">
                <a:latin typeface="Forte" pitchFamily="66" charset="0"/>
              </a:rPr>
              <a:t>o‘clock</a:t>
            </a:r>
            <a:r>
              <a:rPr lang="cs-CZ" dirty="0" smtClean="0">
                <a:latin typeface="Forte" pitchFamily="66" charset="0"/>
              </a:rPr>
              <a:t>.</a:t>
            </a:r>
            <a:endParaRPr lang="cs-CZ" dirty="0"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55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endParaRPr lang="cs-CZ" sz="8800" dirty="0" smtClean="0"/>
          </a:p>
          <a:p>
            <a:pPr algn="ctr"/>
            <a:endParaRPr lang="cs-CZ" sz="8800" dirty="0"/>
          </a:p>
          <a:p>
            <a:pPr algn="ctr"/>
            <a:r>
              <a:rPr lang="cs-CZ" sz="8800" dirty="0" err="1" smtClean="0"/>
              <a:t>The</a:t>
            </a:r>
            <a:r>
              <a:rPr lang="cs-CZ" sz="8800" dirty="0" smtClean="0"/>
              <a:t> end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608235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562944"/>
          </a:xfrm>
        </p:spPr>
        <p:txBody>
          <a:bodyPr>
            <a:normAutofit lnSpcReduction="10000"/>
          </a:bodyPr>
          <a:lstStyle/>
          <a:p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key</a:t>
            </a:r>
            <a:endParaRPr lang="cs-CZ" u="sng" dirty="0" smtClean="0"/>
          </a:p>
          <a:p>
            <a:pPr marL="0" indent="0">
              <a:buNone/>
            </a:pPr>
            <a:endParaRPr lang="cs-CZ" dirty="0" smtClean="0"/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</a:t>
            </a:r>
            <a:r>
              <a:rPr lang="cs-CZ" dirty="0" err="1">
                <a:latin typeface="Forte" pitchFamily="66" charset="0"/>
              </a:rPr>
              <a:t>read</a:t>
            </a:r>
            <a:r>
              <a:rPr lang="cs-CZ" dirty="0">
                <a:latin typeface="Forte" pitchFamily="66" charset="0"/>
              </a:rPr>
              <a:t>)   he </a:t>
            </a:r>
            <a:r>
              <a:rPr lang="cs-CZ" dirty="0" err="1">
                <a:latin typeface="Forte" pitchFamily="66" charset="0"/>
              </a:rPr>
              <a:t>reads</a:t>
            </a:r>
            <a:endParaRPr lang="cs-CZ" dirty="0">
              <a:latin typeface="Forte" pitchFamily="66" charset="0"/>
            </a:endParaRPr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</a:t>
            </a:r>
            <a:r>
              <a:rPr lang="cs-CZ" dirty="0" err="1">
                <a:latin typeface="Forte" pitchFamily="66" charset="0"/>
              </a:rPr>
              <a:t>think</a:t>
            </a:r>
            <a:r>
              <a:rPr lang="cs-CZ" dirty="0">
                <a:latin typeface="Forte" pitchFamily="66" charset="0"/>
              </a:rPr>
              <a:t>)   </a:t>
            </a:r>
            <a:r>
              <a:rPr lang="cs-CZ" dirty="0" err="1">
                <a:latin typeface="Forte" pitchFamily="66" charset="0"/>
              </a:rPr>
              <a:t>she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thinks</a:t>
            </a:r>
            <a:endParaRPr lang="cs-CZ" dirty="0">
              <a:latin typeface="Forte" pitchFamily="66" charset="0"/>
            </a:endParaRPr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(study)  </a:t>
            </a:r>
            <a:r>
              <a:rPr lang="cs-CZ" dirty="0" smtClean="0">
                <a:latin typeface="Forte" pitchFamily="66" charset="0"/>
              </a:rPr>
              <a:t>he </a:t>
            </a:r>
            <a:r>
              <a:rPr lang="cs-CZ" dirty="0" err="1" smtClean="0">
                <a:latin typeface="Forte" pitchFamily="66" charset="0"/>
              </a:rPr>
              <a:t>studies</a:t>
            </a:r>
            <a:endParaRPr lang="cs-CZ" dirty="0">
              <a:latin typeface="Forte" pitchFamily="66" charset="0"/>
            </a:endParaRPr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</a:t>
            </a:r>
            <a:r>
              <a:rPr lang="cs-CZ" dirty="0" err="1">
                <a:latin typeface="Forte" pitchFamily="66" charset="0"/>
              </a:rPr>
              <a:t>dance</a:t>
            </a:r>
            <a:r>
              <a:rPr lang="cs-CZ" dirty="0">
                <a:latin typeface="Forte" pitchFamily="66" charset="0"/>
              </a:rPr>
              <a:t>)  </a:t>
            </a:r>
            <a:r>
              <a:rPr lang="cs-CZ" dirty="0" err="1">
                <a:latin typeface="Forte" pitchFamily="66" charset="0"/>
              </a:rPr>
              <a:t>she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dances</a:t>
            </a:r>
            <a:endParaRPr lang="cs-CZ" dirty="0">
              <a:latin typeface="Forte" pitchFamily="66" charset="0"/>
            </a:endParaRPr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</a:t>
            </a:r>
            <a:r>
              <a:rPr lang="cs-CZ" dirty="0" err="1">
                <a:latin typeface="Forte" pitchFamily="66" charset="0"/>
              </a:rPr>
              <a:t>finish</a:t>
            </a:r>
            <a:r>
              <a:rPr lang="cs-CZ" dirty="0">
                <a:latin typeface="Forte" pitchFamily="66" charset="0"/>
              </a:rPr>
              <a:t>)   </a:t>
            </a:r>
            <a:r>
              <a:rPr lang="cs-CZ" dirty="0" err="1">
                <a:latin typeface="Forte" pitchFamily="66" charset="0"/>
              </a:rPr>
              <a:t>it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finishes</a:t>
            </a:r>
            <a:endParaRPr lang="cs-CZ" dirty="0">
              <a:latin typeface="Forte" pitchFamily="66" charset="0"/>
            </a:endParaRPr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</a:t>
            </a:r>
            <a:r>
              <a:rPr lang="cs-CZ" dirty="0" err="1">
                <a:latin typeface="Forte" pitchFamily="66" charset="0"/>
              </a:rPr>
              <a:t>have</a:t>
            </a:r>
            <a:r>
              <a:rPr lang="cs-CZ" dirty="0">
                <a:latin typeface="Forte" pitchFamily="66" charset="0"/>
              </a:rPr>
              <a:t>)    </a:t>
            </a:r>
            <a:r>
              <a:rPr lang="cs-CZ" dirty="0" err="1">
                <a:latin typeface="Forte" pitchFamily="66" charset="0"/>
              </a:rPr>
              <a:t>she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has</a:t>
            </a:r>
            <a:endParaRPr lang="cs-CZ" dirty="0">
              <a:latin typeface="Forte" pitchFamily="66" charset="0"/>
            </a:endParaRPr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</a:t>
            </a:r>
            <a:r>
              <a:rPr lang="cs-CZ" dirty="0" err="1">
                <a:latin typeface="Forte" pitchFamily="66" charset="0"/>
              </a:rPr>
              <a:t>say</a:t>
            </a:r>
            <a:r>
              <a:rPr lang="cs-CZ" dirty="0">
                <a:latin typeface="Forte" pitchFamily="66" charset="0"/>
              </a:rPr>
              <a:t>)     he </a:t>
            </a:r>
            <a:r>
              <a:rPr lang="cs-CZ" dirty="0" err="1" smtClean="0">
                <a:latin typeface="Forte" pitchFamily="66" charset="0"/>
              </a:rPr>
              <a:t>says</a:t>
            </a:r>
            <a:endParaRPr lang="cs-CZ" dirty="0">
              <a:latin typeface="Forte" pitchFamily="66" charset="0"/>
            </a:endParaRPr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</a:t>
            </a:r>
            <a:r>
              <a:rPr lang="cs-CZ" dirty="0" err="1">
                <a:latin typeface="Forte" pitchFamily="66" charset="0"/>
              </a:rPr>
              <a:t>sleep</a:t>
            </a:r>
            <a:r>
              <a:rPr lang="cs-CZ" dirty="0">
                <a:latin typeface="Forte" pitchFamily="66" charset="0"/>
              </a:rPr>
              <a:t>)   </a:t>
            </a:r>
            <a:r>
              <a:rPr lang="cs-CZ" dirty="0" err="1">
                <a:latin typeface="Forte" pitchFamily="66" charset="0"/>
              </a:rPr>
              <a:t>it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sleeps</a:t>
            </a:r>
            <a:endParaRPr lang="cs-CZ" dirty="0">
              <a:latin typeface="Forte" pitchFamily="66" charset="0"/>
            </a:endParaRPr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(live)     </a:t>
            </a:r>
            <a:r>
              <a:rPr lang="cs-CZ" dirty="0" err="1">
                <a:latin typeface="Forte" pitchFamily="66" charset="0"/>
              </a:rPr>
              <a:t>she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lives</a:t>
            </a:r>
            <a:endParaRPr lang="cs-CZ" dirty="0">
              <a:latin typeface="Forte" pitchFamily="66" charset="0"/>
            </a:endParaRPr>
          </a:p>
          <a:p>
            <a:pPr marL="493776" indent="-457200">
              <a:buAutoNum type="arabicParenR"/>
            </a:pPr>
            <a:r>
              <a:rPr lang="cs-CZ" dirty="0">
                <a:latin typeface="Forte" pitchFamily="66" charset="0"/>
              </a:rPr>
              <a:t>(</a:t>
            </a:r>
            <a:r>
              <a:rPr lang="cs-CZ" dirty="0" err="1">
                <a:latin typeface="Forte" pitchFamily="66" charset="0"/>
              </a:rPr>
              <a:t>wash</a:t>
            </a:r>
            <a:r>
              <a:rPr lang="cs-CZ" dirty="0">
                <a:latin typeface="Forte" pitchFamily="66" charset="0"/>
              </a:rPr>
              <a:t>)   </a:t>
            </a:r>
            <a:r>
              <a:rPr lang="cs-CZ" dirty="0" smtClean="0">
                <a:latin typeface="Forte" pitchFamily="66" charset="0"/>
              </a:rPr>
              <a:t>he </a:t>
            </a:r>
            <a:r>
              <a:rPr lang="cs-CZ" dirty="0" err="1" smtClean="0">
                <a:latin typeface="Forte" pitchFamily="66" charset="0"/>
              </a:rPr>
              <a:t>washes</a:t>
            </a:r>
            <a:endParaRPr lang="cs-CZ" dirty="0">
              <a:latin typeface="Forte" pitchFamily="66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885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202904"/>
          </a:xfrm>
        </p:spPr>
        <p:txBody>
          <a:bodyPr>
            <a:normAutofit/>
          </a:bodyPr>
          <a:lstStyle/>
          <a:p>
            <a:r>
              <a:rPr lang="cs-CZ" dirty="0">
                <a:latin typeface="Forte" pitchFamily="66" charset="0"/>
              </a:rPr>
              <a:t>1) </a:t>
            </a:r>
            <a:r>
              <a:rPr lang="cs-CZ" dirty="0" smtClean="0">
                <a:latin typeface="Forte" pitchFamily="66" charset="0"/>
              </a:rPr>
              <a:t>He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goes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>
                <a:latin typeface="Forte" pitchFamily="66" charset="0"/>
              </a:rPr>
              <a:t>(</a:t>
            </a:r>
            <a:r>
              <a:rPr lang="cs-CZ" b="1" dirty="0">
                <a:latin typeface="Forte" pitchFamily="66" charset="0"/>
              </a:rPr>
              <a:t>go</a:t>
            </a:r>
            <a:r>
              <a:rPr lang="cs-CZ" dirty="0">
                <a:latin typeface="Forte" pitchFamily="66" charset="0"/>
              </a:rPr>
              <a:t>) to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cinema</a:t>
            </a:r>
            <a:r>
              <a:rPr lang="cs-CZ" dirty="0">
                <a:latin typeface="Forte" pitchFamily="66" charset="0"/>
              </a:rPr>
              <a:t> on </a:t>
            </a:r>
            <a:r>
              <a:rPr lang="cs-CZ" dirty="0" err="1">
                <a:latin typeface="Forte" pitchFamily="66" charset="0"/>
              </a:rPr>
              <a:t>Sundays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2) </a:t>
            </a:r>
            <a:r>
              <a:rPr lang="cs-CZ" dirty="0" err="1">
                <a:latin typeface="Forte" pitchFamily="66" charset="0"/>
              </a:rPr>
              <a:t>She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plays</a:t>
            </a: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(</a:t>
            </a:r>
            <a:r>
              <a:rPr lang="cs-CZ" b="1" dirty="0" smtClean="0">
                <a:latin typeface="Forte" pitchFamily="66" charset="0"/>
              </a:rPr>
              <a:t>play</a:t>
            </a:r>
            <a:r>
              <a:rPr lang="cs-CZ" dirty="0">
                <a:latin typeface="Forte" pitchFamily="66" charset="0"/>
              </a:rPr>
              <a:t>) </a:t>
            </a:r>
            <a:r>
              <a:rPr lang="cs-CZ" dirty="0" err="1">
                <a:latin typeface="Forte" pitchFamily="66" charset="0"/>
              </a:rPr>
              <a:t>tennis</a:t>
            </a:r>
            <a:r>
              <a:rPr lang="cs-CZ" dirty="0">
                <a:latin typeface="Forte" pitchFamily="66" charset="0"/>
              </a:rPr>
              <a:t> on </a:t>
            </a:r>
            <a:r>
              <a:rPr lang="cs-CZ" dirty="0" err="1">
                <a:latin typeface="Forte" pitchFamily="66" charset="0"/>
              </a:rPr>
              <a:t>Mondays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3) </a:t>
            </a:r>
            <a:r>
              <a:rPr lang="cs-CZ" dirty="0" err="1">
                <a:latin typeface="Forte" pitchFamily="66" charset="0"/>
              </a:rPr>
              <a:t>Mrs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Harris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works</a:t>
            </a: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(</a:t>
            </a:r>
            <a:r>
              <a:rPr lang="cs-CZ" b="1" dirty="0" err="1" smtClean="0">
                <a:latin typeface="Forte" pitchFamily="66" charset="0"/>
              </a:rPr>
              <a:t>work</a:t>
            </a:r>
            <a:r>
              <a:rPr lang="cs-CZ" dirty="0">
                <a:latin typeface="Forte" pitchFamily="66" charset="0"/>
              </a:rPr>
              <a:t>) in a </a:t>
            </a:r>
            <a:r>
              <a:rPr lang="cs-CZ" dirty="0" err="1">
                <a:latin typeface="Forte" pitchFamily="66" charset="0"/>
              </a:rPr>
              <a:t>baker‘s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4) Brian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hates</a:t>
            </a:r>
            <a:r>
              <a:rPr lang="cs-CZ" dirty="0" smtClean="0">
                <a:latin typeface="Forte" pitchFamily="66" charset="0"/>
              </a:rPr>
              <a:t> (</a:t>
            </a:r>
            <a:r>
              <a:rPr lang="cs-CZ" b="1" dirty="0" err="1" smtClean="0">
                <a:latin typeface="Forte" pitchFamily="66" charset="0"/>
              </a:rPr>
              <a:t>hate</a:t>
            </a:r>
            <a:r>
              <a:rPr lang="cs-CZ" dirty="0">
                <a:latin typeface="Forte" pitchFamily="66" charset="0"/>
              </a:rPr>
              <a:t>) </a:t>
            </a:r>
            <a:r>
              <a:rPr lang="cs-CZ" dirty="0" err="1">
                <a:latin typeface="Forte" pitchFamily="66" charset="0"/>
              </a:rPr>
              <a:t>playing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cards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5) </a:t>
            </a:r>
            <a:r>
              <a:rPr lang="cs-CZ" dirty="0" err="1">
                <a:latin typeface="Forte" pitchFamily="66" charset="0"/>
              </a:rPr>
              <a:t>Mr</a:t>
            </a:r>
            <a:r>
              <a:rPr lang="cs-CZ" dirty="0">
                <a:latin typeface="Forte" pitchFamily="66" charset="0"/>
              </a:rPr>
              <a:t> Black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walks</a:t>
            </a: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(</a:t>
            </a:r>
            <a:r>
              <a:rPr lang="cs-CZ" b="1" dirty="0" err="1" smtClean="0">
                <a:latin typeface="Forte" pitchFamily="66" charset="0"/>
              </a:rPr>
              <a:t>walk</a:t>
            </a:r>
            <a:r>
              <a:rPr lang="cs-CZ" dirty="0">
                <a:latin typeface="Forte" pitchFamily="66" charset="0"/>
              </a:rPr>
              <a:t>) to </a:t>
            </a:r>
            <a:r>
              <a:rPr lang="cs-CZ" dirty="0" err="1">
                <a:latin typeface="Forte" pitchFamily="66" charset="0"/>
              </a:rPr>
              <a:t>school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every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day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6) Ann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studies</a:t>
            </a: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(</a:t>
            </a:r>
            <a:r>
              <a:rPr lang="cs-CZ" b="1" dirty="0" smtClean="0">
                <a:latin typeface="Forte" pitchFamily="66" charset="0"/>
              </a:rPr>
              <a:t>study</a:t>
            </a:r>
            <a:r>
              <a:rPr lang="cs-CZ" dirty="0">
                <a:latin typeface="Forte" pitchFamily="66" charset="0"/>
              </a:rPr>
              <a:t>) </a:t>
            </a:r>
            <a:r>
              <a:rPr lang="cs-CZ" dirty="0" err="1">
                <a:latin typeface="Forte" pitchFamily="66" charset="0"/>
              </a:rPr>
              <a:t>German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at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school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7) Bill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washes</a:t>
            </a: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(</a:t>
            </a:r>
            <a:r>
              <a:rPr lang="cs-CZ" b="1" dirty="0" err="1" smtClean="0">
                <a:latin typeface="Forte" pitchFamily="66" charset="0"/>
              </a:rPr>
              <a:t>wash</a:t>
            </a:r>
            <a:r>
              <a:rPr lang="cs-CZ" dirty="0">
                <a:latin typeface="Forte" pitchFamily="66" charset="0"/>
              </a:rPr>
              <a:t>) his </a:t>
            </a:r>
            <a:r>
              <a:rPr lang="cs-CZ" dirty="0" err="1">
                <a:latin typeface="Forte" pitchFamily="66" charset="0"/>
              </a:rPr>
              <a:t>hair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every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evening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8) </a:t>
            </a:r>
            <a:r>
              <a:rPr lang="cs-CZ" dirty="0" err="1">
                <a:latin typeface="Forte" pitchFamily="66" charset="0"/>
              </a:rPr>
              <a:t>It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costs</a:t>
            </a:r>
            <a:r>
              <a:rPr lang="cs-CZ" dirty="0" smtClean="0">
                <a:latin typeface="Forte" pitchFamily="66" charset="0"/>
              </a:rPr>
              <a:t> (</a:t>
            </a:r>
            <a:r>
              <a:rPr lang="cs-CZ" b="1" dirty="0" err="1" smtClean="0">
                <a:latin typeface="Forte" pitchFamily="66" charset="0"/>
              </a:rPr>
              <a:t>cost</a:t>
            </a:r>
            <a:r>
              <a:rPr lang="cs-CZ" dirty="0">
                <a:latin typeface="Forte" pitchFamily="66" charset="0"/>
              </a:rPr>
              <a:t>) a lot </a:t>
            </a:r>
            <a:r>
              <a:rPr lang="cs-CZ" dirty="0" err="1">
                <a:latin typeface="Forte" pitchFamily="66" charset="0"/>
              </a:rPr>
              <a:t>of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money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9)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cat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sleeps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>
                <a:latin typeface="Forte" pitchFamily="66" charset="0"/>
              </a:rPr>
              <a:t>(</a:t>
            </a:r>
            <a:r>
              <a:rPr lang="cs-CZ" b="1" dirty="0" err="1">
                <a:latin typeface="Forte" pitchFamily="66" charset="0"/>
              </a:rPr>
              <a:t>sleep</a:t>
            </a:r>
            <a:r>
              <a:rPr lang="cs-CZ" dirty="0">
                <a:latin typeface="Forte" pitchFamily="66" charset="0"/>
              </a:rPr>
              <a:t>) in </a:t>
            </a:r>
            <a:r>
              <a:rPr lang="cs-CZ" dirty="0" err="1">
                <a:latin typeface="Forte" pitchFamily="66" charset="0"/>
              </a:rPr>
              <a:t>an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armchair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10)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bank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opens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>
                <a:latin typeface="Forte" pitchFamily="66" charset="0"/>
              </a:rPr>
              <a:t>(</a:t>
            </a:r>
            <a:r>
              <a:rPr lang="cs-CZ" b="1" dirty="0">
                <a:latin typeface="Forte" pitchFamily="66" charset="0"/>
              </a:rPr>
              <a:t>open</a:t>
            </a:r>
            <a:r>
              <a:rPr lang="cs-CZ" dirty="0">
                <a:latin typeface="Forte" pitchFamily="66" charset="0"/>
              </a:rPr>
              <a:t>) </a:t>
            </a:r>
            <a:r>
              <a:rPr lang="cs-CZ" dirty="0" err="1">
                <a:latin typeface="Forte" pitchFamily="66" charset="0"/>
              </a:rPr>
              <a:t>at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nine</a:t>
            </a:r>
            <a:r>
              <a:rPr lang="cs-CZ" dirty="0">
                <a:latin typeface="Forte" pitchFamily="66" charset="0"/>
              </a:rPr>
              <a:t>  </a:t>
            </a:r>
            <a:r>
              <a:rPr lang="cs-CZ" dirty="0" err="1">
                <a:latin typeface="Forte" pitchFamily="66" charset="0"/>
              </a:rPr>
              <a:t>o‘clock</a:t>
            </a:r>
            <a:r>
              <a:rPr lang="cs-CZ" dirty="0">
                <a:latin typeface="Forte" pitchFamily="66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120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 vlastní </a:t>
            </a:r>
            <a:r>
              <a:rPr lang="cs-CZ" dirty="0" smtClean="0"/>
              <a:t>tvorba</a:t>
            </a:r>
          </a:p>
          <a:p>
            <a:r>
              <a:rPr lang="pl-PL" dirty="0" smtClean="0"/>
              <a:t>Obrázky </a:t>
            </a:r>
            <a:r>
              <a:rPr lang="pl-PL" dirty="0"/>
              <a:t>a fotografie – kliparty office- www.office.com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04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253</TotalTime>
  <Words>665</Words>
  <Application>Microsoft Office PowerPoint</Application>
  <PresentationFormat>Předvádění na obrazovce (4:3)</PresentationFormat>
  <Paragraphs>126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Prezentace aplikace PowerPoint</vt:lpstr>
      <vt:lpstr>Prezentace aplikace PowerPoint</vt:lpstr>
      <vt:lpstr>Present Simple - affirmative</vt:lpstr>
      <vt:lpstr>Tvoří se pomocí  infinitivu významového slovesa. Ve 3. osobě j.č. se k infinitivu přidává -s/-es.</vt:lpstr>
      <vt:lpstr>1) Write these verbs + -s or -es</vt:lpstr>
      <vt:lpstr>2) Put the verbs in brackets in the present      simple tense.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EU12</cp:lastModifiedBy>
  <cp:revision>27</cp:revision>
  <dcterms:created xsi:type="dcterms:W3CDTF">2013-05-14T20:27:47Z</dcterms:created>
  <dcterms:modified xsi:type="dcterms:W3CDTF">2013-06-06T17:45:26Z</dcterms:modified>
</cp:coreProperties>
</file>