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60" r:id="rId2"/>
    <p:sldId id="261" r:id="rId3"/>
    <p:sldId id="256" r:id="rId4"/>
    <p:sldId id="258" r:id="rId5"/>
    <p:sldId id="259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27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AE526-1A51-4432-9039-595C057ABFDE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3F7A81-1349-4832-B685-260F16FFF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AE526-1A51-4432-9039-595C057ABFDE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3F7A81-1349-4832-B685-260F16FFF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AE526-1A51-4432-9039-595C057ABFDE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3F7A81-1349-4832-B685-260F16FFF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AE526-1A51-4432-9039-595C057ABFDE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3F7A81-1349-4832-B685-260F16FFF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AE526-1A51-4432-9039-595C057ABFDE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3F7A81-1349-4832-B685-260F16FFF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AE526-1A51-4432-9039-595C057ABFDE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3F7A81-1349-4832-B685-260F16FFF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AE526-1A51-4432-9039-595C057ABFDE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3F7A81-1349-4832-B685-260F16FFF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AE526-1A51-4432-9039-595C057ABFDE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3F7A81-1349-4832-B685-260F16FFF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AE526-1A51-4432-9039-595C057ABFDE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3F7A81-1349-4832-B685-260F16FFF13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AE526-1A51-4432-9039-595C057ABFDE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3F7A81-1349-4832-B685-260F16FFF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3AE526-1A51-4432-9039-595C057ABFDE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3F7A81-1349-4832-B685-260F16FFF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33AE526-1A51-4432-9039-595C057ABFDE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E3F7A81-1349-4832-B685-260F16FFF13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799"/>
            <a:ext cx="8255888" cy="4320481"/>
          </a:xfrm>
        </p:spPr>
        <p:txBody>
          <a:bodyPr>
            <a:normAutofit fontScale="55000" lnSpcReduction="20000"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dirty="0" smtClean="0"/>
              <a:t>ANGLICKÝ JAZYK</a:t>
            </a:r>
            <a:endParaRPr lang="cs-CZ" dirty="0"/>
          </a:p>
          <a:p>
            <a:r>
              <a:rPr lang="cs-CZ" dirty="0"/>
              <a:t>ROČNÍK</a:t>
            </a:r>
            <a:r>
              <a:rPr lang="cs-CZ" dirty="0" smtClean="0"/>
              <a:t>: ŠESTÝ</a:t>
            </a:r>
            <a:endParaRPr lang="cs-CZ" dirty="0"/>
          </a:p>
          <a:p>
            <a:r>
              <a:rPr lang="cs-CZ" dirty="0"/>
              <a:t>TÉMA</a:t>
            </a:r>
            <a:r>
              <a:rPr lang="cs-CZ" dirty="0" smtClean="0"/>
              <a:t>: PRESENT SIMPLE – NEG.</a:t>
            </a:r>
            <a:endParaRPr lang="cs-CZ" dirty="0"/>
          </a:p>
          <a:p>
            <a:r>
              <a:rPr lang="cs-CZ" dirty="0" smtClean="0"/>
              <a:t>AUTOR: Mgr. IVANA ZLÁMALOVÁ</a:t>
            </a:r>
            <a:endParaRPr lang="cs-CZ" dirty="0"/>
          </a:p>
          <a:p>
            <a:r>
              <a:rPr lang="cs-CZ" dirty="0"/>
              <a:t>DATUM VYTVOŘENÍ</a:t>
            </a:r>
            <a:r>
              <a:rPr lang="cs-CZ" dirty="0" smtClean="0"/>
              <a:t>: 25. 3. </a:t>
            </a:r>
            <a:r>
              <a:rPr lang="cs-CZ" smtClean="0"/>
              <a:t>2013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4000" b="1" dirty="0" smtClean="0">
                <a:solidFill>
                  <a:srgbClr val="C00000"/>
                </a:solidFill>
              </a:rPr>
              <a:t>VY_32_INOVACE_53_IZ</a:t>
            </a:r>
            <a:endParaRPr lang="cs-CZ" sz="4000" b="1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623727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3429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850976"/>
          </a:xfrm>
        </p:spPr>
        <p:txBody>
          <a:bodyPr>
            <a:normAutofit fontScale="70000" lnSpcReduction="20000"/>
          </a:bodyPr>
          <a:lstStyle/>
          <a:p>
            <a:r>
              <a:rPr lang="cs-CZ" u="sng" dirty="0" smtClean="0"/>
              <a:t>Anotace: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Práce </a:t>
            </a:r>
            <a:r>
              <a:rPr lang="cs-CZ" dirty="0"/>
              <a:t>je určena žákům šestých tříd. Jejím cílem je shrnout </a:t>
            </a:r>
          </a:p>
          <a:p>
            <a:pPr marL="0" indent="0">
              <a:buNone/>
            </a:pPr>
            <a:r>
              <a:rPr lang="cs-CZ" dirty="0"/>
              <a:t>  způsob, jakým se </a:t>
            </a:r>
            <a:r>
              <a:rPr lang="cs-CZ" dirty="0" smtClean="0"/>
              <a:t>tvoří zápor slovesa </a:t>
            </a:r>
            <a:r>
              <a:rPr lang="cs-CZ" dirty="0"/>
              <a:t>v přítomném čase </a:t>
            </a:r>
          </a:p>
          <a:p>
            <a:pPr marL="0" indent="0">
              <a:buNone/>
            </a:pPr>
            <a:r>
              <a:rPr lang="cs-CZ" dirty="0"/>
              <a:t>  prostém. </a:t>
            </a:r>
            <a:r>
              <a:rPr lang="cs-CZ" dirty="0" smtClean="0"/>
              <a:t>Žáci si znovu si zopakují, že k formování záporu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se používá pomocné sloveso DO. Žáci </a:t>
            </a:r>
            <a:r>
              <a:rPr lang="cs-CZ" dirty="0"/>
              <a:t>postupně </a:t>
            </a:r>
            <a:r>
              <a:rPr lang="cs-CZ" dirty="0" smtClean="0"/>
              <a:t>doplňují </a:t>
            </a:r>
            <a:r>
              <a:rPr lang="cs-CZ" dirty="0"/>
              <a:t>na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interaktivní tabuli  záporné věty. Uvědomí si, že je potřeba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si dávat pozor opět na sloveso ve třetí osobě jednotného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čísla.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u="sng" dirty="0" smtClean="0"/>
              <a:t>Pilotáž</a:t>
            </a:r>
            <a:r>
              <a:rPr lang="cs-CZ" u="sng" dirty="0"/>
              <a:t>:</a:t>
            </a:r>
          </a:p>
          <a:p>
            <a:pPr marL="0" indent="0">
              <a:buNone/>
            </a:pPr>
            <a:r>
              <a:rPr lang="cs-CZ" dirty="0"/>
              <a:t>  Práce byla pilotovaná v šesté třídě. Žáci si ujasnili </a:t>
            </a:r>
            <a:r>
              <a:rPr lang="cs-CZ" dirty="0" smtClean="0"/>
              <a:t>tvoření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záporu v </a:t>
            </a:r>
            <a:r>
              <a:rPr lang="cs-CZ" dirty="0"/>
              <a:t>přítomném čase prostém. Uvědomili si, že změna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nastává ve </a:t>
            </a:r>
            <a:r>
              <a:rPr lang="cs-CZ" dirty="0"/>
              <a:t>třetí osobě jednotného čísla. </a:t>
            </a:r>
            <a:r>
              <a:rPr lang="cs-CZ" dirty="0" smtClean="0"/>
              <a:t>Žáci zapsali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záporné věty do sešitů a společně na interaktivní tabuli vše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spolu s vyučujícím zkontrolovali.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</a:t>
            </a:r>
          </a:p>
          <a:p>
            <a:pPr marL="0" indent="0">
              <a:buNone/>
            </a:pPr>
            <a:r>
              <a:rPr lang="cs-CZ" dirty="0"/>
              <a:t> 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22053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4077072"/>
            <a:ext cx="7117180" cy="1470025"/>
          </a:xfrm>
        </p:spPr>
        <p:txBody>
          <a:bodyPr/>
          <a:lstStyle/>
          <a:p>
            <a:pPr algn="ctr"/>
            <a:r>
              <a:rPr lang="cs-CZ" dirty="0" err="1" smtClean="0">
                <a:latin typeface="Forte" pitchFamily="66" charset="0"/>
              </a:rPr>
              <a:t>Present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Simple</a:t>
            </a:r>
            <a:r>
              <a:rPr lang="cs-CZ" dirty="0" smtClean="0">
                <a:latin typeface="Forte" pitchFamily="66" charset="0"/>
              </a:rPr>
              <a:t> - negative</a:t>
            </a:r>
            <a:endParaRPr lang="cs-CZ" dirty="0">
              <a:latin typeface="Forte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pc\AppData\Local\Microsoft\Windows\Temporary Internet Files\Content.IE5\JGRX34T0\MC90043799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764704"/>
            <a:ext cx="3312368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8982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971600" y="188640"/>
            <a:ext cx="7128792" cy="1440160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Forte" pitchFamily="66" charset="0"/>
              </a:rPr>
              <a:t>Zápor se tvoří pomocí :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Forte" pitchFamily="66" charset="0"/>
              </a:rPr>
              <a:t/>
            </a:r>
            <a:br>
              <a:rPr lang="cs-CZ" sz="2400" dirty="0">
                <a:solidFill>
                  <a:schemeClr val="tx2">
                    <a:lumMod val="75000"/>
                  </a:schemeClr>
                </a:solidFill>
                <a:latin typeface="Forte" pitchFamily="66" charset="0"/>
              </a:rPr>
            </a:br>
            <a:r>
              <a:rPr lang="cs-CZ" sz="2400" dirty="0" err="1" smtClean="0">
                <a:solidFill>
                  <a:srgbClr val="008000"/>
                </a:solidFill>
                <a:latin typeface="Forte" pitchFamily="66" charset="0"/>
              </a:rPr>
              <a:t>don‘t</a:t>
            </a:r>
            <a:r>
              <a:rPr lang="cs-CZ" sz="2400" dirty="0" smtClean="0">
                <a:solidFill>
                  <a:srgbClr val="008000"/>
                </a:solidFill>
                <a:latin typeface="Forte" pitchFamily="66" charset="0"/>
              </a:rPr>
              <a:t>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Forte" pitchFamily="66" charset="0"/>
              </a:rPr>
              <a:t>/</a:t>
            </a:r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Forte" pitchFamily="66" charset="0"/>
              </a:rPr>
              <a:t>doesn‘t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Forte" pitchFamily="66" charset="0"/>
              </a:rPr>
              <a:t> + </a:t>
            </a:r>
            <a:r>
              <a:rPr lang="cs-CZ" sz="2400" dirty="0" smtClean="0">
                <a:solidFill>
                  <a:srgbClr val="C00000"/>
                </a:solidFill>
                <a:latin typeface="Forte" pitchFamily="66" charset="0"/>
              </a:rPr>
              <a:t>významové sloveso v infinitivu</a:t>
            </a:r>
            <a:endParaRPr lang="cs-CZ" sz="2400" dirty="0">
              <a:solidFill>
                <a:srgbClr val="C00000"/>
              </a:solidFill>
              <a:latin typeface="Forte" pitchFamily="66" charset="0"/>
            </a:endParaRPr>
          </a:p>
        </p:txBody>
      </p:sp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971600" y="5949280"/>
            <a:ext cx="3520440" cy="457200"/>
          </a:xfrm>
        </p:spPr>
        <p:txBody>
          <a:bodyPr>
            <a:normAutofit fontScale="92500" lnSpcReduction="10000"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     </a:t>
            </a:r>
            <a:r>
              <a:rPr lang="cs-CZ" sz="2400" dirty="0" err="1" smtClean="0">
                <a:solidFill>
                  <a:srgbClr val="008000"/>
                </a:solidFill>
                <a:latin typeface="Forte" pitchFamily="66" charset="0"/>
              </a:rPr>
              <a:t>don‘t</a:t>
            </a:r>
            <a:r>
              <a:rPr lang="cs-CZ" sz="2400" dirty="0" smtClean="0">
                <a:solidFill>
                  <a:srgbClr val="008000"/>
                </a:solidFill>
                <a:latin typeface="Forte" pitchFamily="66" charset="0"/>
              </a:rPr>
              <a:t> = do not</a:t>
            </a:r>
            <a:endParaRPr lang="cs-CZ" sz="2400" dirty="0">
              <a:solidFill>
                <a:srgbClr val="008000"/>
              </a:solidFill>
              <a:latin typeface="Forte" pitchFamily="66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499992" y="4725144"/>
            <a:ext cx="3520440" cy="648072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sz="4200" dirty="0" smtClean="0">
              <a:solidFill>
                <a:srgbClr val="FFC000"/>
              </a:solidFill>
            </a:endParaRPr>
          </a:p>
          <a:p>
            <a:endParaRPr lang="cs-CZ" sz="4200" dirty="0">
              <a:solidFill>
                <a:srgbClr val="FFC000"/>
              </a:solidFill>
            </a:endParaRPr>
          </a:p>
          <a:p>
            <a:endParaRPr lang="cs-CZ" sz="4200" dirty="0" smtClean="0">
              <a:solidFill>
                <a:srgbClr val="FFC000"/>
              </a:solidFill>
            </a:endParaRPr>
          </a:p>
          <a:p>
            <a:endParaRPr lang="cs-CZ" sz="4200" dirty="0">
              <a:solidFill>
                <a:srgbClr val="FFC000"/>
              </a:solidFill>
            </a:endParaRPr>
          </a:p>
          <a:p>
            <a:endParaRPr lang="cs-CZ" sz="4200" dirty="0" smtClean="0">
              <a:solidFill>
                <a:srgbClr val="FFC000"/>
              </a:solidFill>
            </a:endParaRPr>
          </a:p>
          <a:p>
            <a:endParaRPr lang="cs-CZ" sz="4200" dirty="0">
              <a:solidFill>
                <a:srgbClr val="FFC000"/>
              </a:solidFill>
            </a:endParaRPr>
          </a:p>
          <a:p>
            <a:endParaRPr lang="cs-CZ" sz="9600" dirty="0" smtClean="0">
              <a:solidFill>
                <a:srgbClr val="FFC000"/>
              </a:solidFill>
            </a:endParaRPr>
          </a:p>
          <a:p>
            <a:endParaRPr lang="cs-CZ" sz="9600" dirty="0">
              <a:solidFill>
                <a:srgbClr val="FFC000"/>
              </a:solidFill>
            </a:endParaRPr>
          </a:p>
          <a:p>
            <a:endParaRPr lang="cs-CZ" sz="9600" dirty="0" smtClean="0">
              <a:solidFill>
                <a:srgbClr val="FFC000"/>
              </a:solidFill>
            </a:endParaRPr>
          </a:p>
          <a:p>
            <a:endParaRPr lang="cs-CZ" sz="9600" dirty="0">
              <a:solidFill>
                <a:srgbClr val="FFC000"/>
              </a:solidFill>
            </a:endParaRPr>
          </a:p>
          <a:p>
            <a:r>
              <a:rPr lang="cs-CZ" sz="9600" dirty="0" smtClean="0">
                <a:solidFill>
                  <a:srgbClr val="FFC000"/>
                </a:solidFill>
              </a:rPr>
              <a:t>   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Forte" pitchFamily="66" charset="0"/>
              </a:rPr>
              <a:t>doesn‘t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Forte" pitchFamily="66" charset="0"/>
              </a:rPr>
              <a:t> </a:t>
            </a:r>
            <a:r>
              <a:rPr lang="cs-CZ" sz="9600" dirty="0">
                <a:solidFill>
                  <a:schemeClr val="tx1">
                    <a:lumMod val="95000"/>
                    <a:lumOff val="5000"/>
                  </a:schemeClr>
                </a:solidFill>
                <a:latin typeface="Forte" pitchFamily="66" charset="0"/>
              </a:rPr>
              <a:t>= </a:t>
            </a:r>
            <a:r>
              <a:rPr lang="cs-CZ" sz="96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Forte" pitchFamily="66" charset="0"/>
              </a:rPr>
              <a:t>does</a:t>
            </a:r>
            <a:r>
              <a:rPr lang="cs-CZ" sz="9600" dirty="0">
                <a:solidFill>
                  <a:schemeClr val="tx1">
                    <a:lumMod val="95000"/>
                    <a:lumOff val="5000"/>
                  </a:schemeClr>
                </a:solidFill>
                <a:latin typeface="Forte" pitchFamily="66" charset="0"/>
              </a:rPr>
              <a:t> not</a:t>
            </a:r>
          </a:p>
          <a:p>
            <a:endParaRPr lang="cs-CZ" sz="6200" dirty="0">
              <a:solidFill>
                <a:srgbClr val="FFC000"/>
              </a:solidFill>
              <a:latin typeface="Forte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971600" y="1772816"/>
            <a:ext cx="3471277" cy="4047925"/>
          </a:xfrm>
          <a:ln>
            <a:noFill/>
          </a:ln>
        </p:spPr>
        <p:txBody>
          <a:bodyPr>
            <a:noAutofit/>
          </a:bodyPr>
          <a:lstStyle/>
          <a:p>
            <a:r>
              <a:rPr lang="cs-CZ" sz="2000" dirty="0" smtClean="0">
                <a:latin typeface="Forte" pitchFamily="66" charset="0"/>
              </a:rPr>
              <a:t>I                      </a:t>
            </a:r>
            <a:r>
              <a:rPr lang="cs-CZ" sz="2000" dirty="0" err="1" smtClean="0">
                <a:latin typeface="Forte" pitchFamily="66" charset="0"/>
              </a:rPr>
              <a:t>work</a:t>
            </a:r>
            <a:r>
              <a:rPr lang="cs-CZ" sz="2000" dirty="0" smtClean="0">
                <a:latin typeface="Forte" pitchFamily="66" charset="0"/>
              </a:rPr>
              <a:t>…</a:t>
            </a:r>
          </a:p>
          <a:p>
            <a:r>
              <a:rPr lang="cs-CZ" sz="2000" dirty="0" err="1" smtClean="0">
                <a:latin typeface="Forte" pitchFamily="66" charset="0"/>
              </a:rPr>
              <a:t>you</a:t>
            </a:r>
            <a:r>
              <a:rPr lang="cs-CZ" sz="2000" dirty="0" smtClean="0">
                <a:latin typeface="Forte" pitchFamily="66" charset="0"/>
              </a:rPr>
              <a:t>                  </a:t>
            </a:r>
            <a:r>
              <a:rPr lang="cs-CZ" sz="2000" dirty="0" err="1" smtClean="0">
                <a:latin typeface="Forte" pitchFamily="66" charset="0"/>
              </a:rPr>
              <a:t>like</a:t>
            </a:r>
            <a:r>
              <a:rPr lang="cs-CZ" sz="2000" dirty="0" smtClean="0">
                <a:latin typeface="Forte" pitchFamily="66" charset="0"/>
              </a:rPr>
              <a:t>…</a:t>
            </a:r>
          </a:p>
          <a:p>
            <a:pPr marL="0" indent="0">
              <a:buNone/>
            </a:pPr>
            <a:r>
              <a:rPr lang="cs-CZ" sz="2000" dirty="0" smtClean="0">
                <a:latin typeface="Forte" pitchFamily="66" charset="0"/>
              </a:rPr>
              <a:t>             </a:t>
            </a:r>
            <a:r>
              <a:rPr lang="cs-CZ" sz="2000" dirty="0" err="1" smtClean="0">
                <a:solidFill>
                  <a:srgbClr val="008000"/>
                </a:solidFill>
                <a:latin typeface="Forte" pitchFamily="66" charset="0"/>
              </a:rPr>
              <a:t>don‘t</a:t>
            </a:r>
            <a:r>
              <a:rPr lang="cs-CZ" sz="2000" dirty="0" smtClean="0">
                <a:solidFill>
                  <a:srgbClr val="008000"/>
                </a:solidFill>
                <a:latin typeface="Forte" pitchFamily="66" charset="0"/>
              </a:rPr>
              <a:t> </a:t>
            </a:r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  <a:latin typeface="Forte" pitchFamily="66" charset="0"/>
              </a:rPr>
              <a:t>  </a:t>
            </a:r>
            <a:r>
              <a:rPr lang="cs-CZ" sz="2000" dirty="0" smtClean="0">
                <a:solidFill>
                  <a:srgbClr val="00B050"/>
                </a:solidFill>
                <a:latin typeface="Forte" pitchFamily="66" charset="0"/>
              </a:rPr>
              <a:t>     </a:t>
            </a:r>
            <a:r>
              <a:rPr lang="cs-CZ" sz="2000" dirty="0" smtClean="0">
                <a:latin typeface="Forte" pitchFamily="66" charset="0"/>
              </a:rPr>
              <a:t>do…</a:t>
            </a:r>
            <a:endParaRPr lang="cs-CZ" sz="2000" dirty="0" smtClean="0">
              <a:solidFill>
                <a:srgbClr val="00B050"/>
              </a:solidFill>
              <a:latin typeface="Forte" pitchFamily="66" charset="0"/>
            </a:endParaRPr>
          </a:p>
          <a:p>
            <a:r>
              <a:rPr lang="cs-CZ" sz="2000" dirty="0" err="1">
                <a:latin typeface="Forte" pitchFamily="66" charset="0"/>
              </a:rPr>
              <a:t>w</a:t>
            </a:r>
            <a:r>
              <a:rPr lang="cs-CZ" sz="2000" dirty="0" err="1" smtClean="0">
                <a:latin typeface="Forte" pitchFamily="66" charset="0"/>
              </a:rPr>
              <a:t>e</a:t>
            </a:r>
            <a:r>
              <a:rPr lang="cs-CZ" sz="2000" dirty="0" smtClean="0">
                <a:latin typeface="Forte" pitchFamily="66" charset="0"/>
              </a:rPr>
              <a:t>                   </a:t>
            </a:r>
            <a:r>
              <a:rPr lang="cs-CZ" sz="2000" dirty="0" err="1" smtClean="0">
                <a:latin typeface="Forte" pitchFamily="66" charset="0"/>
              </a:rPr>
              <a:t>have</a:t>
            </a:r>
            <a:r>
              <a:rPr lang="cs-CZ" sz="2000" dirty="0" smtClean="0">
                <a:latin typeface="Forte" pitchFamily="66" charset="0"/>
              </a:rPr>
              <a:t>…</a:t>
            </a:r>
          </a:p>
          <a:p>
            <a:r>
              <a:rPr lang="cs-CZ" sz="2000" dirty="0" err="1" smtClean="0">
                <a:latin typeface="Forte" pitchFamily="66" charset="0"/>
              </a:rPr>
              <a:t>you</a:t>
            </a:r>
            <a:r>
              <a:rPr lang="cs-CZ" sz="2000" dirty="0" smtClean="0">
                <a:latin typeface="Forte" pitchFamily="66" charset="0"/>
              </a:rPr>
              <a:t>                  </a:t>
            </a:r>
            <a:r>
              <a:rPr lang="cs-CZ" sz="2000" dirty="0" err="1" smtClean="0">
                <a:latin typeface="Forte" pitchFamily="66" charset="0"/>
              </a:rPr>
              <a:t>watch</a:t>
            </a:r>
            <a:r>
              <a:rPr lang="cs-CZ" sz="2000" dirty="0" smtClean="0">
                <a:latin typeface="Forte" pitchFamily="66" charset="0"/>
              </a:rPr>
              <a:t>…                         </a:t>
            </a:r>
          </a:p>
          <a:p>
            <a:r>
              <a:rPr lang="cs-CZ" sz="2000" dirty="0" err="1">
                <a:latin typeface="Forte" pitchFamily="66" charset="0"/>
              </a:rPr>
              <a:t>t</a:t>
            </a:r>
            <a:r>
              <a:rPr lang="cs-CZ" sz="2000" dirty="0" err="1" smtClean="0">
                <a:latin typeface="Forte" pitchFamily="66" charset="0"/>
              </a:rPr>
              <a:t>hey</a:t>
            </a:r>
            <a:r>
              <a:rPr lang="cs-CZ" sz="2000" dirty="0" smtClean="0">
                <a:latin typeface="Forte" pitchFamily="66" charset="0"/>
              </a:rPr>
              <a:t>                 </a:t>
            </a:r>
            <a:r>
              <a:rPr lang="cs-CZ" sz="2000" dirty="0" err="1" smtClean="0">
                <a:latin typeface="Forte" pitchFamily="66" charset="0"/>
              </a:rPr>
              <a:t>speak</a:t>
            </a:r>
            <a:r>
              <a:rPr lang="cs-CZ" sz="2000" dirty="0" smtClean="0">
                <a:latin typeface="Forte" pitchFamily="66" charset="0"/>
              </a:rPr>
              <a:t>…</a:t>
            </a:r>
          </a:p>
          <a:p>
            <a:pPr marL="0" indent="0">
              <a:buNone/>
            </a:pPr>
            <a:endParaRPr lang="cs-CZ" sz="2000" dirty="0" smtClean="0">
              <a:latin typeface="Forte" pitchFamily="66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Forte" pitchFamily="66" charset="0"/>
              </a:rPr>
              <a:t>I </a:t>
            </a:r>
            <a:r>
              <a:rPr lang="cs-CZ" sz="2000" dirty="0" err="1" smtClean="0">
                <a:solidFill>
                  <a:srgbClr val="008000"/>
                </a:solidFill>
                <a:latin typeface="Forte" pitchFamily="66" charset="0"/>
              </a:rPr>
              <a:t>don‘t</a:t>
            </a:r>
            <a:r>
              <a:rPr lang="cs-CZ" sz="2000" dirty="0" smtClean="0">
                <a:latin typeface="Forte" pitchFamily="66" charset="0"/>
              </a:rPr>
              <a:t> </a:t>
            </a:r>
            <a:r>
              <a:rPr lang="cs-CZ" sz="2000" dirty="0" smtClean="0">
                <a:solidFill>
                  <a:srgbClr val="C00000"/>
                </a:solidFill>
                <a:latin typeface="Forte" pitchFamily="66" charset="0"/>
              </a:rPr>
              <a:t>drink</a:t>
            </a:r>
            <a:r>
              <a:rPr lang="cs-CZ" sz="2000" dirty="0" smtClean="0">
                <a:latin typeface="Forte" pitchFamily="66" charset="0"/>
              </a:rPr>
              <a:t> </a:t>
            </a:r>
            <a:r>
              <a:rPr lang="cs-CZ" sz="2000" dirty="0" err="1" smtClean="0">
                <a:latin typeface="Forte" pitchFamily="66" charset="0"/>
              </a:rPr>
              <a:t>coffee</a:t>
            </a:r>
            <a:r>
              <a:rPr lang="cs-CZ" sz="2000" dirty="0" smtClean="0">
                <a:latin typeface="Forte" pitchFamily="66" charset="0"/>
              </a:rPr>
              <a:t>.</a:t>
            </a:r>
          </a:p>
          <a:p>
            <a:pPr marL="0" indent="0">
              <a:buNone/>
            </a:pPr>
            <a:r>
              <a:rPr lang="cs-CZ" sz="2000" dirty="0" err="1" smtClean="0">
                <a:latin typeface="Forte" pitchFamily="66" charset="0"/>
              </a:rPr>
              <a:t>Gerry</a:t>
            </a:r>
            <a:r>
              <a:rPr lang="cs-CZ" sz="2000" dirty="0" smtClean="0">
                <a:latin typeface="Forte" pitchFamily="66" charset="0"/>
              </a:rPr>
              <a:t> and Linda </a:t>
            </a:r>
            <a:r>
              <a:rPr lang="cs-CZ" sz="2000" dirty="0" err="1" smtClean="0">
                <a:solidFill>
                  <a:srgbClr val="008000"/>
                </a:solidFill>
                <a:latin typeface="Forte" pitchFamily="66" charset="0"/>
              </a:rPr>
              <a:t>don‘t</a:t>
            </a:r>
            <a:r>
              <a:rPr lang="cs-CZ" sz="2000" dirty="0" smtClean="0">
                <a:latin typeface="Forte" pitchFamily="66" charset="0"/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  <a:latin typeface="Forte" pitchFamily="66" charset="0"/>
              </a:rPr>
              <a:t>know</a:t>
            </a:r>
            <a:r>
              <a:rPr lang="cs-CZ" sz="2000" dirty="0" smtClean="0">
                <a:latin typeface="Forte" pitchFamily="66" charset="0"/>
              </a:rPr>
              <a:t> many </a:t>
            </a:r>
            <a:r>
              <a:rPr lang="cs-CZ" sz="2000" dirty="0" err="1" smtClean="0">
                <a:latin typeface="Forte" pitchFamily="66" charset="0"/>
              </a:rPr>
              <a:t>people</a:t>
            </a:r>
            <a:r>
              <a:rPr lang="cs-CZ" sz="2000" dirty="0" smtClean="0">
                <a:latin typeface="Forte" pitchFamily="66" charset="0"/>
              </a:rPr>
              <a:t>.</a:t>
            </a:r>
            <a:endParaRPr lang="cs-CZ" sz="2000" dirty="0">
              <a:latin typeface="Forte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>
          <a:xfrm>
            <a:off x="4499992" y="1772816"/>
            <a:ext cx="3471275" cy="4032448"/>
          </a:xfrm>
          <a:ln>
            <a:noFill/>
          </a:ln>
        </p:spPr>
        <p:txBody>
          <a:bodyPr>
            <a:normAutofit/>
          </a:bodyPr>
          <a:lstStyle/>
          <a:p>
            <a:r>
              <a:rPr lang="cs-CZ" dirty="0" smtClean="0">
                <a:latin typeface="Forte" pitchFamily="66" charset="0"/>
              </a:rPr>
              <a:t>he                  use…</a:t>
            </a:r>
          </a:p>
          <a:p>
            <a:r>
              <a:rPr lang="cs-CZ" dirty="0" err="1" smtClean="0">
                <a:latin typeface="Forte" pitchFamily="66" charset="0"/>
              </a:rPr>
              <a:t>she</a:t>
            </a:r>
            <a:r>
              <a:rPr lang="cs-CZ" dirty="0" smtClean="0">
                <a:latin typeface="Forte" pitchFamily="66" charset="0"/>
              </a:rPr>
              <a:t>   </a:t>
            </a:r>
            <a:r>
              <a:rPr lang="cs-CZ" dirty="0" err="1" smtClean="0">
                <a:solidFill>
                  <a:srgbClr val="FFC000"/>
                </a:solidFill>
                <a:latin typeface="Forte" pitchFamily="66" charset="0"/>
              </a:rPr>
              <a:t>doesn‘t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Forte" pitchFamily="66" charset="0"/>
              </a:rPr>
              <a:t> </a:t>
            </a:r>
            <a:r>
              <a:rPr lang="cs-CZ" dirty="0" smtClean="0">
                <a:latin typeface="Forte" pitchFamily="66" charset="0"/>
              </a:rPr>
              <a:t> do…</a:t>
            </a:r>
          </a:p>
          <a:p>
            <a:r>
              <a:rPr lang="cs-CZ" dirty="0" err="1">
                <a:latin typeface="Forte" pitchFamily="66" charset="0"/>
              </a:rPr>
              <a:t>i</a:t>
            </a:r>
            <a:r>
              <a:rPr lang="cs-CZ" dirty="0" err="1" smtClean="0">
                <a:latin typeface="Forte" pitchFamily="66" charset="0"/>
              </a:rPr>
              <a:t>t</a:t>
            </a:r>
            <a:r>
              <a:rPr lang="cs-CZ" dirty="0" smtClean="0">
                <a:latin typeface="Forte" pitchFamily="66" charset="0"/>
              </a:rPr>
              <a:t>                   </a:t>
            </a:r>
            <a:r>
              <a:rPr lang="cs-CZ" dirty="0" err="1" smtClean="0">
                <a:latin typeface="Forte" pitchFamily="66" charset="0"/>
              </a:rPr>
              <a:t>read</a:t>
            </a:r>
            <a:r>
              <a:rPr lang="cs-CZ" dirty="0" smtClean="0">
                <a:latin typeface="Forte" pitchFamily="66" charset="0"/>
              </a:rPr>
              <a:t>…</a:t>
            </a:r>
          </a:p>
          <a:p>
            <a:endParaRPr lang="cs-CZ" dirty="0">
              <a:latin typeface="Forte" pitchFamily="66" charset="0"/>
            </a:endParaRPr>
          </a:p>
          <a:p>
            <a:pPr marL="0" indent="0">
              <a:buNone/>
            </a:pPr>
            <a:r>
              <a:rPr lang="cs-CZ" dirty="0" err="1" smtClean="0">
                <a:latin typeface="Forte" pitchFamily="66" charset="0"/>
              </a:rPr>
              <a:t>It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solidFill>
                  <a:srgbClr val="FFC000"/>
                </a:solidFill>
                <a:latin typeface="Forte" pitchFamily="66" charset="0"/>
              </a:rPr>
              <a:t>doesn‘t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solidFill>
                  <a:srgbClr val="C00000"/>
                </a:solidFill>
                <a:latin typeface="Forte" pitchFamily="66" charset="0"/>
              </a:rPr>
              <a:t>rain</a:t>
            </a:r>
            <a:r>
              <a:rPr lang="cs-CZ" dirty="0" smtClean="0">
                <a:latin typeface="Forte" pitchFamily="66" charset="0"/>
              </a:rPr>
              <a:t> very </a:t>
            </a:r>
            <a:r>
              <a:rPr lang="cs-CZ" dirty="0" err="1" smtClean="0">
                <a:latin typeface="Forte" pitchFamily="66" charset="0"/>
              </a:rPr>
              <a:t>often</a:t>
            </a:r>
            <a:r>
              <a:rPr lang="cs-CZ" dirty="0" smtClean="0">
                <a:latin typeface="Forte" pitchFamily="66" charset="0"/>
              </a:rPr>
              <a:t>.</a:t>
            </a:r>
          </a:p>
          <a:p>
            <a:pPr marL="0" indent="0">
              <a:buNone/>
            </a:pPr>
            <a:endParaRPr lang="cs-CZ" dirty="0" smtClean="0">
              <a:latin typeface="Forte" pitchFamily="66" charset="0"/>
            </a:endParaRPr>
          </a:p>
          <a:p>
            <a:pPr marL="0" indent="0">
              <a:buNone/>
            </a:pPr>
            <a:r>
              <a:rPr lang="cs-CZ" dirty="0" err="1" smtClean="0">
                <a:latin typeface="Forte" pitchFamily="66" charset="0"/>
              </a:rPr>
              <a:t>Sue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solidFill>
                  <a:srgbClr val="FFC000"/>
                </a:solidFill>
                <a:latin typeface="Forte" pitchFamily="66" charset="0"/>
              </a:rPr>
              <a:t>doesn‘t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solidFill>
                  <a:srgbClr val="C00000"/>
                </a:solidFill>
                <a:latin typeface="Forte" pitchFamily="66" charset="0"/>
              </a:rPr>
              <a:t>speak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Italian</a:t>
            </a:r>
            <a:r>
              <a:rPr lang="cs-CZ" dirty="0" smtClean="0">
                <a:latin typeface="Forte" pitchFamily="66" charset="0"/>
              </a:rPr>
              <a:t>.</a:t>
            </a:r>
          </a:p>
          <a:p>
            <a:pPr marL="0" indent="0">
              <a:buNone/>
            </a:pPr>
            <a:endParaRPr lang="cs-CZ" dirty="0" smtClean="0">
              <a:latin typeface="Forte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4897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183880" cy="1051560"/>
          </a:xfrm>
        </p:spPr>
        <p:txBody>
          <a:bodyPr/>
          <a:lstStyle/>
          <a:p>
            <a:pPr algn="ctr"/>
            <a:r>
              <a:rPr lang="cs-CZ" dirty="0" err="1" smtClean="0">
                <a:latin typeface="Forte" pitchFamily="66" charset="0"/>
              </a:rPr>
              <a:t>Write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the</a:t>
            </a:r>
            <a:r>
              <a:rPr lang="cs-CZ" dirty="0" smtClean="0">
                <a:latin typeface="Forte" pitchFamily="66" charset="0"/>
              </a:rPr>
              <a:t> negative </a:t>
            </a:r>
            <a:r>
              <a:rPr lang="cs-CZ" dirty="0" err="1" smtClean="0">
                <a:latin typeface="Forte" pitchFamily="66" charset="0"/>
              </a:rPr>
              <a:t>sentences</a:t>
            </a:r>
            <a:r>
              <a:rPr lang="cs-CZ" dirty="0" smtClean="0">
                <a:latin typeface="Forte" pitchFamily="66" charset="0"/>
              </a:rPr>
              <a:t>.</a:t>
            </a:r>
            <a:endParaRPr lang="cs-CZ" dirty="0">
              <a:latin typeface="Forte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183880" cy="5112568"/>
          </a:xfrm>
        </p:spPr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latin typeface="Forte" pitchFamily="66" charset="0"/>
              </a:rPr>
              <a:t>1) I play </a:t>
            </a:r>
            <a:r>
              <a:rPr lang="cs-CZ" dirty="0" err="1" smtClean="0">
                <a:latin typeface="Forte" pitchFamily="66" charset="0"/>
              </a:rPr>
              <a:t>the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violin</a:t>
            </a:r>
            <a:r>
              <a:rPr lang="cs-CZ" dirty="0" smtClean="0">
                <a:latin typeface="Forte" pitchFamily="66" charset="0"/>
              </a:rPr>
              <a:t> very </a:t>
            </a:r>
            <a:r>
              <a:rPr lang="cs-CZ" dirty="0" err="1" smtClean="0">
                <a:latin typeface="Forte" pitchFamily="66" charset="0"/>
              </a:rPr>
              <a:t>well</a:t>
            </a:r>
            <a:r>
              <a:rPr lang="cs-CZ" dirty="0" smtClean="0">
                <a:latin typeface="Forte" pitchFamily="66" charset="0"/>
              </a:rPr>
              <a:t>.   I </a:t>
            </a:r>
            <a:r>
              <a:rPr lang="cs-CZ" dirty="0" err="1" smtClean="0">
                <a:latin typeface="Forte" pitchFamily="66" charset="0"/>
              </a:rPr>
              <a:t>don‘t</a:t>
            </a:r>
            <a:r>
              <a:rPr lang="cs-CZ" dirty="0" smtClean="0">
                <a:latin typeface="Forte" pitchFamily="66" charset="0"/>
              </a:rPr>
              <a:t> play </a:t>
            </a:r>
            <a:r>
              <a:rPr lang="cs-CZ" dirty="0" err="1" smtClean="0">
                <a:latin typeface="Forte" pitchFamily="66" charset="0"/>
              </a:rPr>
              <a:t>the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violin</a:t>
            </a:r>
            <a:r>
              <a:rPr lang="cs-CZ" dirty="0" smtClean="0">
                <a:latin typeface="Forte" pitchFamily="66" charset="0"/>
              </a:rPr>
              <a:t> very </a:t>
            </a:r>
            <a:r>
              <a:rPr lang="cs-CZ" dirty="0" err="1" smtClean="0">
                <a:latin typeface="Forte" pitchFamily="66" charset="0"/>
              </a:rPr>
              <a:t>well</a:t>
            </a:r>
            <a:r>
              <a:rPr lang="cs-CZ" dirty="0" smtClean="0">
                <a:latin typeface="Forte" pitchFamily="66" charset="0"/>
              </a:rPr>
              <a:t>.</a:t>
            </a:r>
          </a:p>
          <a:p>
            <a:r>
              <a:rPr lang="cs-CZ" dirty="0" smtClean="0">
                <a:latin typeface="Forte" pitchFamily="66" charset="0"/>
              </a:rPr>
              <a:t>2) Paula </a:t>
            </a:r>
            <a:r>
              <a:rPr lang="cs-CZ" dirty="0" err="1" smtClean="0">
                <a:latin typeface="Forte" pitchFamily="66" charset="0"/>
              </a:rPr>
              <a:t>plays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the</a:t>
            </a:r>
            <a:r>
              <a:rPr lang="cs-CZ" dirty="0" smtClean="0">
                <a:latin typeface="Forte" pitchFamily="66" charset="0"/>
              </a:rPr>
              <a:t> piano very </a:t>
            </a:r>
            <a:r>
              <a:rPr lang="cs-CZ" dirty="0" err="1" smtClean="0">
                <a:latin typeface="Forte" pitchFamily="66" charset="0"/>
              </a:rPr>
              <a:t>well</a:t>
            </a:r>
            <a:r>
              <a:rPr lang="cs-CZ" dirty="0" smtClean="0">
                <a:latin typeface="Forte" pitchFamily="66" charset="0"/>
              </a:rPr>
              <a:t>.  ……………………………</a:t>
            </a:r>
          </a:p>
          <a:p>
            <a:r>
              <a:rPr lang="cs-CZ" dirty="0" smtClean="0">
                <a:latin typeface="Forte" pitchFamily="66" charset="0"/>
              </a:rPr>
              <a:t>3) </a:t>
            </a:r>
            <a:r>
              <a:rPr lang="cs-CZ" dirty="0" err="1" smtClean="0">
                <a:latin typeface="Forte" pitchFamily="66" charset="0"/>
              </a:rPr>
              <a:t>They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know</a:t>
            </a:r>
            <a:r>
              <a:rPr lang="cs-CZ" dirty="0" smtClean="0">
                <a:latin typeface="Forte" pitchFamily="66" charset="0"/>
              </a:rPr>
              <a:t> my </a:t>
            </a:r>
            <a:r>
              <a:rPr lang="cs-CZ" dirty="0" err="1" smtClean="0">
                <a:latin typeface="Forte" pitchFamily="66" charset="0"/>
              </a:rPr>
              <a:t>phone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number</a:t>
            </a:r>
            <a:r>
              <a:rPr lang="cs-CZ" dirty="0" smtClean="0">
                <a:latin typeface="Forte" pitchFamily="66" charset="0"/>
              </a:rPr>
              <a:t>. ……………………………………</a:t>
            </a:r>
          </a:p>
          <a:p>
            <a:r>
              <a:rPr lang="cs-CZ" dirty="0" smtClean="0">
                <a:latin typeface="Forte" pitchFamily="66" charset="0"/>
              </a:rPr>
              <a:t>4) </a:t>
            </a:r>
            <a:r>
              <a:rPr lang="cs-CZ" dirty="0" err="1" smtClean="0">
                <a:latin typeface="Forte" pitchFamily="66" charset="0"/>
              </a:rPr>
              <a:t>We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work</a:t>
            </a:r>
            <a:r>
              <a:rPr lang="cs-CZ" dirty="0" smtClean="0">
                <a:latin typeface="Forte" pitchFamily="66" charset="0"/>
              </a:rPr>
              <a:t> very hard in </a:t>
            </a:r>
            <a:r>
              <a:rPr lang="cs-CZ" dirty="0" err="1" smtClean="0">
                <a:latin typeface="Forte" pitchFamily="66" charset="0"/>
              </a:rPr>
              <a:t>the</a:t>
            </a:r>
            <a:r>
              <a:rPr lang="cs-CZ" dirty="0" smtClean="0">
                <a:latin typeface="Forte" pitchFamily="66" charset="0"/>
              </a:rPr>
              <a:t> garden. ………………………………..</a:t>
            </a:r>
          </a:p>
          <a:p>
            <a:r>
              <a:rPr lang="cs-CZ" dirty="0" smtClean="0">
                <a:latin typeface="Forte" pitchFamily="66" charset="0"/>
              </a:rPr>
              <a:t>5) Bill has a </a:t>
            </a:r>
            <a:r>
              <a:rPr lang="cs-CZ" dirty="0" err="1" smtClean="0">
                <a:latin typeface="Forte" pitchFamily="66" charset="0"/>
              </a:rPr>
              <a:t>bath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every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day</a:t>
            </a:r>
            <a:r>
              <a:rPr lang="cs-CZ" dirty="0" smtClean="0">
                <a:latin typeface="Forte" pitchFamily="66" charset="0"/>
              </a:rPr>
              <a:t>. …………………………….………..</a:t>
            </a:r>
          </a:p>
          <a:p>
            <a:r>
              <a:rPr lang="cs-CZ" dirty="0" smtClean="0">
                <a:latin typeface="Forte" pitchFamily="66" charset="0"/>
              </a:rPr>
              <a:t>6) </a:t>
            </a:r>
            <a:r>
              <a:rPr lang="cs-CZ" dirty="0" err="1" smtClean="0">
                <a:latin typeface="Forte" pitchFamily="66" charset="0"/>
              </a:rPr>
              <a:t>You</a:t>
            </a:r>
            <a:r>
              <a:rPr lang="cs-CZ" dirty="0" smtClean="0">
                <a:latin typeface="Forte" pitchFamily="66" charset="0"/>
              </a:rPr>
              <a:t> do </a:t>
            </a:r>
            <a:r>
              <a:rPr lang="cs-CZ" dirty="0" err="1" smtClean="0">
                <a:latin typeface="Forte" pitchFamily="66" charset="0"/>
              </a:rPr>
              <a:t>the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same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things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every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day</a:t>
            </a:r>
            <a:r>
              <a:rPr lang="cs-CZ" dirty="0" smtClean="0">
                <a:latin typeface="Forte" pitchFamily="66" charset="0"/>
              </a:rPr>
              <a:t>. ……………………………</a:t>
            </a:r>
          </a:p>
          <a:p>
            <a:r>
              <a:rPr lang="cs-CZ" dirty="0" smtClean="0">
                <a:latin typeface="Forte" pitchFamily="66" charset="0"/>
              </a:rPr>
              <a:t>7) He </a:t>
            </a:r>
            <a:r>
              <a:rPr lang="cs-CZ" dirty="0" err="1" smtClean="0">
                <a:latin typeface="Forte" pitchFamily="66" charset="0"/>
              </a:rPr>
              <a:t>travels</a:t>
            </a:r>
            <a:r>
              <a:rPr lang="cs-CZ" dirty="0" smtClean="0">
                <a:latin typeface="Forte" pitchFamily="66" charset="0"/>
              </a:rPr>
              <a:t> by </a:t>
            </a:r>
            <a:r>
              <a:rPr lang="cs-CZ" dirty="0" err="1" smtClean="0">
                <a:latin typeface="Forte" pitchFamily="66" charset="0"/>
              </a:rPr>
              <a:t>train</a:t>
            </a:r>
            <a:r>
              <a:rPr lang="cs-CZ" dirty="0" smtClean="0">
                <a:latin typeface="Forte" pitchFamily="66" charset="0"/>
              </a:rPr>
              <a:t>. …………………………………………….</a:t>
            </a:r>
          </a:p>
          <a:p>
            <a:r>
              <a:rPr lang="cs-CZ" dirty="0" smtClean="0">
                <a:latin typeface="Forte" pitchFamily="66" charset="0"/>
              </a:rPr>
              <a:t>8) </a:t>
            </a:r>
            <a:r>
              <a:rPr lang="cs-CZ" dirty="0" err="1" smtClean="0">
                <a:latin typeface="Forte" pitchFamily="66" charset="0"/>
              </a:rPr>
              <a:t>The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Earth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goes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round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the</a:t>
            </a:r>
            <a:r>
              <a:rPr lang="cs-CZ" dirty="0" smtClean="0">
                <a:latin typeface="Forte" pitchFamily="66" charset="0"/>
              </a:rPr>
              <a:t> Sun. ………………………………....</a:t>
            </a:r>
          </a:p>
          <a:p>
            <a:r>
              <a:rPr lang="cs-CZ" dirty="0" smtClean="0">
                <a:latin typeface="Forte" pitchFamily="66" charset="0"/>
              </a:rPr>
              <a:t>9) </a:t>
            </a:r>
            <a:r>
              <a:rPr lang="cs-CZ" dirty="0" err="1" smtClean="0">
                <a:latin typeface="Forte" pitchFamily="66" charset="0"/>
              </a:rPr>
              <a:t>Linda‘s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parents</a:t>
            </a:r>
            <a:r>
              <a:rPr lang="cs-CZ" dirty="0" smtClean="0">
                <a:latin typeface="Forte" pitchFamily="66" charset="0"/>
              </a:rPr>
              <a:t> live in Scotland. …………………………........</a:t>
            </a:r>
            <a:endParaRPr lang="cs-CZ" dirty="0">
              <a:latin typeface="Forte" pitchFamily="66" charset="0"/>
            </a:endParaRPr>
          </a:p>
        </p:txBody>
      </p:sp>
      <p:pic>
        <p:nvPicPr>
          <p:cNvPr id="1027" name="Picture 3" descr="C:\Users\pc\AppData\Local\Microsoft\Windows\Temporary Internet Files\Content.IE5\JGRX34T0\MC9002372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764704"/>
            <a:ext cx="1152128" cy="1156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LAK7K1R4\MM900336328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797151"/>
            <a:ext cx="2304256" cy="1536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5149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852936"/>
            <a:ext cx="8183880" cy="1051560"/>
          </a:xfrm>
        </p:spPr>
        <p:txBody>
          <a:bodyPr>
            <a:noAutofit/>
          </a:bodyPr>
          <a:lstStyle/>
          <a:p>
            <a:pPr algn="ctr"/>
            <a:r>
              <a:rPr lang="cs-CZ" sz="6600" dirty="0" err="1" smtClean="0">
                <a:latin typeface="Forte" pitchFamily="66" charset="0"/>
              </a:rPr>
              <a:t>The</a:t>
            </a:r>
            <a:r>
              <a:rPr lang="cs-CZ" sz="6600" dirty="0" smtClean="0">
                <a:latin typeface="Forte" pitchFamily="66" charset="0"/>
              </a:rPr>
              <a:t> end</a:t>
            </a:r>
            <a:endParaRPr lang="cs-CZ" sz="6600" dirty="0">
              <a:latin typeface="Forte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98107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183880" cy="105156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Forte" pitchFamily="66" charset="0"/>
              </a:rPr>
              <a:t/>
            </a:r>
            <a:br>
              <a:rPr lang="cs-CZ" dirty="0" smtClean="0">
                <a:latin typeface="Forte" pitchFamily="66" charset="0"/>
              </a:rPr>
            </a:br>
            <a:r>
              <a:rPr lang="cs-CZ" dirty="0">
                <a:latin typeface="Forte" pitchFamily="66" charset="0"/>
              </a:rPr>
              <a:t/>
            </a:r>
            <a:br>
              <a:rPr lang="cs-CZ" dirty="0">
                <a:latin typeface="Forte" pitchFamily="66" charset="0"/>
              </a:rPr>
            </a:br>
            <a:r>
              <a:rPr lang="cs-CZ" dirty="0" err="1" smtClean="0">
                <a:latin typeface="Forte" pitchFamily="66" charset="0"/>
              </a:rPr>
              <a:t>The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key</a:t>
            </a:r>
            <a:r>
              <a:rPr lang="cs-CZ" dirty="0" smtClean="0">
                <a:latin typeface="Forte" pitchFamily="66" charset="0"/>
              </a:rPr>
              <a:t> : </a:t>
            </a:r>
            <a:br>
              <a:rPr lang="cs-CZ" dirty="0" smtClean="0">
                <a:latin typeface="Forte" pitchFamily="66" charset="0"/>
              </a:rPr>
            </a:b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Write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>
                <a:latin typeface="Forte" pitchFamily="66" charset="0"/>
              </a:rPr>
              <a:t>the</a:t>
            </a:r>
            <a:r>
              <a:rPr lang="cs-CZ" dirty="0">
                <a:latin typeface="Forte" pitchFamily="66" charset="0"/>
              </a:rPr>
              <a:t> negative </a:t>
            </a:r>
            <a:r>
              <a:rPr lang="cs-CZ" dirty="0" err="1">
                <a:latin typeface="Forte" pitchFamily="66" charset="0"/>
              </a:rPr>
              <a:t>sentences</a:t>
            </a:r>
            <a:r>
              <a:rPr lang="cs-CZ" dirty="0">
                <a:latin typeface="Forte" pitchFamily="66" charset="0"/>
              </a:rPr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183880" cy="4187952"/>
          </a:xfrm>
        </p:spPr>
        <p:txBody>
          <a:bodyPr>
            <a:normAutofit fontScale="70000" lnSpcReduction="20000"/>
          </a:bodyPr>
          <a:lstStyle/>
          <a:p>
            <a:endParaRPr lang="cs-CZ" dirty="0"/>
          </a:p>
          <a:p>
            <a:r>
              <a:rPr lang="cs-CZ" dirty="0">
                <a:latin typeface="Forte" pitchFamily="66" charset="0"/>
              </a:rPr>
              <a:t>I play </a:t>
            </a:r>
            <a:r>
              <a:rPr lang="cs-CZ" dirty="0" err="1">
                <a:latin typeface="Forte" pitchFamily="66" charset="0"/>
              </a:rPr>
              <a:t>the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>
                <a:latin typeface="Forte" pitchFamily="66" charset="0"/>
              </a:rPr>
              <a:t>violin</a:t>
            </a:r>
            <a:r>
              <a:rPr lang="cs-CZ" dirty="0">
                <a:latin typeface="Forte" pitchFamily="66" charset="0"/>
              </a:rPr>
              <a:t> very </a:t>
            </a:r>
            <a:r>
              <a:rPr lang="cs-CZ" dirty="0" err="1">
                <a:latin typeface="Forte" pitchFamily="66" charset="0"/>
              </a:rPr>
              <a:t>well</a:t>
            </a:r>
            <a:r>
              <a:rPr lang="cs-CZ" dirty="0">
                <a:latin typeface="Forte" pitchFamily="66" charset="0"/>
              </a:rPr>
              <a:t>.   I </a:t>
            </a:r>
            <a:r>
              <a:rPr lang="cs-CZ" dirty="0" err="1">
                <a:latin typeface="Forte" pitchFamily="66" charset="0"/>
              </a:rPr>
              <a:t>don‘t</a:t>
            </a:r>
            <a:r>
              <a:rPr lang="cs-CZ" dirty="0">
                <a:latin typeface="Forte" pitchFamily="66" charset="0"/>
              </a:rPr>
              <a:t> play </a:t>
            </a:r>
            <a:r>
              <a:rPr lang="cs-CZ" dirty="0" err="1">
                <a:latin typeface="Forte" pitchFamily="66" charset="0"/>
              </a:rPr>
              <a:t>the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>
                <a:latin typeface="Forte" pitchFamily="66" charset="0"/>
              </a:rPr>
              <a:t>violin</a:t>
            </a:r>
            <a:r>
              <a:rPr lang="cs-CZ" dirty="0">
                <a:latin typeface="Forte" pitchFamily="66" charset="0"/>
              </a:rPr>
              <a:t> very </a:t>
            </a:r>
            <a:r>
              <a:rPr lang="cs-CZ" dirty="0" err="1">
                <a:latin typeface="Forte" pitchFamily="66" charset="0"/>
              </a:rPr>
              <a:t>well</a:t>
            </a:r>
            <a:r>
              <a:rPr lang="cs-CZ" dirty="0">
                <a:latin typeface="Forte" pitchFamily="66" charset="0"/>
              </a:rPr>
              <a:t>.</a:t>
            </a:r>
          </a:p>
          <a:p>
            <a:r>
              <a:rPr lang="cs-CZ" dirty="0">
                <a:latin typeface="Forte" pitchFamily="66" charset="0"/>
              </a:rPr>
              <a:t>Paula </a:t>
            </a:r>
            <a:r>
              <a:rPr lang="cs-CZ" dirty="0" err="1">
                <a:latin typeface="Forte" pitchFamily="66" charset="0"/>
              </a:rPr>
              <a:t>plays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>
                <a:latin typeface="Forte" pitchFamily="66" charset="0"/>
              </a:rPr>
              <a:t>the</a:t>
            </a:r>
            <a:r>
              <a:rPr lang="cs-CZ" dirty="0">
                <a:latin typeface="Forte" pitchFamily="66" charset="0"/>
              </a:rPr>
              <a:t> piano very </a:t>
            </a:r>
            <a:r>
              <a:rPr lang="cs-CZ" dirty="0" err="1">
                <a:latin typeface="Forte" pitchFamily="66" charset="0"/>
              </a:rPr>
              <a:t>well</a:t>
            </a:r>
            <a:r>
              <a:rPr lang="cs-CZ" dirty="0">
                <a:latin typeface="Forte" pitchFamily="66" charset="0"/>
              </a:rPr>
              <a:t>.  </a:t>
            </a:r>
            <a:r>
              <a:rPr lang="cs-CZ" dirty="0" smtClean="0">
                <a:latin typeface="Forte" pitchFamily="66" charset="0"/>
              </a:rPr>
              <a:t>Paula </a:t>
            </a:r>
            <a:r>
              <a:rPr lang="cs-CZ" dirty="0" err="1" smtClean="0">
                <a:latin typeface="Forte" pitchFamily="66" charset="0"/>
              </a:rPr>
              <a:t>doesn‘t</a:t>
            </a:r>
            <a:r>
              <a:rPr lang="cs-CZ" dirty="0" smtClean="0">
                <a:latin typeface="Forte" pitchFamily="66" charset="0"/>
              </a:rPr>
              <a:t> play </a:t>
            </a:r>
            <a:r>
              <a:rPr lang="cs-CZ" dirty="0" err="1" smtClean="0">
                <a:latin typeface="Forte" pitchFamily="66" charset="0"/>
              </a:rPr>
              <a:t>the</a:t>
            </a:r>
            <a:r>
              <a:rPr lang="cs-CZ" dirty="0" smtClean="0">
                <a:latin typeface="Forte" pitchFamily="66" charset="0"/>
              </a:rPr>
              <a:t> piano very </a:t>
            </a:r>
            <a:r>
              <a:rPr lang="cs-CZ" dirty="0" err="1" smtClean="0">
                <a:latin typeface="Forte" pitchFamily="66" charset="0"/>
              </a:rPr>
              <a:t>well</a:t>
            </a:r>
            <a:r>
              <a:rPr lang="cs-CZ" dirty="0" smtClean="0">
                <a:latin typeface="Forte" pitchFamily="66" charset="0"/>
              </a:rPr>
              <a:t>.</a:t>
            </a:r>
          </a:p>
          <a:p>
            <a:r>
              <a:rPr lang="cs-CZ" dirty="0" err="1" smtClean="0">
                <a:latin typeface="Forte" pitchFamily="66" charset="0"/>
              </a:rPr>
              <a:t>They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>
                <a:latin typeface="Forte" pitchFamily="66" charset="0"/>
              </a:rPr>
              <a:t>know</a:t>
            </a:r>
            <a:r>
              <a:rPr lang="cs-CZ" dirty="0">
                <a:latin typeface="Forte" pitchFamily="66" charset="0"/>
              </a:rPr>
              <a:t> my </a:t>
            </a:r>
            <a:r>
              <a:rPr lang="cs-CZ" dirty="0" err="1">
                <a:latin typeface="Forte" pitchFamily="66" charset="0"/>
              </a:rPr>
              <a:t>phone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number</a:t>
            </a:r>
            <a:r>
              <a:rPr lang="cs-CZ" dirty="0" smtClean="0">
                <a:latin typeface="Forte" pitchFamily="66" charset="0"/>
              </a:rPr>
              <a:t>.  </a:t>
            </a:r>
            <a:r>
              <a:rPr lang="cs-CZ" dirty="0" err="1">
                <a:latin typeface="Forte" pitchFamily="66" charset="0"/>
              </a:rPr>
              <a:t>They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don‘t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know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>
                <a:latin typeface="Forte" pitchFamily="66" charset="0"/>
              </a:rPr>
              <a:t>my </a:t>
            </a:r>
            <a:r>
              <a:rPr lang="cs-CZ" dirty="0" err="1">
                <a:latin typeface="Forte" pitchFamily="66" charset="0"/>
              </a:rPr>
              <a:t>phone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>
                <a:latin typeface="Forte" pitchFamily="66" charset="0"/>
              </a:rPr>
              <a:t>number</a:t>
            </a:r>
            <a:r>
              <a:rPr lang="cs-CZ" dirty="0">
                <a:latin typeface="Forte" pitchFamily="66" charset="0"/>
              </a:rPr>
              <a:t>. </a:t>
            </a:r>
          </a:p>
          <a:p>
            <a:r>
              <a:rPr lang="cs-CZ" dirty="0" err="1" smtClean="0">
                <a:latin typeface="Forte" pitchFamily="66" charset="0"/>
              </a:rPr>
              <a:t>We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>
                <a:latin typeface="Forte" pitchFamily="66" charset="0"/>
              </a:rPr>
              <a:t>work</a:t>
            </a:r>
            <a:r>
              <a:rPr lang="cs-CZ" dirty="0">
                <a:latin typeface="Forte" pitchFamily="66" charset="0"/>
              </a:rPr>
              <a:t> very hard in </a:t>
            </a:r>
            <a:r>
              <a:rPr lang="cs-CZ" dirty="0" err="1">
                <a:latin typeface="Forte" pitchFamily="66" charset="0"/>
              </a:rPr>
              <a:t>the</a:t>
            </a:r>
            <a:r>
              <a:rPr lang="cs-CZ" dirty="0">
                <a:latin typeface="Forte" pitchFamily="66" charset="0"/>
              </a:rPr>
              <a:t> garden. </a:t>
            </a:r>
            <a:r>
              <a:rPr lang="cs-CZ" dirty="0" err="1" smtClean="0">
                <a:latin typeface="Forte" pitchFamily="66" charset="0"/>
              </a:rPr>
              <a:t>We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don‘t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work</a:t>
            </a:r>
            <a:r>
              <a:rPr lang="cs-CZ" dirty="0" smtClean="0">
                <a:latin typeface="Forte" pitchFamily="66" charset="0"/>
              </a:rPr>
              <a:t> very hard in </a:t>
            </a:r>
            <a:r>
              <a:rPr lang="cs-CZ" dirty="0" err="1" smtClean="0">
                <a:latin typeface="Forte" pitchFamily="66" charset="0"/>
              </a:rPr>
              <a:t>the</a:t>
            </a:r>
            <a:r>
              <a:rPr lang="cs-CZ" dirty="0" smtClean="0">
                <a:latin typeface="Forte" pitchFamily="66" charset="0"/>
              </a:rPr>
              <a:t> garden.</a:t>
            </a:r>
          </a:p>
          <a:p>
            <a:r>
              <a:rPr lang="cs-CZ" dirty="0" smtClean="0">
                <a:latin typeface="Forte" pitchFamily="66" charset="0"/>
              </a:rPr>
              <a:t>Bill </a:t>
            </a:r>
            <a:r>
              <a:rPr lang="cs-CZ" dirty="0">
                <a:latin typeface="Forte" pitchFamily="66" charset="0"/>
              </a:rPr>
              <a:t>has a </a:t>
            </a:r>
            <a:r>
              <a:rPr lang="cs-CZ" dirty="0" err="1">
                <a:latin typeface="Forte" pitchFamily="66" charset="0"/>
              </a:rPr>
              <a:t>bath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>
                <a:latin typeface="Forte" pitchFamily="66" charset="0"/>
              </a:rPr>
              <a:t>every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>
                <a:latin typeface="Forte" pitchFamily="66" charset="0"/>
              </a:rPr>
              <a:t>day</a:t>
            </a:r>
            <a:r>
              <a:rPr lang="cs-CZ" dirty="0">
                <a:latin typeface="Forte" pitchFamily="66" charset="0"/>
              </a:rPr>
              <a:t>. </a:t>
            </a:r>
            <a:r>
              <a:rPr lang="cs-CZ" dirty="0" smtClean="0">
                <a:latin typeface="Forte" pitchFamily="66" charset="0"/>
              </a:rPr>
              <a:t>Bill </a:t>
            </a:r>
            <a:r>
              <a:rPr lang="cs-CZ" dirty="0" err="1" smtClean="0">
                <a:latin typeface="Forte" pitchFamily="66" charset="0"/>
              </a:rPr>
              <a:t>doesn‘t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have</a:t>
            </a:r>
            <a:r>
              <a:rPr lang="cs-CZ" dirty="0" smtClean="0">
                <a:latin typeface="Forte" pitchFamily="66" charset="0"/>
              </a:rPr>
              <a:t> a </a:t>
            </a:r>
            <a:r>
              <a:rPr lang="cs-CZ" dirty="0" err="1" smtClean="0">
                <a:latin typeface="Forte" pitchFamily="66" charset="0"/>
              </a:rPr>
              <a:t>bath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every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day</a:t>
            </a:r>
            <a:r>
              <a:rPr lang="cs-CZ" dirty="0" smtClean="0">
                <a:latin typeface="Forte" pitchFamily="66" charset="0"/>
              </a:rPr>
              <a:t>.</a:t>
            </a:r>
            <a:endParaRPr lang="cs-CZ" dirty="0">
              <a:latin typeface="Forte" pitchFamily="66" charset="0"/>
            </a:endParaRPr>
          </a:p>
          <a:p>
            <a:r>
              <a:rPr lang="cs-CZ" dirty="0" err="1">
                <a:latin typeface="Forte" pitchFamily="66" charset="0"/>
              </a:rPr>
              <a:t>You</a:t>
            </a:r>
            <a:r>
              <a:rPr lang="cs-CZ" dirty="0">
                <a:latin typeface="Forte" pitchFamily="66" charset="0"/>
              </a:rPr>
              <a:t> do </a:t>
            </a:r>
            <a:r>
              <a:rPr lang="cs-CZ" dirty="0" err="1">
                <a:latin typeface="Forte" pitchFamily="66" charset="0"/>
              </a:rPr>
              <a:t>the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>
                <a:latin typeface="Forte" pitchFamily="66" charset="0"/>
              </a:rPr>
              <a:t>same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>
                <a:latin typeface="Forte" pitchFamily="66" charset="0"/>
              </a:rPr>
              <a:t>things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>
                <a:latin typeface="Forte" pitchFamily="66" charset="0"/>
              </a:rPr>
              <a:t>every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>
                <a:latin typeface="Forte" pitchFamily="66" charset="0"/>
              </a:rPr>
              <a:t>day</a:t>
            </a:r>
            <a:r>
              <a:rPr lang="cs-CZ" dirty="0">
                <a:latin typeface="Forte" pitchFamily="66" charset="0"/>
              </a:rPr>
              <a:t>. </a:t>
            </a:r>
            <a:r>
              <a:rPr lang="cs-CZ" dirty="0" err="1" smtClean="0">
                <a:latin typeface="Forte" pitchFamily="66" charset="0"/>
              </a:rPr>
              <a:t>You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don‘t</a:t>
            </a:r>
            <a:r>
              <a:rPr lang="cs-CZ" dirty="0" smtClean="0">
                <a:latin typeface="Forte" pitchFamily="66" charset="0"/>
              </a:rPr>
              <a:t> do </a:t>
            </a:r>
            <a:r>
              <a:rPr lang="cs-CZ" dirty="0" err="1" smtClean="0">
                <a:latin typeface="Forte" pitchFamily="66" charset="0"/>
              </a:rPr>
              <a:t>the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same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things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every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day</a:t>
            </a:r>
            <a:r>
              <a:rPr lang="cs-CZ" dirty="0">
                <a:latin typeface="Forte" pitchFamily="66" charset="0"/>
              </a:rPr>
              <a:t>.</a:t>
            </a:r>
            <a:endParaRPr lang="cs-CZ" dirty="0" smtClean="0">
              <a:latin typeface="Forte" pitchFamily="66" charset="0"/>
            </a:endParaRPr>
          </a:p>
          <a:p>
            <a:r>
              <a:rPr lang="cs-CZ" dirty="0" smtClean="0">
                <a:latin typeface="Forte" pitchFamily="66" charset="0"/>
              </a:rPr>
              <a:t>He </a:t>
            </a:r>
            <a:r>
              <a:rPr lang="cs-CZ" dirty="0" err="1">
                <a:latin typeface="Forte" pitchFamily="66" charset="0"/>
              </a:rPr>
              <a:t>travels</a:t>
            </a:r>
            <a:r>
              <a:rPr lang="cs-CZ" dirty="0">
                <a:latin typeface="Forte" pitchFamily="66" charset="0"/>
              </a:rPr>
              <a:t> by </a:t>
            </a:r>
            <a:r>
              <a:rPr lang="cs-CZ" dirty="0" err="1">
                <a:latin typeface="Forte" pitchFamily="66" charset="0"/>
              </a:rPr>
              <a:t>train</a:t>
            </a:r>
            <a:r>
              <a:rPr lang="cs-CZ" dirty="0">
                <a:latin typeface="Forte" pitchFamily="66" charset="0"/>
              </a:rPr>
              <a:t>. </a:t>
            </a:r>
            <a:r>
              <a:rPr lang="cs-CZ" dirty="0" smtClean="0">
                <a:latin typeface="Forte" pitchFamily="66" charset="0"/>
              </a:rPr>
              <a:t>He </a:t>
            </a:r>
            <a:r>
              <a:rPr lang="cs-CZ" dirty="0" err="1" smtClean="0">
                <a:latin typeface="Forte" pitchFamily="66" charset="0"/>
              </a:rPr>
              <a:t>doesn‘t</a:t>
            </a:r>
            <a:r>
              <a:rPr lang="cs-CZ" dirty="0" smtClean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travel</a:t>
            </a:r>
            <a:r>
              <a:rPr lang="cs-CZ" dirty="0" smtClean="0">
                <a:latin typeface="Forte" pitchFamily="66" charset="0"/>
              </a:rPr>
              <a:t> by </a:t>
            </a:r>
            <a:r>
              <a:rPr lang="cs-CZ" dirty="0" err="1" smtClean="0">
                <a:latin typeface="Forte" pitchFamily="66" charset="0"/>
              </a:rPr>
              <a:t>train</a:t>
            </a:r>
            <a:r>
              <a:rPr lang="cs-CZ" dirty="0" smtClean="0">
                <a:latin typeface="Forte" pitchFamily="66" charset="0"/>
              </a:rPr>
              <a:t>.</a:t>
            </a:r>
            <a:endParaRPr lang="cs-CZ" dirty="0">
              <a:latin typeface="Forte" pitchFamily="66" charset="0"/>
            </a:endParaRPr>
          </a:p>
          <a:p>
            <a:r>
              <a:rPr lang="cs-CZ" dirty="0" err="1">
                <a:latin typeface="Forte" pitchFamily="66" charset="0"/>
              </a:rPr>
              <a:t>The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>
                <a:latin typeface="Forte" pitchFamily="66" charset="0"/>
              </a:rPr>
              <a:t>Earth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>
                <a:latin typeface="Forte" pitchFamily="66" charset="0"/>
              </a:rPr>
              <a:t>goes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>
                <a:latin typeface="Forte" pitchFamily="66" charset="0"/>
              </a:rPr>
              <a:t>round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>
                <a:latin typeface="Forte" pitchFamily="66" charset="0"/>
              </a:rPr>
              <a:t>the</a:t>
            </a:r>
            <a:r>
              <a:rPr lang="cs-CZ" dirty="0">
                <a:latin typeface="Forte" pitchFamily="66" charset="0"/>
              </a:rPr>
              <a:t> Sun. </a:t>
            </a:r>
            <a:r>
              <a:rPr lang="cs-CZ" dirty="0" err="1">
                <a:latin typeface="Forte" pitchFamily="66" charset="0"/>
              </a:rPr>
              <a:t>The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>
                <a:latin typeface="Forte" pitchFamily="66" charset="0"/>
              </a:rPr>
              <a:t>Earth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doesn‘t</a:t>
            </a:r>
            <a:r>
              <a:rPr lang="cs-CZ" dirty="0" smtClean="0">
                <a:latin typeface="Forte" pitchFamily="66" charset="0"/>
              </a:rPr>
              <a:t> go </a:t>
            </a:r>
            <a:r>
              <a:rPr lang="cs-CZ" dirty="0" err="1">
                <a:latin typeface="Forte" pitchFamily="66" charset="0"/>
              </a:rPr>
              <a:t>round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>
                <a:latin typeface="Forte" pitchFamily="66" charset="0"/>
              </a:rPr>
              <a:t>the</a:t>
            </a:r>
            <a:r>
              <a:rPr lang="cs-CZ" dirty="0">
                <a:latin typeface="Forte" pitchFamily="66" charset="0"/>
              </a:rPr>
              <a:t> Sun</a:t>
            </a:r>
            <a:r>
              <a:rPr lang="cs-CZ" dirty="0" smtClean="0">
                <a:latin typeface="Forte" pitchFamily="66" charset="0"/>
              </a:rPr>
              <a:t>.</a:t>
            </a:r>
            <a:endParaRPr lang="cs-CZ" dirty="0">
              <a:latin typeface="Forte" pitchFamily="66" charset="0"/>
            </a:endParaRPr>
          </a:p>
          <a:p>
            <a:r>
              <a:rPr lang="cs-CZ" dirty="0" err="1">
                <a:latin typeface="Forte" pitchFamily="66" charset="0"/>
              </a:rPr>
              <a:t>Linda‘s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>
                <a:latin typeface="Forte" pitchFamily="66" charset="0"/>
              </a:rPr>
              <a:t>parents</a:t>
            </a:r>
            <a:r>
              <a:rPr lang="cs-CZ" dirty="0">
                <a:latin typeface="Forte" pitchFamily="66" charset="0"/>
              </a:rPr>
              <a:t> live in Scotland. </a:t>
            </a:r>
            <a:r>
              <a:rPr lang="cs-CZ" dirty="0" err="1">
                <a:latin typeface="Forte" pitchFamily="66" charset="0"/>
              </a:rPr>
              <a:t>Linda‘s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>
                <a:latin typeface="Forte" pitchFamily="66" charset="0"/>
              </a:rPr>
              <a:t>parents</a:t>
            </a:r>
            <a:r>
              <a:rPr lang="cs-CZ" dirty="0">
                <a:latin typeface="Forte" pitchFamily="66" charset="0"/>
              </a:rPr>
              <a:t> </a:t>
            </a:r>
            <a:r>
              <a:rPr lang="cs-CZ" dirty="0" err="1" smtClean="0">
                <a:latin typeface="Forte" pitchFamily="66" charset="0"/>
              </a:rPr>
              <a:t>don‘t</a:t>
            </a:r>
            <a:r>
              <a:rPr lang="cs-CZ" dirty="0" smtClean="0">
                <a:latin typeface="Forte" pitchFamily="66" charset="0"/>
              </a:rPr>
              <a:t> live </a:t>
            </a:r>
            <a:r>
              <a:rPr lang="cs-CZ" dirty="0">
                <a:latin typeface="Forte" pitchFamily="66" charset="0"/>
              </a:rPr>
              <a:t>in Scotland. </a:t>
            </a:r>
          </a:p>
          <a:p>
            <a:endParaRPr lang="cs-CZ" dirty="0">
              <a:latin typeface="Forte" pitchFamily="66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14738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140968"/>
            <a:ext cx="8183880" cy="105156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Forte" pitchFamily="66" charset="0"/>
              </a:rPr>
              <a:t>Zdroje: vlastní tvorba</a:t>
            </a:r>
            <a:br>
              <a:rPr lang="cs-CZ" dirty="0" smtClean="0">
                <a:latin typeface="Forte" pitchFamily="66" charset="0"/>
              </a:rPr>
            </a:br>
            <a:r>
              <a:rPr lang="pl-PL" smtClean="0">
                <a:latin typeface="Forte" pitchFamily="66" charset="0"/>
              </a:rPr>
              <a:t>Obrázky </a:t>
            </a:r>
            <a:r>
              <a:rPr lang="pl-PL" dirty="0">
                <a:latin typeface="Forte" pitchFamily="66" charset="0"/>
              </a:rPr>
              <a:t>a fotografie – kliparty office- www.office.com</a:t>
            </a:r>
            <a:br>
              <a:rPr lang="pl-PL" dirty="0">
                <a:latin typeface="Forte" pitchFamily="66" charset="0"/>
              </a:rPr>
            </a:br>
            <a:endParaRPr lang="cs-CZ" dirty="0">
              <a:latin typeface="Forte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8108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212</TotalTime>
  <Words>503</Words>
  <Application>Microsoft Office PowerPoint</Application>
  <PresentationFormat>Předvádění na obrazovce (4:3)</PresentationFormat>
  <Paragraphs>92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Prezentace aplikace PowerPoint</vt:lpstr>
      <vt:lpstr>Prezentace aplikace PowerPoint</vt:lpstr>
      <vt:lpstr>Present Simple - negative</vt:lpstr>
      <vt:lpstr>Zápor se tvoří pomocí : don‘t /doesn‘t + významové sloveso v infinitivu</vt:lpstr>
      <vt:lpstr>Write the negative sentences.</vt:lpstr>
      <vt:lpstr>The end</vt:lpstr>
      <vt:lpstr>  The key :   Write the negative sentences.</vt:lpstr>
      <vt:lpstr>Zdroje: vlastní tvorba Obrázky a fotografie – kliparty office- www.office.com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EU12</cp:lastModifiedBy>
  <cp:revision>19</cp:revision>
  <dcterms:created xsi:type="dcterms:W3CDTF">2013-05-14T20:27:47Z</dcterms:created>
  <dcterms:modified xsi:type="dcterms:W3CDTF">2013-06-06T17:46:33Z</dcterms:modified>
</cp:coreProperties>
</file>