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415045C-3F12-40AD-8006-650639CACA3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AF8D0A-3ADF-412A-868C-93FF098A25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96752"/>
            <a:ext cx="806489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 smtClean="0"/>
              <a:t>ROČNÍK: OSMÝ</a:t>
            </a:r>
            <a:endParaRPr lang="cs-CZ" dirty="0"/>
          </a:p>
          <a:p>
            <a:r>
              <a:rPr lang="cs-CZ" dirty="0" smtClean="0"/>
              <a:t>TÉMA</a:t>
            </a:r>
            <a:r>
              <a:rPr lang="cs-CZ" smtClean="0"/>
              <a:t>:  FORMOVÁNÍ PŘÍSLOVCÍ</a:t>
            </a:r>
            <a:endParaRPr lang="cs-CZ" dirty="0"/>
          </a:p>
          <a:p>
            <a:r>
              <a:rPr lang="cs-CZ" dirty="0" smtClean="0"/>
              <a:t>AUTOR: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28. 4.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VY_32_INOVACE_55_IZ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402" y="20207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796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731520"/>
            <a:ext cx="7848872" cy="4353664"/>
          </a:xfrm>
        </p:spPr>
        <p:txBody>
          <a:bodyPr>
            <a:normAutofit fontScale="85000" lnSpcReduction="20000"/>
          </a:bodyPr>
          <a:lstStyle/>
          <a:p>
            <a:r>
              <a:rPr lang="cs-CZ" u="sng" dirty="0"/>
              <a:t>ANOTACE:</a:t>
            </a:r>
            <a:endParaRPr lang="cs-CZ" dirty="0"/>
          </a:p>
          <a:p>
            <a:r>
              <a:rPr lang="cs-CZ" dirty="0"/>
              <a:t>Práce je určena pro žáky </a:t>
            </a:r>
            <a:r>
              <a:rPr lang="cs-CZ" dirty="0" smtClean="0"/>
              <a:t>osmých ročníků  </a:t>
            </a:r>
            <a:r>
              <a:rPr lang="cs-CZ" dirty="0"/>
              <a:t>k </a:t>
            </a:r>
            <a:r>
              <a:rPr lang="cs-CZ" dirty="0" smtClean="0"/>
              <a:t>uvedení </a:t>
            </a:r>
            <a:r>
              <a:rPr lang="cs-CZ" dirty="0"/>
              <a:t>učiva – </a:t>
            </a:r>
            <a:r>
              <a:rPr lang="cs-CZ" dirty="0" smtClean="0"/>
              <a:t>přídavná jména a příslovce a jejich tvoření. </a:t>
            </a:r>
            <a:r>
              <a:rPr lang="cs-CZ" dirty="0"/>
              <a:t>Žáci si </a:t>
            </a:r>
            <a:r>
              <a:rPr lang="cs-CZ" dirty="0" smtClean="0"/>
              <a:t>zopakují </a:t>
            </a:r>
            <a:r>
              <a:rPr lang="cs-CZ" dirty="0"/>
              <a:t>pojmy </a:t>
            </a:r>
            <a:r>
              <a:rPr lang="cs-CZ" dirty="0" smtClean="0"/>
              <a:t>přídavné jméno a příslovce. V práci je </a:t>
            </a:r>
            <a:r>
              <a:rPr lang="cs-CZ" dirty="0" err="1" smtClean="0"/>
              <a:t>ukázan</a:t>
            </a:r>
            <a:r>
              <a:rPr lang="cs-CZ" dirty="0" smtClean="0"/>
              <a:t> častý způsob odvozování </a:t>
            </a:r>
            <a:r>
              <a:rPr lang="cs-CZ" dirty="0" err="1" smtClean="0"/>
              <a:t>příslovců</a:t>
            </a:r>
            <a:r>
              <a:rPr lang="cs-CZ" dirty="0" smtClean="0"/>
              <a:t> od přídavných jmen pomocí koncovky –</a:t>
            </a:r>
            <a:r>
              <a:rPr lang="cs-CZ" dirty="0" err="1" smtClean="0"/>
              <a:t>ly</a:t>
            </a:r>
            <a:r>
              <a:rPr lang="cs-CZ" dirty="0" smtClean="0"/>
              <a:t>. Dále je uvedeno nepravidelné tvoření </a:t>
            </a:r>
            <a:r>
              <a:rPr lang="cs-CZ" dirty="0" err="1" smtClean="0"/>
              <a:t>příslovců</a:t>
            </a:r>
            <a:r>
              <a:rPr lang="cs-CZ" dirty="0" smtClean="0"/>
              <a:t>.    V prezentaci je stanoveno, že některá přídavná jména jsou zároveň příslovci, a je ukázáno jejich rozdílné použití a postavení. Na závěr </a:t>
            </a:r>
            <a:r>
              <a:rPr lang="cs-CZ" dirty="0"/>
              <a:t>si žáci učiní zápis do sešitů podle prezentace.                        </a:t>
            </a:r>
          </a:p>
          <a:p>
            <a:endParaRPr lang="cs-CZ" dirty="0"/>
          </a:p>
          <a:p>
            <a:r>
              <a:rPr lang="cs-CZ" u="sng" dirty="0"/>
              <a:t>PILOTÁŽ :</a:t>
            </a:r>
            <a:endParaRPr lang="cs-CZ" dirty="0"/>
          </a:p>
          <a:p>
            <a:r>
              <a:rPr lang="cs-CZ" dirty="0"/>
              <a:t>Práce byla pilotována v </a:t>
            </a:r>
            <a:r>
              <a:rPr lang="cs-CZ" dirty="0" smtClean="0"/>
              <a:t>osmé </a:t>
            </a:r>
            <a:r>
              <a:rPr lang="cs-CZ" dirty="0"/>
              <a:t>třídě. Prezentace byla podle potřeby zastavovaná</a:t>
            </a:r>
            <a:r>
              <a:rPr lang="cs-CZ" dirty="0" smtClean="0"/>
              <a:t>.  Žáci vymýšleli věty, ve kterých používali buď přídavná jména nebo příslovce, aby si uvědomili jejich použití i různé postavení ve větě. Po </a:t>
            </a:r>
            <a:r>
              <a:rPr lang="cs-CZ" dirty="0"/>
              <a:t>projití a vysvětlení pojmů si žáci udělali zápis do sešitů </a:t>
            </a:r>
            <a:r>
              <a:rPr lang="cs-CZ"/>
              <a:t>podle </a:t>
            </a:r>
            <a:r>
              <a:rPr lang="cs-CZ" smtClean="0"/>
              <a:t>prezentace</a:t>
            </a:r>
            <a:r>
              <a:rPr lang="cs-CZ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40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797152"/>
            <a:ext cx="7848872" cy="1512168"/>
          </a:xfrm>
        </p:spPr>
        <p:txBody>
          <a:bodyPr>
            <a:noAutofit/>
          </a:bodyPr>
          <a:lstStyle/>
          <a:p>
            <a:r>
              <a:rPr lang="cs-CZ" sz="3600" dirty="0" smtClean="0"/>
              <a:t>        Přídavná jména a příslovce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2276872"/>
            <a:ext cx="7175351" cy="2648585"/>
          </a:xfrm>
        </p:spPr>
        <p:txBody>
          <a:bodyPr/>
          <a:lstStyle/>
          <a:p>
            <a:r>
              <a:rPr lang="cs-CZ" dirty="0" err="1" smtClean="0"/>
              <a:t>Adjectives</a:t>
            </a:r>
            <a:r>
              <a:rPr lang="cs-CZ" dirty="0" smtClean="0"/>
              <a:t> and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dirty="0" err="1" smtClean="0"/>
              <a:t>adverbs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131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4000" u="sng" dirty="0" err="1" smtClean="0"/>
              <a:t>Adjectives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156447" y="1400326"/>
            <a:ext cx="3346704" cy="4548953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popisují podstatná jména nebo zájmena</a:t>
            </a:r>
          </a:p>
          <a:p>
            <a:pPr marL="45720" indent="0">
              <a:buNone/>
            </a:pPr>
            <a:endParaRPr lang="cs-CZ" sz="3200" dirty="0" smtClean="0"/>
          </a:p>
          <a:p>
            <a:r>
              <a:rPr lang="cs-CZ" sz="3200" dirty="0" smtClean="0"/>
              <a:t>JAKÝ?  </a:t>
            </a:r>
            <a:r>
              <a:rPr lang="cs-CZ" sz="3200" dirty="0" smtClean="0">
                <a:solidFill>
                  <a:srgbClr val="FF0000"/>
                </a:solidFill>
              </a:rPr>
              <a:t>WHAT?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4000" u="sng" dirty="0" err="1" smtClean="0"/>
              <a:t>Adverbs</a:t>
            </a:r>
            <a:endParaRPr lang="cs-CZ" sz="4000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4694264"/>
          </a:xfrm>
        </p:spPr>
        <p:txBody>
          <a:bodyPr>
            <a:no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Popisují slovesa, přídavná jména, příslovce</a:t>
            </a:r>
          </a:p>
          <a:p>
            <a:endParaRPr lang="cs-CZ" sz="3200" dirty="0" smtClean="0"/>
          </a:p>
          <a:p>
            <a:r>
              <a:rPr lang="cs-CZ" sz="3200" dirty="0" smtClean="0"/>
              <a:t>JAK?  </a:t>
            </a:r>
            <a:r>
              <a:rPr lang="cs-CZ" sz="3200" dirty="0" smtClean="0">
                <a:solidFill>
                  <a:srgbClr val="FF0000"/>
                </a:solidFill>
              </a:rPr>
              <a:t>HOW?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96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912768" cy="1582112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 smtClean="0"/>
              <a:t>1) Většina příslovcí se tvoří </a:t>
            </a:r>
            <a:br>
              <a:rPr lang="cs-CZ" sz="3200" dirty="0" smtClean="0"/>
            </a:br>
            <a:r>
              <a:rPr lang="cs-CZ" sz="3200" u="sng" dirty="0" smtClean="0"/>
              <a:t>od přídavných jmen koncovkou </a:t>
            </a:r>
            <a:r>
              <a:rPr lang="cs-CZ" sz="3200" u="sng" dirty="0" smtClean="0">
                <a:solidFill>
                  <a:srgbClr val="00B050"/>
                </a:solidFill>
              </a:rPr>
              <a:t>-</a:t>
            </a:r>
            <a:r>
              <a:rPr lang="cs-CZ" sz="3200" u="sng" dirty="0" err="1" smtClean="0">
                <a:solidFill>
                  <a:srgbClr val="00B050"/>
                </a:solidFill>
              </a:rPr>
              <a:t>ly</a:t>
            </a:r>
            <a:endParaRPr lang="cs-CZ" sz="3200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556792"/>
            <a:ext cx="3346704" cy="4968552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slow</a:t>
            </a:r>
            <a:endParaRPr lang="cs-CZ" sz="2800" dirty="0" smtClean="0"/>
          </a:p>
          <a:p>
            <a:r>
              <a:rPr lang="cs-CZ" sz="2800" dirty="0" err="1" smtClean="0"/>
              <a:t>carefu</a:t>
            </a:r>
            <a:r>
              <a:rPr lang="cs-CZ" sz="2800" u="sng" dirty="0" err="1" smtClean="0"/>
              <a:t>l</a:t>
            </a:r>
            <a:endParaRPr lang="cs-CZ" sz="2800" u="sng" dirty="0" smtClean="0"/>
          </a:p>
          <a:p>
            <a:r>
              <a:rPr lang="cs-CZ" sz="2800" dirty="0" err="1" smtClean="0"/>
              <a:t>safe</a:t>
            </a:r>
            <a:endParaRPr lang="cs-CZ" sz="2800" dirty="0" smtClean="0"/>
          </a:p>
          <a:p>
            <a:r>
              <a:rPr lang="cs-CZ" sz="2800" dirty="0" smtClean="0"/>
              <a:t>full</a:t>
            </a:r>
          </a:p>
          <a:p>
            <a:endParaRPr lang="cs-CZ" sz="2800" dirty="0"/>
          </a:p>
          <a:p>
            <a:r>
              <a:rPr lang="cs-CZ" sz="2800" dirty="0" err="1"/>
              <a:t>e</a:t>
            </a:r>
            <a:r>
              <a:rPr lang="cs-CZ" sz="2800" dirty="0" err="1" smtClean="0"/>
              <a:t>as</a:t>
            </a:r>
            <a:r>
              <a:rPr lang="cs-CZ" sz="2800" u="sng" dirty="0" err="1" smtClean="0"/>
              <a:t>y</a:t>
            </a:r>
            <a:endParaRPr lang="cs-CZ" sz="2800" u="sng" dirty="0" smtClean="0"/>
          </a:p>
          <a:p>
            <a:r>
              <a:rPr lang="cs-CZ" sz="2800" dirty="0"/>
              <a:t>h</a:t>
            </a:r>
            <a:r>
              <a:rPr lang="cs-CZ" sz="2800" dirty="0" smtClean="0"/>
              <a:t>app</a:t>
            </a:r>
            <a:r>
              <a:rPr lang="cs-CZ" sz="2800" u="sng" dirty="0" smtClean="0"/>
              <a:t>y</a:t>
            </a:r>
          </a:p>
          <a:p>
            <a:endParaRPr lang="cs-CZ" sz="2800" dirty="0"/>
          </a:p>
          <a:p>
            <a:r>
              <a:rPr lang="cs-CZ" sz="2800" dirty="0" err="1" smtClean="0"/>
              <a:t>horrib</a:t>
            </a:r>
            <a:r>
              <a:rPr lang="cs-CZ" sz="2800" u="sng" dirty="0" err="1" smtClean="0"/>
              <a:t>le</a:t>
            </a:r>
            <a:endParaRPr lang="cs-CZ" sz="2800" u="sng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556792"/>
            <a:ext cx="3346704" cy="5040560"/>
          </a:xfrm>
        </p:spPr>
        <p:txBody>
          <a:bodyPr>
            <a:normAutofit/>
          </a:bodyPr>
          <a:lstStyle/>
          <a:p>
            <a:r>
              <a:rPr lang="cs-CZ" sz="2800" dirty="0" err="1"/>
              <a:t>s</a:t>
            </a:r>
            <a:r>
              <a:rPr lang="cs-CZ" sz="2800" dirty="0" err="1" smtClean="0"/>
              <a:t>low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err="1"/>
              <a:t>c</a:t>
            </a:r>
            <a:r>
              <a:rPr lang="cs-CZ" sz="2800" dirty="0" err="1" smtClean="0"/>
              <a:t>areful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err="1"/>
              <a:t>s</a:t>
            </a:r>
            <a:r>
              <a:rPr lang="cs-CZ" sz="2800" dirty="0" err="1" smtClean="0"/>
              <a:t>afe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err="1"/>
              <a:t>f</a:t>
            </a:r>
            <a:r>
              <a:rPr lang="cs-CZ" sz="2800" dirty="0" err="1" smtClean="0"/>
              <a:t>ul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endParaRPr lang="cs-CZ" sz="2800" dirty="0" smtClean="0">
              <a:solidFill>
                <a:srgbClr val="00B050"/>
              </a:solidFill>
            </a:endParaRPr>
          </a:p>
          <a:p>
            <a:endParaRPr lang="cs-CZ" sz="2800" dirty="0"/>
          </a:p>
          <a:p>
            <a:r>
              <a:rPr lang="cs-CZ" sz="2800" dirty="0" err="1"/>
              <a:t>e</a:t>
            </a:r>
            <a:r>
              <a:rPr lang="cs-CZ" sz="2800" dirty="0" err="1" smtClean="0"/>
              <a:t>as</a:t>
            </a:r>
            <a:r>
              <a:rPr lang="cs-CZ" sz="2800" u="sng" dirty="0" err="1" smtClean="0"/>
              <a:t>i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err="1"/>
              <a:t>h</a:t>
            </a:r>
            <a:r>
              <a:rPr lang="cs-CZ" sz="2800" dirty="0" err="1" smtClean="0"/>
              <a:t>app</a:t>
            </a:r>
            <a:r>
              <a:rPr lang="cs-CZ" sz="2800" u="sng" dirty="0" err="1" smtClean="0"/>
              <a:t>i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endParaRPr lang="cs-CZ" sz="2800" dirty="0" smtClean="0">
              <a:solidFill>
                <a:srgbClr val="00B050"/>
              </a:solidFill>
            </a:endParaRPr>
          </a:p>
          <a:p>
            <a:endParaRPr lang="cs-CZ" sz="2800" dirty="0"/>
          </a:p>
          <a:p>
            <a:r>
              <a:rPr lang="cs-CZ" sz="2800" dirty="0" err="1" smtClean="0"/>
              <a:t>horrib</a:t>
            </a:r>
            <a:r>
              <a:rPr lang="cs-CZ" sz="2800" u="sng" dirty="0" err="1" smtClean="0"/>
              <a:t>ly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163245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836712"/>
            <a:ext cx="7200800" cy="1296144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u="sng" dirty="0" smtClean="0"/>
              <a:t>2) Příslovce se tvoří nepravidelně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772816"/>
            <a:ext cx="3346704" cy="3474720"/>
          </a:xfrm>
        </p:spPr>
        <p:txBody>
          <a:bodyPr>
            <a:normAutofit/>
          </a:bodyPr>
          <a:lstStyle/>
          <a:p>
            <a:endParaRPr lang="cs-CZ" sz="5400" dirty="0" smtClean="0"/>
          </a:p>
          <a:p>
            <a:r>
              <a:rPr lang="cs-CZ" sz="5400" dirty="0" err="1" smtClean="0"/>
              <a:t>good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772816"/>
            <a:ext cx="3346704" cy="3474720"/>
          </a:xfrm>
        </p:spPr>
        <p:txBody>
          <a:bodyPr>
            <a:normAutofit/>
          </a:bodyPr>
          <a:lstStyle/>
          <a:p>
            <a:endParaRPr lang="cs-CZ" sz="5400" dirty="0" smtClean="0"/>
          </a:p>
          <a:p>
            <a:r>
              <a:rPr lang="cs-CZ" sz="5400" dirty="0" err="1" smtClean="0"/>
              <a:t>well</a:t>
            </a:r>
            <a:endParaRPr lang="cs-CZ" sz="5400" dirty="0"/>
          </a:p>
        </p:txBody>
      </p:sp>
      <p:pic>
        <p:nvPicPr>
          <p:cNvPr id="1026" name="Picture 2" descr="C:\Users\pc\AppData\Local\Microsoft\Windows\Temporary Internet Files\Content.IE5\LVFO2N70\MC90042982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33056"/>
            <a:ext cx="2592288" cy="235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74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488832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 smtClean="0"/>
              <a:t>3) Některá přídavná jména jsou </a:t>
            </a:r>
            <a:br>
              <a:rPr lang="cs-CZ" sz="3200" dirty="0" smtClean="0"/>
            </a:br>
            <a:r>
              <a:rPr lang="cs-CZ" sz="3200" u="sng" dirty="0"/>
              <a:t> </a:t>
            </a:r>
            <a:r>
              <a:rPr lang="cs-CZ" sz="3200" u="sng" dirty="0" smtClean="0"/>
              <a:t>                              zároveň i příslovci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340768"/>
            <a:ext cx="3346704" cy="5256584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h</a:t>
            </a:r>
            <a:r>
              <a:rPr lang="cs-CZ" sz="2800" dirty="0" smtClean="0">
                <a:solidFill>
                  <a:srgbClr val="00B050"/>
                </a:solidFill>
              </a:rPr>
              <a:t>ard</a:t>
            </a:r>
            <a:r>
              <a:rPr lang="cs-CZ" sz="2800" dirty="0" smtClean="0"/>
              <a:t> </a:t>
            </a:r>
            <a:r>
              <a:rPr lang="cs-CZ" sz="2800" dirty="0" err="1" smtClean="0"/>
              <a:t>work</a:t>
            </a:r>
            <a:endParaRPr lang="cs-CZ" sz="2800" dirty="0" smtClean="0"/>
          </a:p>
          <a:p>
            <a:r>
              <a:rPr lang="cs-CZ" sz="2800" dirty="0">
                <a:solidFill>
                  <a:srgbClr val="00B050"/>
                </a:solidFill>
              </a:rPr>
              <a:t>e</a:t>
            </a:r>
            <a:r>
              <a:rPr lang="cs-CZ" sz="2800" dirty="0" smtClean="0">
                <a:solidFill>
                  <a:srgbClr val="00B050"/>
                </a:solidFill>
              </a:rPr>
              <a:t>arly</a:t>
            </a:r>
            <a:r>
              <a:rPr lang="cs-CZ" sz="2800" dirty="0" smtClean="0"/>
              <a:t> </a:t>
            </a:r>
            <a:r>
              <a:rPr lang="cs-CZ" sz="2800" dirty="0" err="1" smtClean="0"/>
              <a:t>morning</a:t>
            </a:r>
            <a:endParaRPr lang="cs-CZ" sz="2800" dirty="0" smtClean="0"/>
          </a:p>
          <a:p>
            <a:r>
              <a:rPr lang="cs-CZ" sz="2800" dirty="0">
                <a:solidFill>
                  <a:srgbClr val="00B050"/>
                </a:solidFill>
              </a:rPr>
              <a:t>f</a:t>
            </a:r>
            <a:r>
              <a:rPr lang="cs-CZ" sz="2800" dirty="0" smtClean="0">
                <a:solidFill>
                  <a:srgbClr val="00B050"/>
                </a:solidFill>
              </a:rPr>
              <a:t>ast</a:t>
            </a:r>
            <a:r>
              <a:rPr lang="cs-CZ" sz="2800" dirty="0" smtClean="0"/>
              <a:t> car</a:t>
            </a:r>
          </a:p>
          <a:p>
            <a:r>
              <a:rPr lang="cs-CZ" sz="2800" dirty="0">
                <a:solidFill>
                  <a:srgbClr val="00B050"/>
                </a:solidFill>
              </a:rPr>
              <a:t>f</a:t>
            </a:r>
            <a:r>
              <a:rPr lang="cs-CZ" sz="2800" dirty="0" smtClean="0">
                <a:solidFill>
                  <a:srgbClr val="00B050"/>
                </a:solidFill>
              </a:rPr>
              <a:t>ar</a:t>
            </a:r>
            <a:r>
              <a:rPr lang="cs-CZ" sz="2800" dirty="0" smtClean="0"/>
              <a:t> end</a:t>
            </a:r>
          </a:p>
          <a:p>
            <a:r>
              <a:rPr lang="cs-CZ" sz="2800" dirty="0" err="1">
                <a:solidFill>
                  <a:srgbClr val="00B050"/>
                </a:solidFill>
              </a:rPr>
              <a:t>n</a:t>
            </a:r>
            <a:r>
              <a:rPr lang="cs-CZ" sz="2800" dirty="0" err="1" smtClean="0">
                <a:solidFill>
                  <a:srgbClr val="00B050"/>
                </a:solidFill>
              </a:rPr>
              <a:t>ear</a:t>
            </a:r>
            <a:r>
              <a:rPr lang="cs-CZ" sz="2800" dirty="0" smtClean="0"/>
              <a:t> </a:t>
            </a:r>
            <a:r>
              <a:rPr lang="cs-CZ" sz="2800" dirty="0" err="1" smtClean="0"/>
              <a:t>future</a:t>
            </a:r>
            <a:endParaRPr lang="cs-CZ" sz="2800" dirty="0" smtClean="0"/>
          </a:p>
          <a:p>
            <a:r>
              <a:rPr lang="cs-CZ" sz="2800" dirty="0" err="1">
                <a:solidFill>
                  <a:srgbClr val="00B050"/>
                </a:solidFill>
              </a:rPr>
              <a:t>l</a:t>
            </a:r>
            <a:r>
              <a:rPr lang="cs-CZ" sz="2800" dirty="0" err="1" smtClean="0">
                <a:solidFill>
                  <a:srgbClr val="00B050"/>
                </a:solidFill>
              </a:rPr>
              <a:t>ittle</a:t>
            </a:r>
            <a:r>
              <a:rPr lang="cs-CZ" sz="2800" dirty="0" smtClean="0"/>
              <a:t> boy</a:t>
            </a:r>
          </a:p>
          <a:p>
            <a:r>
              <a:rPr lang="cs-CZ" sz="2800" dirty="0">
                <a:solidFill>
                  <a:srgbClr val="00B050"/>
                </a:solidFill>
              </a:rPr>
              <a:t>l</a:t>
            </a:r>
            <a:r>
              <a:rPr lang="cs-CZ" sz="2800" dirty="0" smtClean="0">
                <a:solidFill>
                  <a:srgbClr val="00B050"/>
                </a:solidFill>
              </a:rPr>
              <a:t>ong</a:t>
            </a:r>
            <a:r>
              <a:rPr lang="cs-CZ" sz="2800" dirty="0" smtClean="0"/>
              <a:t> </a:t>
            </a:r>
            <a:r>
              <a:rPr lang="cs-CZ" sz="2800" dirty="0" err="1" smtClean="0"/>
              <a:t>life</a:t>
            </a:r>
            <a:endParaRPr lang="cs-CZ" sz="2800" dirty="0" smtClean="0"/>
          </a:p>
          <a:p>
            <a:r>
              <a:rPr lang="cs-CZ" sz="2800" dirty="0" err="1">
                <a:solidFill>
                  <a:srgbClr val="00B050"/>
                </a:solidFill>
              </a:rPr>
              <a:t>l</a:t>
            </a:r>
            <a:r>
              <a:rPr lang="cs-CZ" sz="2800" dirty="0" err="1" smtClean="0">
                <a:solidFill>
                  <a:srgbClr val="00B050"/>
                </a:solidFill>
              </a:rPr>
              <a:t>ate</a:t>
            </a:r>
            <a:r>
              <a:rPr lang="cs-CZ" sz="2800" dirty="0" smtClean="0"/>
              <a:t> </a:t>
            </a:r>
            <a:r>
              <a:rPr lang="cs-CZ" sz="2800" dirty="0" err="1" smtClean="0"/>
              <a:t>afternoon</a:t>
            </a:r>
            <a:endParaRPr lang="cs-CZ" sz="2800" dirty="0" smtClean="0"/>
          </a:p>
          <a:p>
            <a:r>
              <a:rPr lang="cs-CZ" sz="2800" dirty="0" err="1">
                <a:solidFill>
                  <a:srgbClr val="00B050"/>
                </a:solidFill>
              </a:rPr>
              <a:t>h</a:t>
            </a:r>
            <a:r>
              <a:rPr lang="cs-CZ" sz="2800" dirty="0" err="1" smtClean="0">
                <a:solidFill>
                  <a:srgbClr val="00B050"/>
                </a:solidFill>
              </a:rPr>
              <a:t>igh</a:t>
            </a:r>
            <a:r>
              <a:rPr lang="cs-CZ" sz="2800" dirty="0" smtClean="0"/>
              <a:t> </a:t>
            </a:r>
            <a:r>
              <a:rPr lang="cs-CZ" sz="2800" dirty="0" err="1" smtClean="0"/>
              <a:t>temperature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412776"/>
            <a:ext cx="3346704" cy="4752528"/>
          </a:xfrm>
        </p:spPr>
        <p:txBody>
          <a:bodyPr>
            <a:noAutofit/>
          </a:bodyPr>
          <a:lstStyle/>
          <a:p>
            <a:r>
              <a:rPr lang="cs-CZ" sz="2800" dirty="0" err="1"/>
              <a:t>w</a:t>
            </a:r>
            <a:r>
              <a:rPr lang="cs-CZ" sz="2800" dirty="0" err="1" smtClean="0"/>
              <a:t>ork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hard</a:t>
            </a:r>
          </a:p>
          <a:p>
            <a:r>
              <a:rPr lang="cs-CZ" sz="2800" dirty="0" err="1" smtClean="0"/>
              <a:t>get</a:t>
            </a:r>
            <a:r>
              <a:rPr lang="cs-CZ" sz="2800" dirty="0" smtClean="0"/>
              <a:t> up </a:t>
            </a:r>
            <a:r>
              <a:rPr lang="cs-CZ" sz="2800" dirty="0" smtClean="0">
                <a:solidFill>
                  <a:srgbClr val="FF0000"/>
                </a:solidFill>
              </a:rPr>
              <a:t>early</a:t>
            </a:r>
          </a:p>
          <a:p>
            <a:r>
              <a:rPr lang="cs-CZ" sz="2800" dirty="0"/>
              <a:t>g</a:t>
            </a:r>
            <a:r>
              <a:rPr lang="cs-CZ" sz="2800" dirty="0" smtClean="0"/>
              <a:t>o </a:t>
            </a:r>
            <a:r>
              <a:rPr lang="cs-CZ" sz="2800" dirty="0" smtClean="0">
                <a:solidFill>
                  <a:srgbClr val="FF0000"/>
                </a:solidFill>
              </a:rPr>
              <a:t>fast</a:t>
            </a:r>
          </a:p>
          <a:p>
            <a:r>
              <a:rPr lang="cs-CZ" sz="2800" dirty="0" smtClean="0"/>
              <a:t>go </a:t>
            </a:r>
            <a:r>
              <a:rPr lang="cs-CZ" sz="2800" dirty="0" smtClean="0">
                <a:solidFill>
                  <a:srgbClr val="FF0000"/>
                </a:solidFill>
              </a:rPr>
              <a:t>far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ive </a:t>
            </a:r>
            <a:r>
              <a:rPr lang="cs-CZ" sz="2800" dirty="0" err="1" smtClean="0">
                <a:solidFill>
                  <a:srgbClr val="FF0000"/>
                </a:solidFill>
              </a:rPr>
              <a:t>near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err="1"/>
              <a:t>k</a:t>
            </a:r>
            <a:r>
              <a:rPr lang="cs-CZ" sz="2800" dirty="0" err="1" smtClean="0"/>
              <a:t>now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little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err="1"/>
              <a:t>h</a:t>
            </a:r>
            <a:r>
              <a:rPr lang="cs-CZ" sz="2800" dirty="0" err="1" smtClean="0"/>
              <a:t>ow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long</a:t>
            </a:r>
          </a:p>
          <a:p>
            <a:r>
              <a:rPr lang="cs-CZ" sz="2800" dirty="0" err="1"/>
              <a:t>b</a:t>
            </a:r>
            <a:r>
              <a:rPr lang="cs-CZ" sz="2800" dirty="0" err="1" smtClean="0"/>
              <a:t>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late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err="1"/>
              <a:t>f</a:t>
            </a:r>
            <a:r>
              <a:rPr lang="cs-CZ" sz="2800" dirty="0" err="1" smtClean="0"/>
              <a:t>ly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high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05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>
          <a:xfrm>
            <a:off x="4860032" y="2204864"/>
            <a:ext cx="4114800" cy="3127806"/>
          </a:xfrm>
        </p:spPr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99592" y="2636912"/>
            <a:ext cx="3694114" cy="3315148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200" dirty="0" smtClean="0"/>
              <a:t>Významový rozdíl</a:t>
            </a:r>
            <a:endParaRPr lang="cs-CZ" sz="22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2800" dirty="0" err="1" smtClean="0"/>
              <a:t>Hard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r>
              <a:rPr lang="cs-CZ" sz="2800" dirty="0" smtClean="0"/>
              <a:t> – stěží, sotva</a:t>
            </a:r>
          </a:p>
          <a:p>
            <a:r>
              <a:rPr lang="cs-CZ" sz="2800" dirty="0" err="1" smtClean="0"/>
              <a:t>Late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r>
              <a:rPr lang="cs-CZ" sz="2800" dirty="0" smtClean="0"/>
              <a:t> – nedávno</a:t>
            </a:r>
          </a:p>
          <a:p>
            <a:r>
              <a:rPr lang="cs-CZ" sz="2800" dirty="0" err="1" smtClean="0"/>
              <a:t>High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r>
              <a:rPr lang="cs-CZ" sz="2800" dirty="0" smtClean="0"/>
              <a:t> – vysoce</a:t>
            </a:r>
          </a:p>
          <a:p>
            <a:r>
              <a:rPr lang="cs-CZ" sz="2800" dirty="0" err="1" smtClean="0"/>
              <a:t>Near</a:t>
            </a:r>
            <a:r>
              <a:rPr lang="cs-CZ" sz="2800" dirty="0" err="1" smtClean="0">
                <a:solidFill>
                  <a:srgbClr val="00B050"/>
                </a:solidFill>
              </a:rPr>
              <a:t>ly</a:t>
            </a:r>
            <a:r>
              <a:rPr lang="cs-CZ" sz="2800" dirty="0" smtClean="0"/>
              <a:t> – téměř, skoro</a:t>
            </a:r>
          </a:p>
          <a:p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980728"/>
            <a:ext cx="6383538" cy="1143000"/>
          </a:xfrm>
        </p:spPr>
        <p:txBody>
          <a:bodyPr/>
          <a:lstStyle/>
          <a:p>
            <a:r>
              <a:rPr lang="cs-CZ" dirty="0" smtClean="0"/>
              <a:t>REMEMBER!</a:t>
            </a:r>
            <a:endParaRPr lang="cs-CZ" dirty="0"/>
          </a:p>
        </p:txBody>
      </p:sp>
      <p:pic>
        <p:nvPicPr>
          <p:cNvPr id="1027" name="Picture 3" descr="C:\Users\pc\AppData\Local\Microsoft\Windows\Temporary Internet Files\Content.IE5\8050OUB5\MC9004404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2896"/>
            <a:ext cx="316835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929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end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85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276872"/>
            <a:ext cx="6512511" cy="3744416"/>
          </a:xfrm>
        </p:spPr>
        <p:txBody>
          <a:bodyPr/>
          <a:lstStyle/>
          <a:p>
            <a:pPr algn="l"/>
            <a:r>
              <a:rPr lang="cs-CZ" sz="4400" dirty="0" smtClean="0"/>
              <a:t>Zdroje: vlastní </a:t>
            </a:r>
            <a:r>
              <a:rPr lang="cs-CZ" sz="4400" dirty="0" smtClean="0"/>
              <a:t>tvorba</a:t>
            </a:r>
            <a:r>
              <a:rPr lang="cs-CZ" sz="4400" smtClean="0"/>
              <a:t/>
            </a:r>
            <a:br>
              <a:rPr lang="cs-CZ" sz="4400" smtClean="0"/>
            </a:br>
            <a:r>
              <a:rPr lang="cs-CZ" sz="4400" smtClean="0">
                <a:solidFill>
                  <a:schemeClr val="tx1"/>
                </a:solidFill>
              </a:rPr>
              <a:t>Obrázky </a:t>
            </a:r>
            <a:r>
              <a:rPr lang="cs-CZ" sz="4400" dirty="0">
                <a:solidFill>
                  <a:schemeClr val="tx1"/>
                </a:solidFill>
              </a:rPr>
              <a:t>– kliparty </a:t>
            </a:r>
            <a:r>
              <a:rPr lang="cs-CZ" sz="4400" dirty="0" err="1">
                <a:solidFill>
                  <a:schemeClr val="tx1"/>
                </a:solidFill>
              </a:rPr>
              <a:t>office</a:t>
            </a:r>
            <a:r>
              <a:rPr lang="cs-CZ" sz="4400" dirty="0">
                <a:solidFill>
                  <a:schemeClr val="tx1"/>
                </a:solidFill>
              </a:rPr>
              <a:t>- www.office.com</a:t>
            </a:r>
            <a:br>
              <a:rPr lang="cs-CZ" sz="4400" dirty="0">
                <a:solidFill>
                  <a:schemeClr val="tx1"/>
                </a:solidFill>
              </a:rPr>
            </a:b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21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141</TotalTime>
  <Words>196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Adjectives and                        adverbs</vt:lpstr>
      <vt:lpstr>Prezentace aplikace PowerPoint</vt:lpstr>
      <vt:lpstr>1) Většina příslovcí se tvoří  od přídavných jmen koncovkou -ly</vt:lpstr>
      <vt:lpstr>2) Příslovce se tvoří nepravidelně</vt:lpstr>
      <vt:lpstr>3) Některá přídavná jména jsou                                 zároveň i příslovci</vt:lpstr>
      <vt:lpstr>REMEMBER!</vt:lpstr>
      <vt:lpstr>The end</vt:lpstr>
      <vt:lpstr>Zdroje: vlastní tvorba Obrázky – kliparty office- www.office.com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 and                        adverbs</dc:title>
  <dc:creator>pc</dc:creator>
  <cp:lastModifiedBy>EU12</cp:lastModifiedBy>
  <cp:revision>23</cp:revision>
  <dcterms:created xsi:type="dcterms:W3CDTF">2013-05-08T20:30:14Z</dcterms:created>
  <dcterms:modified xsi:type="dcterms:W3CDTF">2013-06-06T17:48:58Z</dcterms:modified>
</cp:coreProperties>
</file>