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8" r:id="rId5"/>
    <p:sldId id="260" r:id="rId6"/>
    <p:sldId id="271" r:id="rId7"/>
    <p:sldId id="267" r:id="rId8"/>
    <p:sldId id="261" r:id="rId9"/>
    <p:sldId id="266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B750729-943F-4E1D-BFCB-4F620C3085B0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A0444E1-E0AB-48A6-B2EF-CDCC9E5645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5108438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HAVE  TO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26. 5.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VY_32_INOVACE_58_IZ</a:t>
            </a:r>
            <a:endParaRPr lang="cs-CZ" sz="36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3727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9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 smtClean="0"/>
              <a:t>Anotace</a:t>
            </a:r>
          </a:p>
          <a:p>
            <a:pPr marL="0" indent="0">
              <a:buNone/>
            </a:pPr>
            <a:r>
              <a:rPr lang="cs-CZ" dirty="0" smtClean="0"/>
              <a:t>    Práce je určena žákům osmých tříd. Slouží jako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podpůrný materiál při rozšiřování znalostí  žáků v oblasti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vyjadřování potřeby nebo nutnosti. Žáci zjišťují, že slovo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muset lze v anglickém jazyce vyjádřit i pomocí </a:t>
            </a:r>
            <a:r>
              <a:rPr lang="cs-CZ" dirty="0" err="1" smtClean="0"/>
              <a:t>have</a:t>
            </a:r>
            <a:r>
              <a:rPr lang="cs-CZ" dirty="0" smtClean="0"/>
              <a:t> to.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Dovídají se, jak se tvoří otázka či </a:t>
            </a:r>
            <a:r>
              <a:rPr lang="cs-CZ" dirty="0" err="1" smtClean="0"/>
              <a:t>vyjádřuje</a:t>
            </a:r>
            <a:r>
              <a:rPr lang="cs-CZ" dirty="0" smtClean="0"/>
              <a:t> zápor. Zjišťují,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že je v určitých situacích vhodnější použít </a:t>
            </a:r>
            <a:r>
              <a:rPr lang="cs-CZ" dirty="0" err="1" smtClean="0"/>
              <a:t>must</a:t>
            </a:r>
            <a:r>
              <a:rPr lang="cs-CZ" dirty="0" smtClean="0"/>
              <a:t>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dalších </a:t>
            </a:r>
            <a:r>
              <a:rPr lang="cs-CZ" dirty="0" err="1" smtClean="0"/>
              <a:t>have</a:t>
            </a:r>
            <a:r>
              <a:rPr lang="cs-CZ" dirty="0" smtClean="0"/>
              <a:t> to.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Podle schopnosti žáků je možné vysvětlit i použití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pojmů </a:t>
            </a:r>
            <a:r>
              <a:rPr lang="cs-CZ" dirty="0" err="1" smtClean="0"/>
              <a:t>mustn‘t</a:t>
            </a:r>
            <a:r>
              <a:rPr lang="cs-CZ" dirty="0" smtClean="0"/>
              <a:t> a </a:t>
            </a:r>
            <a:r>
              <a:rPr lang="cs-CZ" dirty="0" err="1" smtClean="0"/>
              <a:t>needn‘t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Pilotáž</a:t>
            </a:r>
          </a:p>
          <a:p>
            <a:pPr marL="0" indent="0">
              <a:buNone/>
            </a:pPr>
            <a:r>
              <a:rPr lang="cs-CZ" dirty="0" smtClean="0"/>
              <a:t>    Práce byla pilotovaná v osmé třídě. Žáci se seznámili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</a:t>
            </a:r>
            <a:r>
              <a:rPr lang="cs-CZ" b="1" dirty="0" err="1" smtClean="0"/>
              <a:t>have</a:t>
            </a:r>
            <a:r>
              <a:rPr lang="cs-CZ" b="1" dirty="0" smtClean="0"/>
              <a:t> to </a:t>
            </a:r>
            <a:r>
              <a:rPr lang="cs-CZ" dirty="0" smtClean="0"/>
              <a:t>jako s další možností  vyjádření nutnosti. Zjistili,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jak se tvoří zápor  i otázka. Na závěr si udělali stručný zápis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podle prezentace.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91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HAVE TO / MUST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28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= MUSET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79205" y="1634563"/>
            <a:ext cx="4038600" cy="4962789"/>
          </a:xfrm>
          <a:ln>
            <a:solidFill>
              <a:srgbClr val="0000FF"/>
            </a:solidFill>
          </a:ln>
        </p:spPr>
        <p:txBody>
          <a:bodyPr/>
          <a:lstStyle/>
          <a:p>
            <a:r>
              <a:rPr lang="cs-CZ" u="sng" dirty="0" err="1" smtClean="0"/>
              <a:t>Have</a:t>
            </a:r>
            <a:r>
              <a:rPr lang="cs-CZ" u="sng" dirty="0" smtClean="0"/>
              <a:t> to </a:t>
            </a:r>
            <a:r>
              <a:rPr lang="cs-CZ" dirty="0" smtClean="0"/>
              <a:t>– vyjadřuje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závazek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nutnost způsobenou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vnějšími  okolnostmi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have</a:t>
            </a:r>
            <a:r>
              <a:rPr lang="cs-CZ" b="1" dirty="0" smtClean="0"/>
              <a:t> to</a:t>
            </a:r>
            <a:r>
              <a:rPr lang="cs-CZ" dirty="0" smtClean="0"/>
              <a:t> go and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dentist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9.</a:t>
            </a:r>
          </a:p>
          <a:p>
            <a:pPr marL="0" indent="0">
              <a:buNone/>
            </a:pPr>
            <a:r>
              <a:rPr lang="cs-CZ" dirty="0" smtClean="0"/>
              <a:t>(= jsem objednaný)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4041648" cy="4958328"/>
          </a:xfrm>
          <a:ln>
            <a:solidFill>
              <a:srgbClr val="0000FF"/>
            </a:solidFill>
          </a:ln>
        </p:spPr>
        <p:txBody>
          <a:bodyPr/>
          <a:lstStyle/>
          <a:p>
            <a:r>
              <a:rPr lang="cs-CZ" u="sng" dirty="0" err="1" smtClean="0"/>
              <a:t>Must</a:t>
            </a:r>
            <a:r>
              <a:rPr lang="cs-CZ" dirty="0" smtClean="0"/>
              <a:t> – vyjadřuje spíše osobní pocity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I‘ve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terrible </a:t>
            </a:r>
            <a:r>
              <a:rPr lang="cs-CZ" dirty="0" err="1" smtClean="0"/>
              <a:t>toothache</a:t>
            </a:r>
            <a:r>
              <a:rPr lang="cs-CZ" dirty="0" smtClean="0"/>
              <a:t>. I </a:t>
            </a:r>
            <a:r>
              <a:rPr lang="cs-CZ" b="1" dirty="0" err="1" smtClean="0"/>
              <a:t>must</a:t>
            </a:r>
            <a:r>
              <a:rPr lang="cs-CZ" dirty="0" smtClean="0"/>
              <a:t> go and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dentist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\AppData\Local\Microsoft\Windows\Temporary Internet Files\Content.IE5\JGRX34T0\MC900347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09120"/>
            <a:ext cx="182971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LVFO2N70\MC900237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69160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32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980728"/>
            <a:ext cx="4040188" cy="609600"/>
          </a:xfrm>
        </p:spPr>
        <p:txBody>
          <a:bodyPr/>
          <a:lstStyle/>
          <a:p>
            <a:r>
              <a:rPr lang="cs-CZ" sz="4800" u="sng" dirty="0" smtClean="0">
                <a:solidFill>
                  <a:schemeClr val="tx1"/>
                </a:solidFill>
              </a:rPr>
              <a:t>MUST</a:t>
            </a:r>
            <a:endParaRPr lang="cs-CZ" sz="4800" u="sng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572000" y="980728"/>
            <a:ext cx="4041775" cy="609600"/>
          </a:xfrm>
        </p:spPr>
        <p:txBody>
          <a:bodyPr/>
          <a:lstStyle/>
          <a:p>
            <a:r>
              <a:rPr lang="cs-CZ" sz="4800" u="sng" dirty="0" smtClean="0">
                <a:solidFill>
                  <a:schemeClr val="tx1"/>
                </a:solidFill>
              </a:rPr>
              <a:t>HAVE TO</a:t>
            </a:r>
            <a:endParaRPr lang="cs-CZ" sz="4800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ln>
            <a:solidFill>
              <a:srgbClr val="0000FF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3600" dirty="0"/>
              <a:t>z</a:t>
            </a:r>
            <a:r>
              <a:rPr lang="cs-CZ" sz="3600" dirty="0" smtClean="0"/>
              <a:t>působové sloveso</a:t>
            </a:r>
          </a:p>
          <a:p>
            <a:r>
              <a:rPr lang="cs-CZ" sz="3600" dirty="0" smtClean="0"/>
              <a:t>Můžeme použít, když hovoříme o současnosti nebo budoucnosti. </a:t>
            </a:r>
          </a:p>
          <a:p>
            <a:r>
              <a:rPr lang="cs-CZ" sz="3600" dirty="0" smtClean="0"/>
              <a:t>Minulost vyjadřujeme pomocí opisu – </a:t>
            </a:r>
            <a:r>
              <a:rPr lang="cs-CZ" sz="3600" dirty="0" err="1" smtClean="0"/>
              <a:t>have</a:t>
            </a:r>
            <a:r>
              <a:rPr lang="cs-CZ" sz="3600" dirty="0" smtClean="0"/>
              <a:t> to.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ln>
            <a:solidFill>
              <a:srgbClr val="0000FF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Můžeme použít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k vyjádření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všech časů.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0943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600200"/>
          </a:xfrm>
        </p:spPr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to – </a:t>
            </a:r>
            <a:r>
              <a:rPr lang="cs-CZ" dirty="0" err="1" smtClean="0"/>
              <a:t>affirmative</a:t>
            </a:r>
            <a:r>
              <a:rPr lang="cs-CZ" dirty="0" smtClean="0"/>
              <a:t>,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  <a:ln>
            <a:solidFill>
              <a:srgbClr val="0066FF"/>
            </a:solidFill>
          </a:ln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I/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we</a:t>
            </a:r>
            <a:r>
              <a:rPr lang="cs-CZ" dirty="0" smtClean="0"/>
              <a:t>/</a:t>
            </a:r>
            <a:r>
              <a:rPr lang="cs-CZ" dirty="0" err="1" smtClean="0"/>
              <a:t>they</a:t>
            </a:r>
            <a:r>
              <a:rPr lang="cs-CZ" dirty="0" smtClean="0"/>
              <a:t>     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</a:t>
            </a: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tx1"/>
                </a:solidFill>
              </a:rPr>
              <a:t>go …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don‘t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chemeClr val="tx1"/>
                </a:solidFill>
              </a:rPr>
              <a:t>do 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</a:t>
            </a:r>
            <a:r>
              <a:rPr lang="cs-CZ" dirty="0" err="1" smtClean="0">
                <a:solidFill>
                  <a:schemeClr val="tx1"/>
                </a:solidFill>
              </a:rPr>
              <a:t>get</a:t>
            </a:r>
            <a:r>
              <a:rPr lang="cs-CZ" dirty="0" smtClean="0">
                <a:solidFill>
                  <a:schemeClr val="tx1"/>
                </a:solidFill>
              </a:rPr>
              <a:t> up …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</a:t>
            </a:r>
            <a:r>
              <a:rPr lang="cs-CZ" dirty="0" err="1" smtClean="0">
                <a:solidFill>
                  <a:schemeClr val="tx1"/>
                </a:solidFill>
              </a:rPr>
              <a:t>buy</a:t>
            </a:r>
            <a:r>
              <a:rPr lang="cs-CZ" dirty="0" smtClean="0">
                <a:solidFill>
                  <a:schemeClr val="tx1"/>
                </a:solidFill>
              </a:rPr>
              <a:t>…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e/</a:t>
            </a:r>
            <a:r>
              <a:rPr lang="cs-CZ" dirty="0" err="1" smtClean="0"/>
              <a:t>she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00B0F0"/>
                </a:solidFill>
              </a:rPr>
              <a:t>has to                          </a:t>
            </a:r>
            <a:r>
              <a:rPr lang="cs-CZ" dirty="0" err="1" smtClean="0">
                <a:solidFill>
                  <a:schemeClr val="tx1"/>
                </a:solidFill>
              </a:rPr>
              <a:t>be</a:t>
            </a:r>
            <a:r>
              <a:rPr lang="cs-CZ" dirty="0" smtClean="0">
                <a:solidFill>
                  <a:schemeClr val="tx1"/>
                </a:solidFill>
              </a:rPr>
              <a:t>…</a:t>
            </a: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         </a:t>
            </a:r>
            <a:r>
              <a:rPr lang="cs-CZ" dirty="0" err="1" smtClean="0"/>
              <a:t>doesn‘t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to         </a:t>
            </a:r>
            <a:r>
              <a:rPr lang="cs-CZ" dirty="0" err="1" smtClean="0">
                <a:solidFill>
                  <a:schemeClr val="tx1"/>
                </a:solidFill>
              </a:rPr>
              <a:t>look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after</a:t>
            </a:r>
            <a:r>
              <a:rPr lang="cs-CZ" dirty="0" smtClean="0">
                <a:solidFill>
                  <a:schemeClr val="tx1"/>
                </a:solidFill>
              </a:rPr>
              <a:t>…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708855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to -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917032"/>
          </a:xfrm>
          <a:ln>
            <a:solidFill>
              <a:srgbClr val="0000FF"/>
            </a:solidFill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00B050"/>
                </a:solidFill>
              </a:rPr>
              <a:t>Do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           I/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we</a:t>
            </a:r>
            <a:r>
              <a:rPr lang="cs-CZ" dirty="0" smtClean="0"/>
              <a:t>/</a:t>
            </a:r>
            <a:r>
              <a:rPr lang="cs-CZ" dirty="0" err="1" smtClean="0"/>
              <a:t>they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do</a:t>
            </a:r>
            <a:r>
              <a:rPr lang="cs-CZ" dirty="0" smtClean="0"/>
              <a:t> …?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to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chemeClr val="tx1"/>
                </a:solidFill>
              </a:rPr>
              <a:t>go</a:t>
            </a:r>
            <a:r>
              <a:rPr lang="cs-CZ" dirty="0" smtClean="0">
                <a:solidFill>
                  <a:schemeClr val="bg2"/>
                </a:solidFill>
              </a:rPr>
              <a:t> </a:t>
            </a:r>
            <a:r>
              <a:rPr lang="cs-CZ" dirty="0">
                <a:solidFill>
                  <a:srgbClr val="0000FF"/>
                </a:solidFill>
              </a:rPr>
              <a:t>…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</a:t>
            </a:r>
            <a:r>
              <a:rPr lang="cs-CZ" dirty="0" err="1" smtClean="0">
                <a:solidFill>
                  <a:schemeClr val="tx1"/>
                </a:solidFill>
              </a:rPr>
              <a:t>look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after</a:t>
            </a:r>
            <a:r>
              <a:rPr lang="cs-CZ" dirty="0" smtClean="0"/>
              <a:t>…?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Does</a:t>
            </a:r>
            <a:r>
              <a:rPr lang="cs-CZ" dirty="0" smtClean="0"/>
              <a:t>        he/</a:t>
            </a:r>
            <a:r>
              <a:rPr lang="cs-CZ" dirty="0" err="1" smtClean="0"/>
              <a:t>she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                                            </a:t>
            </a:r>
            <a:endParaRPr lang="cs-CZ" sz="3200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67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41658"/>
              </p:ext>
            </p:extLst>
          </p:nvPr>
        </p:nvGraphicFramePr>
        <p:xfrm>
          <a:off x="467544" y="476672"/>
          <a:ext cx="8352928" cy="5022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1957309"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must</a:t>
                      </a:r>
                      <a:r>
                        <a:rPr lang="cs-CZ" dirty="0" smtClean="0"/>
                        <a:t> return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must</a:t>
                      </a:r>
                      <a:r>
                        <a:rPr lang="cs-CZ" baseline="0" dirty="0" smtClean="0"/>
                        <a:t> return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to return</a:t>
                      </a:r>
                    </a:p>
                    <a:p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u="sng" baseline="0" dirty="0" smtClean="0"/>
                        <a:t>has</a:t>
                      </a:r>
                      <a:r>
                        <a:rPr lang="cs-CZ" baseline="0" dirty="0" smtClean="0"/>
                        <a:t>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needn‘t</a:t>
                      </a:r>
                      <a:r>
                        <a:rPr lang="cs-CZ" dirty="0" smtClean="0"/>
                        <a:t> return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needn‘t</a:t>
                      </a:r>
                      <a:r>
                        <a:rPr lang="cs-CZ" dirty="0" smtClean="0"/>
                        <a:t> return</a:t>
                      </a:r>
                    </a:p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don‘t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return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u="sng" dirty="0" err="1" smtClean="0"/>
                        <a:t>doesn‘t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today</a:t>
                      </a:r>
                      <a:endParaRPr lang="cs-CZ" dirty="0"/>
                    </a:p>
                  </a:txBody>
                  <a:tcPr/>
                </a:tc>
              </a:tr>
              <a:tr h="1957309">
                <a:tc>
                  <a:txBody>
                    <a:bodyPr/>
                    <a:lstStyle/>
                    <a:p>
                      <a:r>
                        <a:rPr lang="cs-CZ" dirty="0" smtClean="0"/>
                        <a:t>Budoucí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must</a:t>
                      </a:r>
                      <a:r>
                        <a:rPr lang="cs-CZ" dirty="0" smtClean="0"/>
                        <a:t> return</a:t>
                      </a:r>
                    </a:p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needn‘t</a:t>
                      </a:r>
                      <a:r>
                        <a:rPr lang="cs-CZ" dirty="0" smtClean="0"/>
                        <a:t> return</a:t>
                      </a:r>
                    </a:p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won‘t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tomorrow</a:t>
                      </a:r>
                      <a:endParaRPr lang="cs-CZ" dirty="0"/>
                    </a:p>
                  </a:txBody>
                  <a:tcPr/>
                </a:tc>
              </a:tr>
              <a:tr h="1053935">
                <a:tc>
                  <a:txBody>
                    <a:bodyPr/>
                    <a:lstStyle/>
                    <a:p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had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didn‘t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yesterday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284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600200"/>
          </a:xfrm>
        </p:spPr>
        <p:txBody>
          <a:bodyPr/>
          <a:lstStyle/>
          <a:p>
            <a:r>
              <a:rPr lang="cs-CZ" dirty="0"/>
              <a:t>KDYŽ SI NEJSTE JISTI, CO POUŽÍT, RADĚJI POUŽIJTE </a:t>
            </a:r>
            <a:r>
              <a:rPr lang="cs-CZ" b="1" dirty="0">
                <a:solidFill>
                  <a:schemeClr val="tx1"/>
                </a:solidFill>
              </a:rPr>
              <a:t>HAVE TO</a:t>
            </a:r>
            <a:r>
              <a:rPr lang="cs-CZ" dirty="0"/>
              <a:t>!</a:t>
            </a:r>
          </a:p>
        </p:txBody>
      </p:sp>
      <p:pic>
        <p:nvPicPr>
          <p:cNvPr id="4" name="Picture 2" descr="C:\Users\pc\AppData\Local\Microsoft\Windows\Temporary Internet Files\Content.IE5\LAK7K1R4\MC90044203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52410"/>
            <a:ext cx="2577455" cy="255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71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Remember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5"/>
            <a:ext cx="8229600" cy="2808312"/>
          </a:xfrm>
          <a:ln>
            <a:solidFill>
              <a:srgbClr val="0000FF"/>
            </a:solidFill>
          </a:ln>
        </p:spPr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>
                <a:solidFill>
                  <a:schemeClr val="tx1"/>
                </a:solidFill>
              </a:rPr>
              <a:t>must</a:t>
            </a:r>
            <a:r>
              <a:rPr lang="cs-CZ" dirty="0">
                <a:solidFill>
                  <a:schemeClr val="tx1"/>
                </a:solidFill>
              </a:rPr>
              <a:t> … = musím  ( = I </a:t>
            </a:r>
            <a:r>
              <a:rPr lang="cs-CZ" dirty="0" err="1">
                <a:solidFill>
                  <a:schemeClr val="tx1"/>
                </a:solidFill>
              </a:rPr>
              <a:t>have</a:t>
            </a:r>
            <a:r>
              <a:rPr lang="cs-CZ" dirty="0">
                <a:solidFill>
                  <a:schemeClr val="tx1"/>
                </a:solidFill>
              </a:rPr>
              <a:t> to … )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I </a:t>
            </a:r>
            <a:r>
              <a:rPr lang="cs-CZ" dirty="0" err="1">
                <a:solidFill>
                  <a:schemeClr val="tx1"/>
                </a:solidFill>
              </a:rPr>
              <a:t>needn‘t</a:t>
            </a:r>
            <a:r>
              <a:rPr lang="cs-CZ" dirty="0">
                <a:solidFill>
                  <a:schemeClr val="tx1"/>
                </a:solidFill>
              </a:rPr>
              <a:t> …   =  nemusím ( = I </a:t>
            </a:r>
            <a:r>
              <a:rPr lang="cs-CZ" dirty="0" err="1">
                <a:solidFill>
                  <a:schemeClr val="tx1"/>
                </a:solidFill>
              </a:rPr>
              <a:t>don‘t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have</a:t>
            </a:r>
            <a:r>
              <a:rPr lang="cs-CZ" dirty="0">
                <a:solidFill>
                  <a:schemeClr val="tx1"/>
                </a:solidFill>
              </a:rPr>
              <a:t> to … )</a:t>
            </a:r>
          </a:p>
        </p:txBody>
      </p:sp>
    </p:spTree>
    <p:extLst>
      <p:ext uri="{BB962C8B-B14F-4D97-AF65-F5344CB8AC3E}">
        <p14:creationId xmlns:p14="http://schemas.microsoft.com/office/powerpoint/2010/main" val="225871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00FF"/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i="1" u="sng" dirty="0" err="1">
                <a:solidFill>
                  <a:schemeClr val="tx1"/>
                </a:solidFill>
              </a:rPr>
              <a:t>mustn‘t</a:t>
            </a:r>
            <a:r>
              <a:rPr lang="cs-CZ" i="1" u="sng" dirty="0">
                <a:solidFill>
                  <a:schemeClr val="tx1"/>
                </a:solidFill>
              </a:rPr>
              <a:t>/ </a:t>
            </a:r>
            <a:r>
              <a:rPr lang="cs-CZ" i="1" u="sng" dirty="0" err="1">
                <a:solidFill>
                  <a:schemeClr val="tx1"/>
                </a:solidFill>
              </a:rPr>
              <a:t>must</a:t>
            </a:r>
            <a:r>
              <a:rPr lang="cs-CZ" i="1" u="sng" dirty="0">
                <a:solidFill>
                  <a:schemeClr val="tx1"/>
                </a:solidFill>
              </a:rPr>
              <a:t> not</a:t>
            </a:r>
            <a:r>
              <a:rPr lang="cs-CZ" i="1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come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   My </a:t>
            </a:r>
            <a:r>
              <a:rPr lang="cs-CZ" i="1" u="sng" dirty="0">
                <a:solidFill>
                  <a:schemeClr val="tx1"/>
                </a:solidFill>
              </a:rPr>
              <a:t>nesmíme</a:t>
            </a:r>
            <a:r>
              <a:rPr lang="cs-CZ" dirty="0">
                <a:solidFill>
                  <a:schemeClr val="tx1"/>
                </a:solidFill>
              </a:rPr>
              <a:t> přijít.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i="1" u="sng" dirty="0" err="1" smtClean="0">
                <a:solidFill>
                  <a:schemeClr val="tx1"/>
                </a:solidFill>
              </a:rPr>
              <a:t>mustn‘t</a:t>
            </a:r>
            <a:r>
              <a:rPr lang="cs-CZ" i="1" u="sng" dirty="0" smtClean="0">
                <a:solidFill>
                  <a:schemeClr val="tx1"/>
                </a:solidFill>
              </a:rPr>
              <a:t>/ </a:t>
            </a:r>
            <a:r>
              <a:rPr lang="cs-CZ" i="1" u="sng" dirty="0" err="1" smtClean="0">
                <a:solidFill>
                  <a:schemeClr val="tx1"/>
                </a:solidFill>
              </a:rPr>
              <a:t>must</a:t>
            </a:r>
            <a:r>
              <a:rPr lang="cs-CZ" i="1" u="sng" dirty="0" smtClean="0">
                <a:solidFill>
                  <a:schemeClr val="tx1"/>
                </a:solidFill>
              </a:rPr>
              <a:t> not</a:t>
            </a:r>
            <a:r>
              <a:rPr lang="cs-CZ" i="1" dirty="0" smtClean="0">
                <a:solidFill>
                  <a:schemeClr val="tx1"/>
                </a:solidFill>
              </a:rPr>
              <a:t> go </a:t>
            </a:r>
            <a:r>
              <a:rPr lang="cs-CZ" i="1" dirty="0" err="1" smtClean="0">
                <a:solidFill>
                  <a:schemeClr val="tx1"/>
                </a:solidFill>
              </a:rPr>
              <a:t>out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solidFill>
                  <a:schemeClr val="tx1"/>
                </a:solidFill>
              </a:rPr>
              <a:t>tonight</a:t>
            </a:r>
            <a:r>
              <a:rPr lang="cs-CZ" i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Ona </a:t>
            </a:r>
            <a:r>
              <a:rPr lang="cs-CZ" i="1" u="sng" dirty="0" smtClean="0">
                <a:solidFill>
                  <a:schemeClr val="tx1"/>
                </a:solidFill>
              </a:rPr>
              <a:t>nesmí</a:t>
            </a:r>
            <a:r>
              <a:rPr lang="cs-CZ" dirty="0" smtClean="0">
                <a:solidFill>
                  <a:schemeClr val="tx1"/>
                </a:solidFill>
              </a:rPr>
              <a:t> jít ven dnes večer.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pc\AppData\Local\Microsoft\Windows\Temporary Internet Files\Content.IE5\JGRX34T0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92696"/>
            <a:ext cx="4058633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841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600200"/>
          </a:xfrm>
        </p:spPr>
        <p:txBody>
          <a:bodyPr/>
          <a:lstStyle/>
          <a:p>
            <a:r>
              <a:rPr lang="cs-CZ" dirty="0" smtClean="0"/>
              <a:t>THANK YOU FOR YOUR ATTENTION.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92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301208"/>
          </a:xfrm>
        </p:spPr>
        <p:txBody>
          <a:bodyPr/>
          <a:lstStyle/>
          <a:p>
            <a:r>
              <a:rPr lang="cs-CZ" dirty="0" smtClean="0"/>
              <a:t>Zdroje: vlastní tvorba</a:t>
            </a:r>
            <a:br>
              <a:rPr lang="cs-CZ" dirty="0" smtClean="0"/>
            </a:br>
            <a:r>
              <a:rPr lang="pl-PL" smtClean="0"/>
              <a:t>Obrázky </a:t>
            </a:r>
            <a:r>
              <a:rPr lang="pl-PL" dirty="0"/>
              <a:t>– kliparty office- www.office.com</a:t>
            </a:r>
            <a:br>
              <a:rPr lang="pl-PL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0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218</TotalTime>
  <Words>479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HAVE TO / MUST</vt:lpstr>
      <vt:lpstr>= MUSET</vt:lpstr>
      <vt:lpstr>Prezentace aplikace PowerPoint</vt:lpstr>
      <vt:lpstr>Have to – affirmative,                 negative</vt:lpstr>
      <vt:lpstr>Have to - questions</vt:lpstr>
      <vt:lpstr>Prezentace aplikace PowerPoint</vt:lpstr>
      <vt:lpstr>KDYŽ SI NEJSTE JISTI, CO POUŽÍT, RADĚJI POUŽIJTE HAVE TO!</vt:lpstr>
      <vt:lpstr>Remember</vt:lpstr>
      <vt:lpstr>Prezentace aplikace PowerPoint</vt:lpstr>
      <vt:lpstr>THANK YOU FOR YOUR ATTENTION.</vt:lpstr>
      <vt:lpstr>Zdroje: vlastní tvorba Obrázky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 to / must</dc:title>
  <dc:creator>pc</dc:creator>
  <cp:lastModifiedBy>EU12</cp:lastModifiedBy>
  <cp:revision>25</cp:revision>
  <dcterms:created xsi:type="dcterms:W3CDTF">2013-05-20T18:41:11Z</dcterms:created>
  <dcterms:modified xsi:type="dcterms:W3CDTF">2013-06-06T17:51:41Z</dcterms:modified>
</cp:coreProperties>
</file>