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78" r:id="rId5"/>
    <p:sldId id="279" r:id="rId6"/>
    <p:sldId id="280" r:id="rId7"/>
    <p:sldId id="281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6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Podnikání a jeho právní formy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27.10.2012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Podnikání a jeho právní formy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31.10.2012,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různými formami podnikání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658983"/>
            <a:ext cx="709313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Podnikání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činnost, která je provozována:</a:t>
            </a:r>
          </a:p>
          <a:p>
            <a:r>
              <a:rPr lang="cs-CZ" sz="2400" dirty="0" smtClean="0"/>
              <a:t>	 • samostatně,</a:t>
            </a:r>
          </a:p>
          <a:p>
            <a:r>
              <a:rPr lang="cs-CZ" sz="2400" dirty="0" smtClean="0"/>
              <a:t>	 • soustavně </a:t>
            </a:r>
          </a:p>
          <a:p>
            <a:r>
              <a:rPr lang="cs-CZ" sz="2400" dirty="0" smtClean="0"/>
              <a:t>	 • vlastním jménem</a:t>
            </a:r>
          </a:p>
          <a:p>
            <a:r>
              <a:rPr lang="cs-CZ" sz="2400" dirty="0" smtClean="0"/>
              <a:t>	 • na vlastní účet</a:t>
            </a:r>
          </a:p>
          <a:p>
            <a:r>
              <a:rPr lang="cs-CZ" sz="2400" dirty="0" smtClean="0"/>
              <a:t>	 •  za účelem dosažení zisku</a:t>
            </a:r>
          </a:p>
          <a:p>
            <a:endParaRPr lang="cs-CZ" sz="2400" u="sng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podnikání</a:t>
            </a:r>
            <a:endParaRPr lang="cs-CZ" sz="2400" dirty="0"/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7328079" y="4700789"/>
            <a:ext cx="1358721" cy="708337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49531" y="1658983"/>
            <a:ext cx="709313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Podnikat mohou: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fyzické osoby (FO)</a:t>
            </a:r>
          </a:p>
          <a:p>
            <a:r>
              <a:rPr lang="cs-CZ" sz="2400" dirty="0" smtClean="0"/>
              <a:t>	• občané</a:t>
            </a:r>
          </a:p>
          <a:p>
            <a:r>
              <a:rPr lang="cs-CZ" sz="2400" dirty="0" smtClean="0"/>
              <a:t> → právnické osoby (PO)</a:t>
            </a:r>
          </a:p>
          <a:p>
            <a:r>
              <a:rPr lang="cs-CZ" sz="2400" dirty="0" smtClean="0"/>
              <a:t>	 • uměle vytvořené subjekty práva</a:t>
            </a:r>
          </a:p>
          <a:p>
            <a:r>
              <a:rPr lang="cs-CZ" sz="2400" dirty="0" smtClean="0"/>
              <a:t> → stát</a:t>
            </a:r>
          </a:p>
          <a:p>
            <a:r>
              <a:rPr lang="cs-CZ" sz="2400" dirty="0" smtClean="0"/>
              <a:t>	 • prostřednictvím svých orgánů – právnických  	    osob, např.  České drány</a:t>
            </a:r>
          </a:p>
          <a:p>
            <a:r>
              <a:rPr lang="cs-CZ" sz="2400" dirty="0" smtClean="0"/>
              <a:t>	 </a:t>
            </a:r>
          </a:p>
          <a:p>
            <a:endParaRPr lang="cs-CZ" sz="2400" u="sng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961473"/>
            <a:ext cx="665026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u="sng" dirty="0" smtClean="0"/>
              <a:t>Podniky fyzických osob  </a:t>
            </a:r>
          </a:p>
          <a:p>
            <a:pPr>
              <a:lnSpc>
                <a:spcPct val="90000"/>
              </a:lnSpc>
            </a:pPr>
            <a:endParaRPr lang="cs-CZ" sz="900" b="1" dirty="0" smtClean="0"/>
          </a:p>
          <a:p>
            <a:pPr>
              <a:lnSpc>
                <a:spcPct val="90000"/>
              </a:lnSpc>
            </a:pPr>
            <a:r>
              <a:rPr lang="cs-CZ" sz="2000" b="1" dirty="0" smtClean="0"/>
              <a:t>ŽIVNOSTI</a:t>
            </a:r>
          </a:p>
          <a:p>
            <a:pPr>
              <a:lnSpc>
                <a:spcPct val="90000"/>
              </a:lnSpc>
            </a:pPr>
            <a:endParaRPr lang="cs-CZ" sz="900" b="1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→ ohlašovací </a:t>
            </a:r>
            <a:r>
              <a:rPr lang="cs-CZ" sz="2400" dirty="0" smtClean="0"/>
              <a:t>	 </a:t>
            </a:r>
            <a:r>
              <a:rPr lang="cs-CZ" sz="2000" dirty="0" smtClean="0"/>
              <a:t>→ volné </a:t>
            </a:r>
            <a:r>
              <a:rPr lang="cs-CZ" sz="1600" dirty="0" smtClean="0"/>
              <a:t>(nákup zboží za účelem dalšího prodeje, 				     fotografické služby)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	</a:t>
            </a:r>
            <a:r>
              <a:rPr lang="cs-CZ" sz="2000" dirty="0" smtClean="0"/>
              <a:t> → řemeslné </a:t>
            </a:r>
            <a:r>
              <a:rPr lang="cs-CZ" sz="1600" dirty="0" smtClean="0"/>
              <a:t>(kadeřnice, zedník)</a:t>
            </a:r>
          </a:p>
          <a:p>
            <a:pPr>
              <a:lnSpc>
                <a:spcPct val="90000"/>
              </a:lnSpc>
            </a:pPr>
            <a:r>
              <a:rPr lang="cs-CZ" sz="1600" dirty="0" smtClean="0"/>
              <a:t>		 </a:t>
            </a:r>
            <a:r>
              <a:rPr lang="cs-CZ" sz="2400" dirty="0" smtClean="0"/>
              <a:t>→</a:t>
            </a:r>
            <a:r>
              <a:rPr lang="cs-CZ" sz="2000" dirty="0" smtClean="0"/>
              <a:t> vázané  </a:t>
            </a:r>
            <a:r>
              <a:rPr lang="cs-CZ" sz="1600" dirty="0" smtClean="0"/>
              <a:t>(činnost účetních, autoškola)</a:t>
            </a:r>
          </a:p>
          <a:p>
            <a:pPr>
              <a:lnSpc>
                <a:spcPct val="90000"/>
              </a:lnSpc>
            </a:pPr>
            <a:r>
              <a:rPr lang="cs-CZ" sz="800" dirty="0" smtClean="0"/>
              <a:t>		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 </a:t>
            </a:r>
            <a:r>
              <a:rPr lang="cs-CZ" i="1" dirty="0" smtClean="0"/>
              <a:t>• živnostenské oprávnění se uděluje automaticky, prokážeme-li  splnění  daných podmínek</a:t>
            </a:r>
          </a:p>
          <a:p>
            <a:pPr>
              <a:lnSpc>
                <a:spcPct val="90000"/>
              </a:lnSpc>
            </a:pPr>
            <a:endParaRPr lang="cs-CZ" i="1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→ koncesované  </a:t>
            </a:r>
            <a:r>
              <a:rPr lang="cs-CZ" sz="1600" dirty="0" smtClean="0"/>
              <a:t>(doprava, směnárny, soukromí detektiv)</a:t>
            </a:r>
          </a:p>
          <a:p>
            <a:pPr>
              <a:lnSpc>
                <a:spcPct val="90000"/>
              </a:lnSpc>
            </a:pPr>
            <a:r>
              <a:rPr lang="cs-CZ" i="1" dirty="0" smtClean="0"/>
              <a:t>• </a:t>
            </a:r>
            <a:r>
              <a:rPr lang="cs-CZ" dirty="0" smtClean="0"/>
              <a:t>koncese je povolení státu pro určitou činnost. Jsou zde přísnější podmínky, vyžaduje se speciální  odborná způsobilost</a:t>
            </a:r>
            <a:r>
              <a:rPr lang="cs-CZ" sz="2400" i="1" dirty="0" smtClean="0"/>
              <a:t>.</a:t>
            </a:r>
          </a:p>
          <a:p>
            <a:pPr>
              <a:lnSpc>
                <a:spcPct val="90000"/>
              </a:lnSpc>
            </a:pPr>
            <a:endParaRPr lang="cs-CZ" sz="2400" i="1" dirty="0" smtClean="0"/>
          </a:p>
          <a:p>
            <a:pPr>
              <a:lnSpc>
                <a:spcPct val="90000"/>
              </a:lnSpc>
            </a:pPr>
            <a:r>
              <a:rPr lang="cs-CZ" sz="2000" b="1" dirty="0" smtClean="0"/>
              <a:t>OSTATNÍ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  Osoby podnikající na základě jiného než živnostenského oprávnění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(zemědělci, lékaři, právníci)</a:t>
            </a:r>
            <a:endParaRPr lang="cs-CZ" sz="2400" i="1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15291" y="1502228"/>
            <a:ext cx="6466115" cy="40811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Podmínky pro provozování živnosti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všeobecné podmínky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minimálně 18 let věku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plná způsobilost k právním úkonům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→trestní bezúhonnost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zvláštní podmínky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odborná nebo jiná způsobilost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92439" y="1436913"/>
            <a:ext cx="837127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081825" y="1436913"/>
            <a:ext cx="6941713" cy="471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u="sng" dirty="0" smtClean="0"/>
              <a:t>Podniky právnický osob  </a:t>
            </a:r>
          </a:p>
          <a:p>
            <a:pPr>
              <a:lnSpc>
                <a:spcPct val="90000"/>
              </a:lnSpc>
            </a:pPr>
            <a:endParaRPr lang="cs-CZ" sz="900" b="1" dirty="0" smtClean="0"/>
          </a:p>
          <a:p>
            <a:pPr>
              <a:lnSpc>
                <a:spcPct val="90000"/>
              </a:lnSpc>
            </a:pPr>
            <a:r>
              <a:rPr lang="cs-CZ" sz="2000" b="1" dirty="0" smtClean="0"/>
              <a:t>»  Obchodní společnosti</a:t>
            </a:r>
          </a:p>
          <a:p>
            <a:pPr>
              <a:lnSpc>
                <a:spcPct val="90000"/>
              </a:lnSpc>
            </a:pPr>
            <a:endParaRPr lang="cs-CZ" sz="900" b="1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→ osobní 	 • veřejná obchodní společnost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		 • komanditní společnost		</a:t>
            </a:r>
          </a:p>
          <a:p>
            <a:pPr>
              <a:lnSpc>
                <a:spcPct val="90000"/>
              </a:lnSpc>
            </a:pPr>
            <a:endParaRPr lang="cs-CZ" sz="2000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→ kapitálové	 • společnost s ručením omezeným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		 • akciová společnost</a:t>
            </a:r>
          </a:p>
          <a:p>
            <a:pPr>
              <a:lnSpc>
                <a:spcPct val="90000"/>
              </a:lnSpc>
            </a:pPr>
            <a:endParaRPr lang="cs-CZ" sz="2000" dirty="0" smtClean="0"/>
          </a:p>
          <a:p>
            <a:pPr>
              <a:lnSpc>
                <a:spcPct val="90000"/>
              </a:lnSpc>
            </a:pPr>
            <a:r>
              <a:rPr lang="cs-CZ" sz="800" dirty="0" smtClean="0"/>
              <a:t>		</a:t>
            </a:r>
            <a:endParaRPr lang="cs-CZ" sz="2400" i="1" dirty="0" smtClean="0"/>
          </a:p>
          <a:p>
            <a:pPr>
              <a:lnSpc>
                <a:spcPct val="90000"/>
              </a:lnSpc>
            </a:pPr>
            <a:r>
              <a:rPr lang="cs-CZ" sz="2000" b="1" dirty="0" smtClean="0"/>
              <a:t>»  Družstva</a:t>
            </a:r>
          </a:p>
          <a:p>
            <a:pPr>
              <a:lnSpc>
                <a:spcPct val="90000"/>
              </a:lnSpc>
            </a:pPr>
            <a:endParaRPr lang="cs-CZ" sz="2400" i="1" dirty="0" smtClean="0"/>
          </a:p>
          <a:p>
            <a:pPr>
              <a:lnSpc>
                <a:spcPct val="90000"/>
              </a:lnSpc>
            </a:pPr>
            <a:r>
              <a:rPr lang="cs-CZ" sz="2000" b="1" dirty="0" smtClean="0"/>
              <a:t>»  Státní podniky</a:t>
            </a:r>
          </a:p>
          <a:p>
            <a:pPr>
              <a:lnSpc>
                <a:spcPct val="90000"/>
              </a:lnSpc>
            </a:pPr>
            <a:r>
              <a:rPr lang="cs-CZ" sz="2000" b="1" dirty="0" smtClean="0"/>
              <a:t>	</a:t>
            </a:r>
            <a:r>
              <a:rPr lang="cs-CZ" sz="2000" dirty="0" smtClean="0"/>
              <a:t>→ ziskové </a:t>
            </a:r>
          </a:p>
          <a:p>
            <a:pPr>
              <a:lnSpc>
                <a:spcPct val="90000"/>
              </a:lnSpc>
            </a:pPr>
            <a:r>
              <a:rPr lang="cs-CZ" sz="2000" b="1" dirty="0" smtClean="0"/>
              <a:t>	</a:t>
            </a:r>
            <a:r>
              <a:rPr lang="cs-CZ" sz="2000" dirty="0" smtClean="0"/>
              <a:t>→ neziskové 	 • rozpočtové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			 • příspěvkové</a:t>
            </a:r>
          </a:p>
          <a:p>
            <a:pPr>
              <a:lnSpc>
                <a:spcPct val="90000"/>
              </a:lnSpc>
            </a:pPr>
            <a:endParaRPr lang="cs-CZ" sz="2000" b="1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87920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» </a:t>
            </a: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» KLÍNSKÝ, Petr a Otto MÜNCH. </a:t>
            </a:r>
            <a:r>
              <a:rPr lang="cs-CZ" sz="2400" i="1" dirty="0" smtClean="0"/>
              <a:t>Ekonomika 1 pro obchodní akademie a ostatní střední školy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2., </a:t>
            </a:r>
            <a:r>
              <a:rPr lang="cs-CZ" sz="2400" dirty="0" err="1" smtClean="0"/>
              <a:t>upr</a:t>
            </a:r>
            <a:r>
              <a:rPr lang="cs-CZ" sz="2400" dirty="0" smtClean="0"/>
              <a:t>. Praha: Fortuna, 2002, 183 s. ISBN 80-716-8831-2.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207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Podnikání a jeho právní formy</vt:lpstr>
      <vt:lpstr>Tento učební materiál vznikl za podpory OPVK 1.5</vt:lpstr>
      <vt:lpstr>podnikání</vt:lpstr>
      <vt:lpstr>Snímek 4</vt:lpstr>
      <vt:lpstr>podnikání</vt:lpstr>
      <vt:lpstr>podnikání</vt:lpstr>
      <vt:lpstr>podnikání</vt:lpstr>
      <vt:lpstr>podnikání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společnosti</dc:title>
  <dc:creator>KABINET</dc:creator>
  <cp:lastModifiedBy>An</cp:lastModifiedBy>
  <cp:revision>28</cp:revision>
  <dcterms:created xsi:type="dcterms:W3CDTF">2012-10-31T11:13:41Z</dcterms:created>
  <dcterms:modified xsi:type="dcterms:W3CDTF">2013-05-29T10:20:18Z</dcterms:modified>
</cp:coreProperties>
</file>