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82" r:id="rId4"/>
    <p:sldId id="278" r:id="rId5"/>
    <p:sldId id="292" r:id="rId6"/>
    <p:sldId id="293" r:id="rId7"/>
    <p:sldId id="294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81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Obchodní závazkové vztahy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20.1.2013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CSA_OPVK15_030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Obchodní závazkové vztahy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29. 1. </a:t>
                      </a:r>
                      <a:r>
                        <a:rPr lang="cs-CZ" sz="1600" smtClean="0"/>
                        <a:t>2013,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studenty s obchodními závazkovými vztahy, jejich druhy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Obchodní závazkové vztahy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9270" y="1403797"/>
            <a:ext cx="8007530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b="1" dirty="0" smtClean="0"/>
          </a:p>
          <a:p>
            <a:pPr lvl="0"/>
            <a:r>
              <a:rPr lang="cs-CZ" sz="2400" b="1" dirty="0" smtClean="0"/>
              <a:t>Obchodní závazkové vztahy</a:t>
            </a:r>
          </a:p>
          <a:p>
            <a:pPr lvl="0"/>
            <a:endParaRPr lang="cs-CZ" sz="2400" b="1" dirty="0" smtClean="0"/>
          </a:p>
          <a:p>
            <a:pPr lvl="0"/>
            <a:r>
              <a:rPr lang="cs-CZ" sz="2400" dirty="0" smtClean="0"/>
              <a:t>→ závazkové vztahy  = smlouvy</a:t>
            </a:r>
          </a:p>
          <a:p>
            <a:pPr lvl="0"/>
            <a:endParaRPr lang="cs-CZ" sz="2400" dirty="0" smtClean="0"/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Obchodní → týkají se obchodu – podnikání, řídí se dle 		obchodního zákoníku</a:t>
            </a:r>
          </a:p>
          <a:p>
            <a:endParaRPr lang="cs-CZ" sz="2400" dirty="0" smtClean="0"/>
          </a:p>
          <a:p>
            <a:endParaRPr lang="cs-CZ" sz="2400" u="sng" dirty="0" smtClean="0"/>
          </a:p>
          <a:p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65915" y="1275008"/>
            <a:ext cx="6842547" cy="4546243"/>
          </a:xfrm>
        </p:spPr>
        <p:txBody>
          <a:bodyPr>
            <a:normAutofit fontScale="90000"/>
          </a:bodyPr>
          <a:lstStyle/>
          <a:p>
            <a:pPr lvl="0"/>
            <a:r>
              <a:rPr lang="cs-CZ" sz="2800" dirty="0" smtClean="0">
                <a:solidFill>
                  <a:schemeClr val="tx1"/>
                </a:solidFill>
              </a:rPr>
              <a:t>4 typy smluv: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1) relativní obchody (smlouvy)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b="0" u="sng" dirty="0" smtClean="0">
                <a:solidFill>
                  <a:schemeClr val="tx1"/>
                </a:solidFill>
              </a:rPr>
              <a:t>obchod kvůli postavení stran </a:t>
            </a:r>
            <a:r>
              <a:rPr lang="cs-CZ" sz="2800" b="0" dirty="0" smtClean="0">
                <a:solidFill>
                  <a:schemeClr val="tx1"/>
                </a:solidFill>
              </a:rPr>
              <a:t>- na stranách jsou podnikatelé - v rámci jejich podnikatelské činnost </a:t>
            </a:r>
            <a:br>
              <a:rPr lang="cs-CZ" sz="2800" b="0" dirty="0" smtClean="0">
                <a:solidFill>
                  <a:schemeClr val="tx1"/>
                </a:solidFill>
              </a:rPr>
            </a:br>
            <a:r>
              <a:rPr lang="cs-CZ" sz="2800" b="0" dirty="0" smtClean="0">
                <a:solidFill>
                  <a:schemeClr val="tx1"/>
                </a:solidFill>
              </a:rPr>
              <a:t>•  např. smlouva o dílo, kupní smlouva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2) absolutní obchody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b="0" u="sng" dirty="0" smtClean="0">
                <a:solidFill>
                  <a:schemeClr val="tx1"/>
                </a:solidFill>
              </a:rPr>
              <a:t>obchod kvůli obsahu </a:t>
            </a:r>
            <a:r>
              <a:rPr lang="cs-CZ" sz="2800" b="0" dirty="0" smtClean="0">
                <a:solidFill>
                  <a:schemeClr val="tx1"/>
                </a:solidFill>
              </a:rPr>
              <a:t>- týká se zakládání a fungování společnosti </a:t>
            </a:r>
            <a:br>
              <a:rPr lang="cs-CZ" sz="2800" b="0" dirty="0" smtClean="0">
                <a:solidFill>
                  <a:schemeClr val="tx1"/>
                </a:solidFill>
              </a:rPr>
            </a:br>
            <a:r>
              <a:rPr lang="cs-CZ" sz="2800" b="0" dirty="0" smtClean="0">
                <a:solidFill>
                  <a:schemeClr val="tx1"/>
                </a:solidFill>
              </a:rPr>
              <a:t>• např. zakladatelská smlouva, zakladatelská listina</a:t>
            </a:r>
            <a:br>
              <a:rPr lang="cs-CZ" sz="2800" b="0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274320" y="-337158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4321" y="313509"/>
            <a:ext cx="440071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Obchodní závazkové vztahy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Obchodní závazkové vztahy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7426" y="1464773"/>
            <a:ext cx="8004219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3</a:t>
            </a:r>
            <a:r>
              <a:rPr lang="cs-CZ" sz="2400" b="1" dirty="0" smtClean="0"/>
              <a:t>) relativní obchody s občanskoprávním prvkem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u="sng" dirty="0" smtClean="0"/>
              <a:t>obchod kvůli právnímu předpisu </a:t>
            </a:r>
            <a:r>
              <a:rPr lang="cs-CZ" sz="2400" dirty="0" smtClean="0"/>
              <a:t>- musí se řídit občanským zákoníkem, obchodní zákoník je neupravuje</a:t>
            </a:r>
            <a:br>
              <a:rPr lang="cs-CZ" sz="2400" dirty="0" smtClean="0"/>
            </a:br>
            <a:r>
              <a:rPr lang="cs-CZ" sz="2400" dirty="0" smtClean="0"/>
              <a:t>•kupní smlouva o nemovitosti, směnná smlouva, darovací smlouva, nájemní smlouva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4) fakultativní obchody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u="sng" dirty="0" smtClean="0"/>
              <a:t>na základě volby</a:t>
            </a:r>
            <a:r>
              <a:rPr lang="cs-CZ" sz="2400" dirty="0" smtClean="0"/>
              <a:t> -  strany se dohodly, že se budou řídit obchodním zákoníkem</a:t>
            </a:r>
            <a:endParaRPr lang="cs-CZ" sz="2400" u="sng" dirty="0" smtClean="0"/>
          </a:p>
          <a:p>
            <a:r>
              <a:rPr lang="cs-CZ" sz="2400" dirty="0" smtClean="0"/>
              <a:t>• např. na 1 straně podnikatel , na 2 straně  nepodnikající osoba, mohly by se řídit občanským zákoníkem</a:t>
            </a:r>
            <a:endParaRPr lang="cs-CZ" sz="2400" b="1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Obchodní závazkové vztahy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4855" y="1841679"/>
            <a:ext cx="6812925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sz="2400" b="1" dirty="0" smtClean="0"/>
          </a:p>
          <a:p>
            <a:pPr lvl="0"/>
            <a:r>
              <a:rPr lang="cs-CZ" sz="2400" dirty="0" smtClean="0"/>
              <a:t>Jsou různé rozdíly mezi obchodním a občanským zákoníkem, proto mohou v určitých případech strany raději volit určitý zákoník</a:t>
            </a:r>
          </a:p>
          <a:p>
            <a:pPr lvl="0"/>
            <a:endParaRPr lang="cs-CZ" sz="2400" b="1" dirty="0" smtClean="0"/>
          </a:p>
          <a:p>
            <a:pPr lvl="0"/>
            <a:r>
              <a:rPr lang="cs-CZ" sz="2400" b="1" dirty="0" smtClean="0"/>
              <a:t>Např. obecná promlčecí doba:</a:t>
            </a:r>
            <a:endParaRPr lang="cs-CZ" sz="2400" dirty="0" smtClean="0"/>
          </a:p>
          <a:p>
            <a:pPr lvl="1"/>
            <a:r>
              <a:rPr lang="cs-CZ" sz="2400" dirty="0" smtClean="0"/>
              <a:t>občanský zákoník - 3 roky</a:t>
            </a:r>
          </a:p>
          <a:p>
            <a:pPr lvl="1"/>
            <a:r>
              <a:rPr lang="cs-CZ" sz="2400" dirty="0" smtClean="0"/>
              <a:t>obchodní zákoník - 4 roky</a:t>
            </a:r>
          </a:p>
          <a:p>
            <a:pPr lvl="1"/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Obchodní závazkové vztahy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8491" y="1720840"/>
            <a:ext cx="732807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/>
              <a:t>Subjekty obchodních závazkových vztahů:</a:t>
            </a:r>
          </a:p>
          <a:p>
            <a:pPr lvl="0"/>
            <a:endParaRPr lang="cs-CZ" sz="2400" dirty="0" smtClean="0"/>
          </a:p>
          <a:p>
            <a:pPr lvl="1"/>
            <a:r>
              <a:rPr lang="cs-CZ" sz="2400" dirty="0" smtClean="0"/>
              <a:t>→ podnikatelé</a:t>
            </a:r>
          </a:p>
          <a:p>
            <a:pPr lvl="1"/>
            <a:endParaRPr lang="cs-CZ" sz="2400" dirty="0" smtClean="0"/>
          </a:p>
          <a:p>
            <a:pPr lvl="1"/>
            <a:r>
              <a:rPr lang="cs-CZ" sz="2400" dirty="0" smtClean="0"/>
              <a:t>→ ostatní subjekty - obce, kraje, nadace, stát,…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Obchodní závazkové vztahy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6651" y="1568491"/>
            <a:ext cx="7315200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Obchodní zákoník, zákon č. 513/1991 Sb.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Hradil P., </a:t>
            </a:r>
            <a:r>
              <a:rPr lang="cs-CZ" sz="2400" i="1" dirty="0" smtClean="0"/>
              <a:t>Právo pro gymnázia a obchodní akademie, II. díl</a:t>
            </a:r>
            <a:r>
              <a:rPr lang="cs-CZ" sz="2400" dirty="0" smtClean="0"/>
              <a:t> 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595</TotalTime>
  <Words>237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Obchodní závazkové vztahy</vt:lpstr>
      <vt:lpstr>Tento učební materiál vznikl za podpory OPVK 1.5</vt:lpstr>
      <vt:lpstr>Obchodní závazkové vztahy</vt:lpstr>
      <vt:lpstr>4 typy smluv:  1) relativní obchody (smlouvy) obchod kvůli postavení stran - na stranách jsou podnikatelé - v rámci jejich podnikatelské činnost  •  např. smlouva o dílo, kupní smlouva  2) absolutní obchody  obchod kvůli obsahu - týká se zakládání a fungování společnosti  • např. zakladatelská smlouva, zakladatelská listina </vt:lpstr>
      <vt:lpstr>Obchodní závazkové vztahy</vt:lpstr>
      <vt:lpstr>Obchodní závazkové vztahy</vt:lpstr>
      <vt:lpstr>Obchodní závazkové vztahy</vt:lpstr>
      <vt:lpstr>Obchodní závazkové vztahy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Družstva</dc:title>
  <dc:creator>KABINET</dc:creator>
  <cp:lastModifiedBy>An</cp:lastModifiedBy>
  <cp:revision>69</cp:revision>
  <dcterms:created xsi:type="dcterms:W3CDTF">2012-10-31T11:13:41Z</dcterms:created>
  <dcterms:modified xsi:type="dcterms:W3CDTF">2013-05-29T10:21:31Z</dcterms:modified>
</cp:coreProperties>
</file>