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77" r:id="rId3"/>
    <p:sldId id="282" r:id="rId4"/>
    <p:sldId id="292" r:id="rId5"/>
    <p:sldId id="293" r:id="rId6"/>
    <p:sldId id="294" r:id="rId7"/>
    <p:sldId id="295" r:id="rId8"/>
    <p:sldId id="296" r:id="rId9"/>
    <p:sldId id="286" r:id="rId10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PIV" initials="C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15" autoAdjust="0"/>
    <p:restoredTop sz="99821" autoAdjust="0"/>
  </p:normalViewPr>
  <p:slideViewPr>
    <p:cSldViewPr snapToGrid="0" snapToObjects="1" showGuides="1">
      <p:cViewPr varScale="1">
        <p:scale>
          <a:sx n="34" d="100"/>
          <a:sy n="34" d="100"/>
        </p:scale>
        <p:origin x="-811" y="-72"/>
      </p:cViewPr>
      <p:guideLst>
        <p:guide orient="horz" pos="4196"/>
        <p:guide orient="horz" pos="1877"/>
        <p:guide orient="horz" pos="3297"/>
        <p:guide pos="302"/>
        <p:guide pos="12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3287DD-D57B-4A1F-9A73-518CE20E56B4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F93ED0-A090-4B25-BFB4-D3E26E4B731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C2DA01-25A2-453B-9157-4DFAE34F9D0B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0FDC0C-3A26-48DB-87D7-83B1F6FAD78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A6BD5-CA47-44D9-82C7-409235B9B760}" type="datetime1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671A-DDCF-44AC-BD3C-D1B119FFC017}" type="datetime1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DB3F-3C61-44A8-A00E-BBC446DB773E}" type="datetime1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E29B9-A11C-43EE-AB4D-F23D8AC2F776}" type="datetime1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C4392-EAEE-4A71-B94E-60A8E803C5F9}" type="datetime1">
              <a:rPr lang="cs-CZ" smtClean="0"/>
              <a:pPr/>
              <a:t>29.5.2013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BA124-D45F-4B4C-A75E-51D07D51DD3F}" type="datetime1">
              <a:rPr lang="cs-CZ" smtClean="0"/>
              <a:pPr/>
              <a:t>29.5.2013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3" name="Přímá spojovací čára 12"/>
          <p:cNvCxnSpPr/>
          <p:nvPr userDrawn="1"/>
        </p:nvCxnSpPr>
        <p:spPr>
          <a:xfrm>
            <a:off x="0" y="6237312"/>
            <a:ext cx="9144000" cy="0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 userDrawn="1"/>
        </p:nvSpPr>
        <p:spPr>
          <a:xfrm>
            <a:off x="0" y="0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856" y="519437"/>
            <a:ext cx="7352936" cy="442035"/>
          </a:xfrm>
        </p:spPr>
        <p:txBody>
          <a:bodyPr wrap="square" lIns="36000" tIns="36000" rIns="36000" bIns="36000" anchor="b" anchorCtr="0">
            <a:spAutoFit/>
          </a:bodyPr>
          <a:lstStyle>
            <a:lvl1pPr algn="l"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pic>
        <p:nvPicPr>
          <p:cNvPr id="8" name="Obrázek 7" descr="C_mini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DB285-905C-491D-B33F-3DF0BB194B43}" type="datetime1">
              <a:rPr lang="cs-CZ" smtClean="0"/>
              <a:pPr/>
              <a:t>29.5.2013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C0D9-14C9-4E9E-A947-67C4C2765C59}" type="datetime1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B4C33-5242-411D-A384-3FD9F2D5119A}" type="datetime1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D8145-5D9A-4621-8A72-AF39B82773C6}" type="datetime1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0A10-4C89-4D38-8B9D-FB3DFCFB3EDF}" type="datetime1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391EB4-D25D-466E-A395-748B3D6DFF75}" type="datetime1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83480" y="2316778"/>
            <a:ext cx="6536169" cy="1470025"/>
          </a:xfrm>
        </p:spPr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chemeClr val="tx2"/>
                </a:solidFill>
              </a:rPr>
              <a:t>Odpovědnosti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28640"/>
            <a:ext cx="2133600" cy="365125"/>
          </a:xfrm>
        </p:spPr>
        <p:txBody>
          <a:bodyPr/>
          <a:lstStyle/>
          <a:p>
            <a:fld id="{909161AD-CE0D-4BCB-8C8C-A6C26A0B30BD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1852756" y="3936021"/>
            <a:ext cx="3744686" cy="698071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Hradec Králové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Datum  15.3.2013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0" y="5874531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0" y="0"/>
            <a:ext cx="9144000" cy="15517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1852755" y="193964"/>
            <a:ext cx="6193158" cy="688256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CZECH SALES ACADEMY Hradec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Králové – VOŠ a SOŠ s.r.o.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Hradecká</a:t>
            </a:r>
            <a:r>
              <a:rPr lang="cs-CZ" sz="20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1151, 500 03 Hradec Králové</a:t>
            </a:r>
            <a:endParaRPr kumimoji="0" lang="cs-CZ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C:\Users\Benesova\Documents\06_projekty\OPVK\00_příručky\OPVK\Zakladni_logolink_OPVK (ESF, EU, MSMT, OP VK)\03_Zakladni_logolink_vertikalni_cz\OPVK_ver_zakladni_logolink_CMYK_cz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590" y="1744931"/>
            <a:ext cx="1512323" cy="4004712"/>
          </a:xfrm>
          <a:prstGeom prst="rect">
            <a:avLst/>
          </a:prstGeom>
          <a:noFill/>
        </p:spPr>
      </p:pic>
      <p:pic>
        <p:nvPicPr>
          <p:cNvPr id="14" name="Obrázek 13" descr="C_min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Tento učební materiál vznikl za podpory OPVK 1.5</a:t>
            </a:r>
            <a:endParaRPr lang="cs-CZ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724188" y="1369290"/>
          <a:ext cx="7934902" cy="4658360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2614911"/>
                <a:gridCol w="531999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školy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CZECH SALES ACADEMY Hradec Králové – VOŠ a SOŠ s.r.o.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 1.07/1.5.00/34.0314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Moderní</a:t>
                      </a:r>
                      <a:r>
                        <a:rPr lang="cs-CZ" sz="1600" baseline="0" dirty="0" smtClean="0"/>
                        <a:t> škola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DUM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smtClean="0"/>
                        <a:t>CSA_OPVK15_036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Předmět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Právo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Tematický celek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Obchodní právo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materiálu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Odpovědnosti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Autor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Ing. Mgr.</a:t>
                      </a:r>
                      <a:r>
                        <a:rPr lang="cs-CZ" sz="1600" baseline="0" dirty="0" smtClean="0"/>
                        <a:t> Věra </a:t>
                      </a:r>
                      <a:r>
                        <a:rPr lang="cs-CZ" sz="1600" baseline="0" dirty="0" err="1" smtClean="0"/>
                        <a:t>Koďousková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Datum ověření,</a:t>
                      </a:r>
                      <a:r>
                        <a:rPr lang="cs-CZ" sz="1600" baseline="0" dirty="0" smtClean="0"/>
                        <a:t> třída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16. 4. </a:t>
                      </a:r>
                      <a:r>
                        <a:rPr lang="cs-CZ" sz="1600" smtClean="0"/>
                        <a:t>2013, 2A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Časová</a:t>
                      </a:r>
                      <a:r>
                        <a:rPr lang="cs-CZ" sz="1600" baseline="0" dirty="0" smtClean="0"/>
                        <a:t> dotace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 hodina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Pomůcky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Interaktivní tabule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Vzdělávací cíl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Studenti se seznámí s odpovědnostmi vyplývajících s plněním</a:t>
                      </a:r>
                      <a:r>
                        <a:rPr lang="cs-CZ" sz="1600" baseline="0" dirty="0" smtClean="0"/>
                        <a:t> závazků, náhradou za škody, zárukou. </a:t>
                      </a:r>
                      <a:endParaRPr lang="cs-CZ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Odpovědnosti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46857" y="1403798"/>
            <a:ext cx="847507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/>
              <a:t>Druhy odpovědností</a:t>
            </a:r>
          </a:p>
          <a:p>
            <a:endParaRPr lang="cs-CZ" sz="1200" b="1" dirty="0" smtClean="0"/>
          </a:p>
          <a:p>
            <a:pPr lvl="2"/>
            <a:r>
              <a:rPr lang="cs-CZ" sz="2400" b="1" dirty="0" smtClean="0"/>
              <a:t>Odpovědnost z prodlení</a:t>
            </a:r>
            <a:endParaRPr lang="cs-CZ" sz="2400" dirty="0" smtClean="0"/>
          </a:p>
          <a:p>
            <a:pPr lvl="3">
              <a:buFontTx/>
              <a:buChar char="-"/>
            </a:pPr>
            <a:r>
              <a:rPr lang="cs-CZ" sz="2400" dirty="0" smtClean="0"/>
              <a:t>vzniká, pokud smlouva nebyla splněna včas</a:t>
            </a:r>
          </a:p>
          <a:p>
            <a:pPr lvl="3">
              <a:buFontTx/>
              <a:buChar char="-"/>
            </a:pPr>
            <a:endParaRPr lang="cs-CZ" sz="2400" dirty="0" smtClean="0"/>
          </a:p>
          <a:p>
            <a:pPr lvl="2"/>
            <a:r>
              <a:rPr lang="cs-CZ" sz="2400" b="1" dirty="0" smtClean="0"/>
              <a:t> Odpovědnost za škodu </a:t>
            </a:r>
            <a:endParaRPr lang="cs-CZ" sz="2400" dirty="0" smtClean="0"/>
          </a:p>
          <a:p>
            <a:pPr lvl="3"/>
            <a:r>
              <a:rPr lang="cs-CZ" sz="2400" dirty="0" smtClean="0"/>
              <a:t>- porušením odpovědnosti došlo u druhé strany ke škodě</a:t>
            </a:r>
          </a:p>
          <a:p>
            <a:pPr lvl="3"/>
            <a:endParaRPr lang="cs-CZ" sz="2400" dirty="0" smtClean="0"/>
          </a:p>
          <a:p>
            <a:pPr lvl="2"/>
            <a:r>
              <a:rPr lang="cs-CZ" sz="2400" b="1" dirty="0" smtClean="0"/>
              <a:t>Odpovědnost za vady </a:t>
            </a:r>
            <a:endParaRPr lang="cs-CZ" sz="2400" dirty="0" smtClean="0"/>
          </a:p>
          <a:p>
            <a:pPr lvl="3"/>
            <a:r>
              <a:rPr lang="cs-CZ" sz="2400" dirty="0" smtClean="0"/>
              <a:t>Nese prodávající nebo zhotovitel</a:t>
            </a:r>
          </a:p>
          <a:p>
            <a:endParaRPr lang="cs-CZ" sz="2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Odpovědnosti</a:t>
            </a:r>
            <a:endParaRPr lang="cs-CZ" dirty="0"/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423848" y="2037807"/>
            <a:ext cx="7067009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Odpovědnost z prodlení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cs-CZ" sz="2400" dirty="0" smtClean="0">
                <a:latin typeface="Calibri" pitchFamily="34" charset="0"/>
                <a:cs typeface="Times New Roman" pitchFamily="18" charset="0"/>
              </a:rPr>
              <a:t>vzniká, pokud smlouva nebyla splněna včas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cs-CZ" sz="1000" dirty="0" smtClean="0">
              <a:latin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cs-CZ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Calibri" pitchFamily="34" charset="0"/>
                <a:cs typeface="Times New Roman" pitchFamily="18" charset="0"/>
              </a:rPr>
              <a:t>odpovědnost z prodlení mají obě smluvní strany (např. jak prodávající – nedodal předmět koupě včas, tak kupující – včas nezaplatil)</a:t>
            </a:r>
            <a:endParaRPr kumimoji="0" lang="cs-CZ" sz="2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Odpovědnosti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40080" y="1149531"/>
            <a:ext cx="787690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cs-CZ" sz="2400" b="1" dirty="0" smtClean="0"/>
          </a:p>
          <a:p>
            <a:pPr lvl="0"/>
            <a:r>
              <a:rPr lang="cs-CZ" sz="2400" b="1" dirty="0" smtClean="0"/>
              <a:t>Odpovědnost za škodu</a:t>
            </a:r>
          </a:p>
          <a:p>
            <a:pPr lvl="0"/>
            <a:endParaRPr lang="cs-CZ" sz="2400" b="1" dirty="0" smtClean="0"/>
          </a:p>
          <a:p>
            <a:pPr>
              <a:buFontTx/>
              <a:buChar char="-"/>
            </a:pPr>
            <a:r>
              <a:rPr lang="cs-CZ" sz="2400" dirty="0" smtClean="0"/>
              <a:t>vzniká, jestliže porušením odpovědnosti došlo u druhé strany ke škodě</a:t>
            </a:r>
          </a:p>
          <a:p>
            <a:pPr>
              <a:buFontTx/>
              <a:buChar char="-"/>
            </a:pPr>
            <a:r>
              <a:rPr lang="cs-CZ" sz="2400" dirty="0" smtClean="0"/>
              <a:t> např. nářadí k posilování, při posilování se utrhne závaží 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a </a:t>
            </a:r>
            <a:r>
              <a:rPr lang="cs-CZ" sz="2400" dirty="0" smtClean="0"/>
              <a:t>poraní nohu</a:t>
            </a:r>
          </a:p>
          <a:p>
            <a:pPr>
              <a:buFontTx/>
              <a:buChar char="-"/>
            </a:pPr>
            <a:r>
              <a:rPr lang="cs-CZ" sz="2400" dirty="0" smtClean="0"/>
              <a:t> škoda může být způsobena na majetku, na zdraví či životě,  </a:t>
            </a:r>
          </a:p>
          <a:p>
            <a:r>
              <a:rPr lang="cs-CZ" sz="2400" dirty="0" smtClean="0"/>
              <a:t>   ušlí zisk</a:t>
            </a:r>
          </a:p>
          <a:p>
            <a:r>
              <a:rPr lang="cs-CZ" sz="2400" dirty="0" smtClean="0"/>
              <a:t>- Nahrazuje se:    - penězi 	</a:t>
            </a:r>
          </a:p>
          <a:p>
            <a:r>
              <a:rPr lang="cs-CZ" sz="2400" dirty="0" smtClean="0"/>
              <a:t>		    - uvedením do původního stavu </a:t>
            </a:r>
          </a:p>
          <a:p>
            <a:r>
              <a:rPr lang="cs-CZ" sz="2400" dirty="0" smtClean="0"/>
              <a:t>		    - výměnou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Odpovědnosti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98490" y="1136470"/>
            <a:ext cx="7888309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b="1" dirty="0" smtClean="0"/>
              <a:t>Odpovědnost za vady</a:t>
            </a:r>
          </a:p>
          <a:p>
            <a:pPr lvl="0"/>
            <a:endParaRPr lang="cs-CZ" sz="1200" b="1" dirty="0" smtClean="0"/>
          </a:p>
          <a:p>
            <a:pPr lvl="0">
              <a:buFontTx/>
              <a:buChar char="-"/>
            </a:pPr>
            <a:r>
              <a:rPr lang="cs-CZ" sz="2400" dirty="0" smtClean="0"/>
              <a:t>nese pouze prodávající či zhotovitel </a:t>
            </a:r>
          </a:p>
          <a:p>
            <a:pPr lvl="0"/>
            <a:r>
              <a:rPr lang="cs-CZ" sz="2400" dirty="0" smtClean="0"/>
              <a:t>	(pouze jedna smluvní strana)</a:t>
            </a:r>
          </a:p>
          <a:p>
            <a:pPr lvl="0">
              <a:buFontTx/>
              <a:buChar char="-"/>
            </a:pPr>
            <a:r>
              <a:rPr lang="cs-CZ" sz="2400" dirty="0" smtClean="0"/>
              <a:t>týká se smluv kupních a o dílo</a:t>
            </a:r>
          </a:p>
          <a:p>
            <a:pPr lvl="0"/>
            <a:endParaRPr lang="cs-CZ" sz="1000" dirty="0" smtClean="0"/>
          </a:p>
          <a:p>
            <a:pPr lvl="3"/>
            <a:r>
              <a:rPr lang="cs-CZ" sz="2400" b="1" dirty="0" smtClean="0"/>
              <a:t>Druhy vad:</a:t>
            </a:r>
            <a:endParaRPr lang="cs-CZ" sz="2400" dirty="0" smtClean="0"/>
          </a:p>
          <a:p>
            <a:pPr lvl="4"/>
            <a:r>
              <a:rPr lang="cs-CZ" sz="2400" b="1" dirty="0" smtClean="0"/>
              <a:t>Právní </a:t>
            </a:r>
            <a:endParaRPr lang="cs-CZ" sz="2400" dirty="0" smtClean="0"/>
          </a:p>
          <a:p>
            <a:pPr lvl="5"/>
            <a:r>
              <a:rPr lang="cs-CZ" sz="2400" dirty="0" smtClean="0"/>
              <a:t>- problém ve smlouvě</a:t>
            </a:r>
          </a:p>
          <a:p>
            <a:pPr lvl="4"/>
            <a:r>
              <a:rPr lang="cs-CZ" sz="2400" b="1" dirty="0" smtClean="0"/>
              <a:t>Faktické (skutečné)</a:t>
            </a:r>
            <a:endParaRPr lang="cs-CZ" sz="2400" dirty="0" smtClean="0"/>
          </a:p>
          <a:p>
            <a:pPr lvl="5"/>
            <a:r>
              <a:rPr lang="cs-CZ" sz="2400" b="1" dirty="0" smtClean="0"/>
              <a:t>→Skryté</a:t>
            </a:r>
            <a:endParaRPr lang="cs-CZ" sz="2400" dirty="0" smtClean="0"/>
          </a:p>
          <a:p>
            <a:pPr lvl="6"/>
            <a:r>
              <a:rPr lang="cs-CZ" sz="2400" dirty="0" smtClean="0"/>
              <a:t>př.: pračka – neždíme,…</a:t>
            </a:r>
          </a:p>
          <a:p>
            <a:pPr lvl="5"/>
            <a:r>
              <a:rPr lang="cs-CZ" sz="2400" b="1" dirty="0" smtClean="0"/>
              <a:t>→Zjevné </a:t>
            </a:r>
            <a:endParaRPr lang="cs-CZ" sz="2400" dirty="0" smtClean="0"/>
          </a:p>
          <a:p>
            <a:pPr lvl="6"/>
            <a:r>
              <a:rPr lang="cs-CZ" sz="2400" dirty="0" smtClean="0"/>
              <a:t> viditelné na pohled - poškrábané,…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Odpovědnosti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46856" y="1720841"/>
            <a:ext cx="7743555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3"/>
            <a:r>
              <a:rPr lang="cs-CZ" sz="2800" b="1" dirty="0" smtClean="0"/>
              <a:t>Nároky, které může vznést poškozená strana:</a:t>
            </a:r>
          </a:p>
          <a:p>
            <a:pPr lvl="3"/>
            <a:endParaRPr lang="cs-CZ" sz="800" dirty="0" smtClean="0"/>
          </a:p>
          <a:p>
            <a:pPr lvl="4"/>
            <a:r>
              <a:rPr lang="cs-CZ" sz="2400" dirty="0" smtClean="0"/>
              <a:t>Oprava</a:t>
            </a:r>
          </a:p>
          <a:p>
            <a:pPr lvl="4"/>
            <a:endParaRPr lang="cs-CZ" sz="800" dirty="0" smtClean="0"/>
          </a:p>
          <a:p>
            <a:pPr lvl="4"/>
            <a:r>
              <a:rPr lang="cs-CZ" sz="2400" dirty="0" smtClean="0"/>
              <a:t>Výměna </a:t>
            </a:r>
          </a:p>
          <a:p>
            <a:pPr lvl="4"/>
            <a:endParaRPr lang="cs-CZ" sz="800" dirty="0" smtClean="0"/>
          </a:p>
          <a:p>
            <a:pPr lvl="4"/>
            <a:r>
              <a:rPr lang="cs-CZ" sz="2400" dirty="0" smtClean="0"/>
              <a:t>Sleva z ceny</a:t>
            </a:r>
          </a:p>
          <a:p>
            <a:pPr lvl="4"/>
            <a:endParaRPr lang="cs-CZ" sz="800" dirty="0" smtClean="0"/>
          </a:p>
          <a:p>
            <a:pPr lvl="4"/>
            <a:r>
              <a:rPr lang="cs-CZ" sz="2400" dirty="0" smtClean="0"/>
              <a:t>Odstoupení od smlouvy (vrácení peněz)</a:t>
            </a:r>
          </a:p>
          <a:p>
            <a:pPr lvl="4"/>
            <a:endParaRPr lang="cs-CZ" sz="2400" b="1" dirty="0" smtClean="0"/>
          </a:p>
          <a:p>
            <a:pPr lvl="4"/>
            <a:endParaRPr lang="cs-CZ" sz="2400" b="1" dirty="0" smtClean="0"/>
          </a:p>
          <a:p>
            <a:pPr lvl="4"/>
            <a:endParaRPr lang="cs-CZ" sz="2400" b="1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Odpovědnosti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822960" y="1293222"/>
            <a:ext cx="756339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b="1" dirty="0" smtClean="0"/>
              <a:t>Minimální zákonná záruční lhůta (odpovědnost za vady)</a:t>
            </a:r>
          </a:p>
          <a:p>
            <a:pPr lvl="0"/>
            <a:endParaRPr lang="cs-CZ" sz="2400" b="1" dirty="0" smtClean="0"/>
          </a:p>
          <a:p>
            <a:pPr lvl="0"/>
            <a:r>
              <a:rPr lang="cs-CZ" sz="2400" dirty="0" smtClean="0"/>
              <a:t>Obecná zákonná lhůta ……………………………… 2 roky</a:t>
            </a:r>
          </a:p>
          <a:p>
            <a:pPr lvl="0"/>
            <a:endParaRPr lang="cs-CZ" sz="800" dirty="0" smtClean="0"/>
          </a:p>
          <a:p>
            <a:pPr lvl="0"/>
            <a:r>
              <a:rPr lang="cs-CZ" sz="2400" dirty="0" smtClean="0"/>
              <a:t>Potraviny ..……………………………………………….  8 dní</a:t>
            </a:r>
          </a:p>
          <a:p>
            <a:pPr lvl="0"/>
            <a:endParaRPr lang="cs-CZ" sz="800" dirty="0" smtClean="0"/>
          </a:p>
          <a:p>
            <a:r>
              <a:rPr lang="cs-CZ" sz="2400" dirty="0" smtClean="0"/>
              <a:t>Krmiva  …………………………………………………….  3 týdny</a:t>
            </a:r>
          </a:p>
          <a:p>
            <a:endParaRPr lang="cs-CZ" sz="800" dirty="0" smtClean="0"/>
          </a:p>
          <a:p>
            <a:r>
              <a:rPr lang="cs-CZ" sz="2400" dirty="0" smtClean="0"/>
              <a:t>Zvířata ...………………………………………………….   6 týdnů</a:t>
            </a:r>
          </a:p>
          <a:p>
            <a:endParaRPr lang="cs-CZ" sz="800" dirty="0" smtClean="0"/>
          </a:p>
          <a:p>
            <a:r>
              <a:rPr lang="cs-CZ" sz="2400" dirty="0" smtClean="0"/>
              <a:t>Zhotovení věci na zakázku  ……………………….  6 měsíců</a:t>
            </a:r>
          </a:p>
          <a:p>
            <a:endParaRPr lang="cs-CZ" sz="800" dirty="0" smtClean="0"/>
          </a:p>
          <a:p>
            <a:r>
              <a:rPr lang="cs-CZ" sz="2400" dirty="0" smtClean="0"/>
              <a:t>Zhotovení stavby  …………………………………….  3 roky</a:t>
            </a:r>
          </a:p>
          <a:p>
            <a:endParaRPr lang="cs-CZ" sz="800" dirty="0" smtClean="0"/>
          </a:p>
          <a:p>
            <a:r>
              <a:rPr lang="cs-CZ" sz="2400" dirty="0" smtClean="0"/>
              <a:t>Opravy a úpravy ……………………………………….  3 měsíce</a:t>
            </a:r>
          </a:p>
          <a:p>
            <a:pPr lvl="0"/>
            <a:endParaRPr lang="cs-CZ" sz="2400" b="1" dirty="0" smtClean="0"/>
          </a:p>
          <a:p>
            <a:pPr lvl="0"/>
            <a:endParaRPr lang="cs-CZ" sz="1200" b="1" dirty="0" smtClean="0"/>
          </a:p>
          <a:p>
            <a:pPr lvl="0"/>
            <a:endParaRPr lang="cs-CZ" sz="1200" b="1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Zajištění obchodních závazků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966651" y="1568491"/>
            <a:ext cx="7315200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cs-CZ" sz="2400" b="1" dirty="0" smtClean="0"/>
              <a:t>Použité zdroje:</a:t>
            </a:r>
          </a:p>
          <a:p>
            <a:pPr>
              <a:lnSpc>
                <a:spcPct val="90000"/>
              </a:lnSpc>
            </a:pPr>
            <a:endParaRPr lang="cs-CZ" sz="2400" b="1" dirty="0" smtClean="0"/>
          </a:p>
          <a:p>
            <a:pPr>
              <a:lnSpc>
                <a:spcPct val="90000"/>
              </a:lnSpc>
            </a:pPr>
            <a:r>
              <a:rPr lang="cs-CZ" sz="2400" dirty="0" smtClean="0"/>
              <a:t>Obchodní zákoník, zákon č. 513/1991 Sb.</a:t>
            </a:r>
          </a:p>
          <a:p>
            <a:pPr>
              <a:lnSpc>
                <a:spcPct val="90000"/>
              </a:lnSpc>
            </a:pPr>
            <a:r>
              <a:rPr lang="cs-CZ" sz="2400" dirty="0" smtClean="0"/>
              <a:t>Občanský zákoník, zákon č. 40/1964 Sb.</a:t>
            </a:r>
          </a:p>
          <a:p>
            <a:pPr>
              <a:lnSpc>
                <a:spcPct val="90000"/>
              </a:lnSpc>
            </a:pPr>
            <a:r>
              <a:rPr lang="cs-CZ" sz="2400" dirty="0" smtClean="0"/>
              <a:t>Hradil P., </a:t>
            </a:r>
            <a:r>
              <a:rPr lang="cs-CZ" sz="2400" i="1" dirty="0" smtClean="0"/>
              <a:t>Právo pro gymnázia a obchodní akademie, II. díl</a:t>
            </a:r>
            <a:r>
              <a:rPr lang="cs-CZ" sz="2400" dirty="0" smtClean="0"/>
              <a:t> </a:t>
            </a:r>
          </a:p>
          <a:p>
            <a:pPr>
              <a:lnSpc>
                <a:spcPct val="90000"/>
              </a:lnSpc>
            </a:pPr>
            <a:endParaRPr lang="cs-CZ" sz="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E_VOSHK_logolinkEU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759</TotalTime>
  <Words>280</Words>
  <Application>Microsoft Office PowerPoint</Application>
  <PresentationFormat>Předvádění na obrazovce (4:3)</PresentationFormat>
  <Paragraphs>115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PREZENTACE_VOSHK_logolinkEU</vt:lpstr>
      <vt:lpstr>Odpovědnosti</vt:lpstr>
      <vt:lpstr>Tento učební materiál vznikl za podpory OPVK 1.5</vt:lpstr>
      <vt:lpstr>Odpovědnosti</vt:lpstr>
      <vt:lpstr>Odpovědnosti</vt:lpstr>
      <vt:lpstr>Odpovědnosti</vt:lpstr>
      <vt:lpstr>Odpovědnosti</vt:lpstr>
      <vt:lpstr>Odpovědnosti</vt:lpstr>
      <vt:lpstr>Odpovědnosti</vt:lpstr>
      <vt:lpstr>Zajištění obchodních závazků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Družstva</dc:title>
  <dc:creator>KABINET</dc:creator>
  <cp:lastModifiedBy>An</cp:lastModifiedBy>
  <cp:revision>88</cp:revision>
  <dcterms:created xsi:type="dcterms:W3CDTF">2012-10-31T11:13:41Z</dcterms:created>
  <dcterms:modified xsi:type="dcterms:W3CDTF">2013-05-29T10:19:11Z</dcterms:modified>
</cp:coreProperties>
</file>