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commentAuthors.xml" ContentType="application/vnd.openxmlformats-officedocument.presentationml.commentAuthors+xml"/>
  <Override PartName="/ppt/slideLayouts/slideLayout10.xml" ContentType="application/vnd.openxmlformats-officedocument.presentationml.slideLayout+xml"/>
  <Default Extension="tiff" ContentType="image/tif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handoutMasterIdLst>
    <p:handoutMasterId r:id="rId16"/>
  </p:handoutMasterIdLst>
  <p:sldIdLst>
    <p:sldId id="256" r:id="rId2"/>
    <p:sldId id="277" r:id="rId3"/>
    <p:sldId id="282" r:id="rId4"/>
    <p:sldId id="278" r:id="rId5"/>
    <p:sldId id="292" r:id="rId6"/>
    <p:sldId id="293" r:id="rId7"/>
    <p:sldId id="280" r:id="rId8"/>
    <p:sldId id="291" r:id="rId9"/>
    <p:sldId id="290" r:id="rId10"/>
    <p:sldId id="284" r:id="rId11"/>
    <p:sldId id="287" r:id="rId12"/>
    <p:sldId id="294" r:id="rId13"/>
    <p:sldId id="286" r:id="rId14"/>
  </p:sldIdLst>
  <p:sldSz cx="9144000" cy="6858000" type="screen4x3"/>
  <p:notesSz cx="6797675" cy="9926638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CPIV" initials="C" lastIdx="3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012ECD-51FC-41F1-AA8D-1B2483CD663E}" styleName="Světlý styl 2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6E25E649-3F16-4E02-A733-19D2CDBF48F0}" styleName="Střední styl 3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815" autoAdjust="0"/>
    <p:restoredTop sz="99821" autoAdjust="0"/>
  </p:normalViewPr>
  <p:slideViewPr>
    <p:cSldViewPr snapToGrid="0" snapToObjects="1" showGuides="1">
      <p:cViewPr varScale="1">
        <p:scale>
          <a:sx n="34" d="100"/>
          <a:sy n="34" d="100"/>
        </p:scale>
        <p:origin x="-811" y="-72"/>
      </p:cViewPr>
      <p:guideLst>
        <p:guide orient="horz" pos="4196"/>
        <p:guide orient="horz" pos="1877"/>
        <p:guide orient="horz" pos="3297"/>
        <p:guide pos="302"/>
        <p:guide pos="1202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commentAuthors" Target="commentAuthors.xml"/><Relationship Id="rId2" Type="http://schemas.openxmlformats.org/officeDocument/2006/relationships/slide" Target="slides/slide1.xml"/><Relationship Id="rId16" Type="http://schemas.openxmlformats.org/officeDocument/2006/relationships/handoutMaster" Target="handoutMasters/handoutMaster1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53287DD-D57B-4A1F-9A73-518CE20E56B4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49688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8F93ED0-A090-4B25-BFB4-D3E26E4B731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3C2DA01-25A2-453B-9157-4DFAE34F9D0B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E0FDC0C-3A26-48DB-87D7-83B1F6FAD78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2A6BD5-CA47-44D9-82C7-409235B9B760}" type="datetime1">
              <a:rPr lang="cs-CZ" smtClean="0"/>
              <a:pPr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4F671A-DDCF-44AC-BD3C-D1B119FFC017}" type="datetime1">
              <a:rPr lang="cs-CZ" smtClean="0"/>
              <a:pPr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DB3F-3C61-44A8-A00E-BBC446DB773E}" type="datetime1">
              <a:rPr lang="cs-CZ" smtClean="0"/>
              <a:pPr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1E29B9-A11C-43EE-AB4D-F23D8AC2F776}" type="datetime1">
              <a:rPr lang="cs-CZ" smtClean="0"/>
              <a:pPr/>
              <a:t>29.5.2013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9C4392-EAEE-4A71-B94E-60A8E803C5F9}" type="datetime1">
              <a:rPr lang="cs-CZ" smtClean="0"/>
              <a:pPr/>
              <a:t>29.5.2013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2BA124-D45F-4B4C-A75E-51D07D51DD3F}" type="datetime1">
              <a:rPr lang="cs-CZ" smtClean="0"/>
              <a:pPr/>
              <a:t>29.5.2013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909161AD-CE0D-4BCB-8C8C-A6C26A0B30BD}" type="slidenum">
              <a:rPr lang="cs-CZ" smtClean="0"/>
              <a:pPr/>
              <a:t>‹#›</a:t>
            </a:fld>
            <a:endParaRPr lang="cs-CZ" dirty="0"/>
          </a:p>
        </p:txBody>
      </p:sp>
      <p:cxnSp>
        <p:nvCxnSpPr>
          <p:cNvPr id="13" name="Přímá spojovací čára 12"/>
          <p:cNvCxnSpPr/>
          <p:nvPr userDrawn="1"/>
        </p:nvCxnSpPr>
        <p:spPr>
          <a:xfrm>
            <a:off x="0" y="6237312"/>
            <a:ext cx="9144000" cy="0"/>
          </a:xfrm>
          <a:prstGeom prst="line">
            <a:avLst/>
          </a:prstGeom>
          <a:ln w="28575">
            <a:solidFill>
              <a:schemeClr val="accent5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Obdélník 9"/>
          <p:cNvSpPr/>
          <p:nvPr userDrawn="1"/>
        </p:nvSpPr>
        <p:spPr>
          <a:xfrm>
            <a:off x="0" y="0"/>
            <a:ext cx="9144000" cy="983469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50000"/>
                  <a:shade val="30000"/>
                  <a:satMod val="115000"/>
                </a:schemeClr>
              </a:gs>
              <a:gs pos="50000">
                <a:schemeClr val="accent5">
                  <a:lumMod val="50000"/>
                  <a:shade val="67500"/>
                  <a:satMod val="115000"/>
                </a:schemeClr>
              </a:gs>
              <a:gs pos="100000">
                <a:schemeClr val="accent5">
                  <a:lumMod val="50000"/>
                  <a:shade val="100000"/>
                  <a:satMod val="115000"/>
                </a:schemeClr>
              </a:gs>
            </a:gsLst>
            <a:path path="circle">
              <a:fillToRect t="100000" r="100000"/>
            </a:path>
            <a:tileRect l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46856" y="519437"/>
            <a:ext cx="7352936" cy="442035"/>
          </a:xfrm>
        </p:spPr>
        <p:txBody>
          <a:bodyPr wrap="square" lIns="36000" tIns="36000" rIns="36000" bIns="36000" anchor="b" anchorCtr="0">
            <a:spAutoFit/>
          </a:bodyPr>
          <a:lstStyle>
            <a:lvl1pPr algn="l">
              <a:defRPr sz="2400" b="1">
                <a:solidFill>
                  <a:schemeClr val="bg1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cs-CZ" dirty="0"/>
          </a:p>
        </p:txBody>
      </p:sp>
      <p:pic>
        <p:nvPicPr>
          <p:cNvPr id="8" name="Obrázek 7" descr="C_mini.jpg"/>
          <p:cNvPicPr>
            <a:picLocks noChangeAspect="1"/>
          </p:cNvPicPr>
          <p:nvPr userDrawn="1"/>
        </p:nvPicPr>
        <p:blipFill>
          <a:blip r:embed="rId2" cstate="print">
            <a:clrChange>
              <a:clrFrom>
                <a:srgbClr val="B0B0B0"/>
              </a:clrFrom>
              <a:clrTo>
                <a:srgbClr val="B0B0B0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8101332" y="95536"/>
            <a:ext cx="777452" cy="764275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EDB285-905C-491D-B33F-3DF0BB194B43}" type="datetime1">
              <a:rPr lang="cs-CZ" smtClean="0"/>
              <a:pPr/>
              <a:t>29.5.2013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C3C0D9-14C9-4E9E-A947-67C4C2765C59}" type="datetime1">
              <a:rPr lang="cs-CZ" smtClean="0"/>
              <a:pPr/>
              <a:t>29.5.2013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AB4C33-5242-411D-A384-3FD9F2D5119A}" type="datetime1">
              <a:rPr lang="cs-CZ" smtClean="0"/>
              <a:pPr/>
              <a:t>29.5.2013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1D8145-5D9A-4621-8A72-AF39B82773C6}" type="datetime1">
              <a:rPr lang="cs-CZ" smtClean="0"/>
              <a:pPr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580A10-4C89-4D38-8B9D-FB3DFCFB3EDF}" type="datetime1">
              <a:rPr lang="cs-CZ" smtClean="0"/>
              <a:pPr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391EB4-D25D-466E-A395-748B3D6DFF75}" type="datetime1">
              <a:rPr lang="cs-CZ" smtClean="0"/>
              <a:pPr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83480" y="2316778"/>
            <a:ext cx="6536169" cy="1470025"/>
          </a:xfrm>
        </p:spPr>
        <p:txBody>
          <a:bodyPr>
            <a:normAutofit/>
          </a:bodyPr>
          <a:lstStyle/>
          <a:p>
            <a:pPr algn="l"/>
            <a:r>
              <a:rPr lang="cs-CZ" dirty="0" smtClean="0">
                <a:solidFill>
                  <a:schemeClr val="tx2"/>
                </a:solidFill>
              </a:rPr>
              <a:t>Rozdíly mezi různým podniky právnických osob</a:t>
            </a:r>
            <a:endParaRPr lang="cs-CZ" dirty="0">
              <a:solidFill>
                <a:schemeClr val="tx2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6553200" y="6328640"/>
            <a:ext cx="2133600" cy="365125"/>
          </a:xfrm>
        </p:spPr>
        <p:txBody>
          <a:bodyPr/>
          <a:lstStyle/>
          <a:p>
            <a:fld id="{909161AD-CE0D-4BCB-8C8C-A6C26A0B30BD}" type="slidenum">
              <a:rPr lang="cs-CZ" smtClean="0"/>
              <a:pPr/>
              <a:t>1</a:t>
            </a:fld>
            <a:endParaRPr lang="cs-CZ"/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1852756" y="3936021"/>
            <a:ext cx="3744686" cy="698071"/>
          </a:xfrm>
          <a:prstGeom prst="rect">
            <a:avLst/>
          </a:prstGeom>
        </p:spPr>
        <p:txBody>
          <a:bodyPr vert="horz" wrap="square" lIns="36000" tIns="36000" rIns="36000" bIns="36000" rtlCol="0" anchor="t" anchorCtr="0">
            <a:sp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Hradec Králové</a:t>
            </a:r>
            <a:r>
              <a:rPr kumimoji="0" lang="cs-CZ" sz="2000" b="0" i="0" u="none" strike="noStrike" kern="1200" cap="none" spc="0" normalizeH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2000" b="0" i="0" u="none" strike="noStrike" kern="1200" cap="none" spc="0" normalizeH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2000" b="0" i="0" u="none" strike="noStrike" kern="1200" cap="none" spc="0" normalizeH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Datum  10.11.2012</a:t>
            </a: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0" y="5874531"/>
            <a:ext cx="9144000" cy="983469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50000"/>
                  <a:shade val="30000"/>
                  <a:satMod val="115000"/>
                </a:schemeClr>
              </a:gs>
              <a:gs pos="50000">
                <a:schemeClr val="accent5">
                  <a:lumMod val="50000"/>
                  <a:shade val="67500"/>
                  <a:satMod val="115000"/>
                </a:schemeClr>
              </a:gs>
              <a:gs pos="100000">
                <a:schemeClr val="accent5">
                  <a:lumMod val="50000"/>
                  <a:shade val="100000"/>
                  <a:satMod val="115000"/>
                </a:scheme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0" y="0"/>
            <a:ext cx="9144000" cy="1551709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50000"/>
                  <a:shade val="30000"/>
                  <a:satMod val="115000"/>
                </a:schemeClr>
              </a:gs>
              <a:gs pos="50000">
                <a:schemeClr val="accent5">
                  <a:lumMod val="50000"/>
                  <a:shade val="67500"/>
                  <a:satMod val="115000"/>
                </a:schemeClr>
              </a:gs>
              <a:gs pos="100000">
                <a:schemeClr val="accent5">
                  <a:lumMod val="50000"/>
                  <a:shade val="100000"/>
                  <a:satMod val="115000"/>
                </a:scheme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Nadpis 1"/>
          <p:cNvSpPr txBox="1">
            <a:spLocks/>
          </p:cNvSpPr>
          <p:nvPr/>
        </p:nvSpPr>
        <p:spPr>
          <a:xfrm>
            <a:off x="1852755" y="193964"/>
            <a:ext cx="6193158" cy="688256"/>
          </a:xfrm>
          <a:prstGeom prst="rect">
            <a:avLst/>
          </a:prstGeom>
        </p:spPr>
        <p:txBody>
          <a:bodyPr vert="horz" wrap="square" lIns="36000" tIns="36000" rIns="36000" bIns="36000" rtlCol="0" anchor="t" anchorCtr="0">
            <a:sp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CZECH SALES ACADEMY Hradec</a:t>
            </a:r>
            <a:r>
              <a:rPr kumimoji="0" lang="cs-CZ" sz="2000" b="1" i="0" u="none" strike="noStrike" kern="1200" cap="none" spc="0" normalizeH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Králové – VOŠ a SOŠ s.r.o.</a:t>
            </a: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000" b="1" baseline="0" dirty="0" smtClean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Hradecká</a:t>
            </a:r>
            <a:r>
              <a:rPr lang="cs-CZ" sz="2000" b="1" dirty="0" smtClean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 1151, 500 03 Hradec Králové</a:t>
            </a:r>
            <a:endParaRPr kumimoji="0" lang="cs-CZ" sz="2000" b="1" i="0" u="none" strike="noStrike" kern="1200" cap="none" spc="0" normalizeH="0" baseline="0" noProof="0" dirty="0" smtClean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1026" name="Picture 2" descr="C:\Users\Benesova\Documents\06_projekty\OPVK\00_příručky\OPVK\Zakladni_logolink_OPVK (ESF, EU, MSMT, OP VK)\03_Zakladni_logolink_vertikalni_cz\OPVK_ver_zakladni_logolink_CMYK_cz.t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9590" y="1744931"/>
            <a:ext cx="1512323" cy="4004712"/>
          </a:xfrm>
          <a:prstGeom prst="rect">
            <a:avLst/>
          </a:prstGeom>
          <a:noFill/>
        </p:spPr>
      </p:pic>
      <p:pic>
        <p:nvPicPr>
          <p:cNvPr id="14" name="Obrázek 13" descr="C_mini.jpg"/>
          <p:cNvPicPr>
            <a:picLocks noChangeAspect="1"/>
          </p:cNvPicPr>
          <p:nvPr/>
        </p:nvPicPr>
        <p:blipFill>
          <a:blip r:embed="rId3" cstate="print">
            <a:clrChange>
              <a:clrFrom>
                <a:srgbClr val="B0B0B0"/>
              </a:clrFrom>
              <a:clrTo>
                <a:srgbClr val="B0B0B0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8101332" y="95536"/>
            <a:ext cx="777452" cy="76427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Tento učební materiál vznikl za podpory OPVK 1.5</a:t>
            </a:r>
            <a:endParaRPr lang="cs-CZ" dirty="0"/>
          </a:p>
        </p:txBody>
      </p:sp>
      <p:graphicFrame>
        <p:nvGraphicFramePr>
          <p:cNvPr id="11" name="Tabulka 10"/>
          <p:cNvGraphicFramePr>
            <a:graphicFrameLocks noGrp="1"/>
          </p:cNvGraphicFramePr>
          <p:nvPr/>
        </p:nvGraphicFramePr>
        <p:xfrm>
          <a:off x="724188" y="1369290"/>
          <a:ext cx="7934902" cy="4450080"/>
        </p:xfrm>
        <a:graphic>
          <a:graphicData uri="http://schemas.openxmlformats.org/drawingml/2006/table">
            <a:tbl>
              <a:tblPr firstCol="1" bandRow="1">
                <a:tableStyleId>{5C22544A-7EE6-4342-B048-85BDC9FD1C3A}</a:tableStyleId>
              </a:tblPr>
              <a:tblGrid>
                <a:gridCol w="2614911"/>
                <a:gridCol w="5319991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Název školy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CZECH SALES ACADEMY Hradec Králové – VOŠ a SOŠ s.r.o.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Číslo projektu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CZ 1.07/1.5.00/34.0314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Název projektu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Moderní</a:t>
                      </a:r>
                      <a:r>
                        <a:rPr lang="cs-CZ" sz="1600" baseline="0" dirty="0" smtClean="0"/>
                        <a:t> škola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Číslo DUM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CSA_OPVK15_027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Předmět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Právo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Tematický celek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smtClean="0"/>
                        <a:t>Obchodní právo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Název materiálu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Porovnání různých typů podnikání právnických osob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Autor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Ing. Mgr.</a:t>
                      </a:r>
                      <a:r>
                        <a:rPr lang="cs-CZ" sz="1600" baseline="0" dirty="0" smtClean="0"/>
                        <a:t> Věra </a:t>
                      </a:r>
                      <a:r>
                        <a:rPr lang="cs-CZ" sz="1600" baseline="0" dirty="0" err="1" smtClean="0"/>
                        <a:t>Koďousková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Datum ověření,</a:t>
                      </a:r>
                      <a:r>
                        <a:rPr lang="cs-CZ" sz="1600" baseline="0" dirty="0" smtClean="0"/>
                        <a:t> třída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smtClean="0"/>
                        <a:t>12.12.2012, 2A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Časová</a:t>
                      </a:r>
                      <a:r>
                        <a:rPr lang="cs-CZ" sz="1600" baseline="0" dirty="0" smtClean="0"/>
                        <a:t> dotace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1 hodina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Pomůcky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Interaktivní tabule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Vzdělávací cíl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Seznámit</a:t>
                      </a:r>
                      <a:r>
                        <a:rPr lang="cs-CZ" sz="1600" baseline="0" dirty="0" smtClean="0"/>
                        <a:t> studenty s rozdíly mezi jednotlivými typy PO</a:t>
                      </a:r>
                      <a:endParaRPr lang="cs-CZ" sz="160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3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rozdíly mezi PO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679270" y="1658983"/>
            <a:ext cx="8007530" cy="498598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</a:pPr>
            <a:r>
              <a:rPr lang="cs-CZ" sz="2400" b="1" dirty="0" smtClean="0"/>
              <a:t>založení</a:t>
            </a: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> • v.o.s.; k.s. → zakladatelskou smlouvou</a:t>
            </a:r>
          </a:p>
          <a:p>
            <a:pPr>
              <a:spcAft>
                <a:spcPts val="1200"/>
              </a:spcAft>
            </a:pPr>
            <a:r>
              <a:rPr lang="cs-CZ" sz="2400" dirty="0" smtClean="0"/>
              <a:t> • s.r.o.; a.s. → zakladatelskou smlouvou (2 a více zakladatelů) nebo zakladatelskou listinou (1 zakladatel)</a:t>
            </a:r>
          </a:p>
          <a:p>
            <a:pPr>
              <a:spcAft>
                <a:spcPts val="1200"/>
              </a:spcAft>
            </a:pPr>
            <a:r>
              <a:rPr lang="cs-CZ" sz="2400" dirty="0" smtClean="0"/>
              <a:t>• družstvo → schválením stanov na první členské schůzi</a:t>
            </a:r>
          </a:p>
          <a:p>
            <a:endParaRPr lang="cs-CZ" sz="2400" dirty="0" smtClean="0"/>
          </a:p>
          <a:p>
            <a:r>
              <a:rPr lang="cs-CZ" sz="2400" b="1" dirty="0" smtClean="0"/>
              <a:t>vznik</a:t>
            </a:r>
          </a:p>
          <a:p>
            <a:r>
              <a:rPr lang="cs-CZ" sz="2400" dirty="0" smtClean="0"/>
              <a:t>•v.o.s.; k.s.; s.r.o.; a.s.; družstvo → vznikají zápisem do 	Obchodního rejstříku</a:t>
            </a:r>
          </a:p>
          <a:p>
            <a:endParaRPr lang="cs-CZ" sz="2400" dirty="0" smtClean="0"/>
          </a:p>
          <a:p>
            <a:endParaRPr lang="cs-CZ" sz="2400" u="sng" dirty="0" smtClean="0"/>
          </a:p>
          <a:p>
            <a:endParaRPr lang="cs-CZ" sz="2400" b="1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4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640079" y="1365161"/>
            <a:ext cx="7537269" cy="3799267"/>
          </a:xfrm>
        </p:spPr>
        <p:txBody>
          <a:bodyPr>
            <a:normAutofit/>
          </a:bodyPr>
          <a:lstStyle/>
          <a:p>
            <a:pPr>
              <a:lnSpc>
                <a:spcPct val="80000"/>
              </a:lnSpc>
              <a:spcBef>
                <a:spcPts val="0"/>
              </a:spcBef>
              <a:spcAft>
                <a:spcPts val="1200"/>
              </a:spcAft>
            </a:pPr>
            <a:r>
              <a:rPr lang="cs-CZ" dirty="0" smtClean="0">
                <a:solidFill>
                  <a:schemeClr val="tx1"/>
                </a:solidFill>
              </a:rPr>
              <a:t>Počet zakladatelů</a:t>
            </a:r>
            <a:br>
              <a:rPr lang="cs-CZ" dirty="0" smtClean="0">
                <a:solidFill>
                  <a:schemeClr val="tx1"/>
                </a:solidFill>
              </a:rPr>
            </a:br>
            <a:r>
              <a:rPr lang="cs-CZ" sz="1600" dirty="0" smtClean="0">
                <a:solidFill>
                  <a:schemeClr val="tx1"/>
                </a:solidFill>
              </a:rPr>
              <a:t/>
            </a:r>
            <a:br>
              <a:rPr lang="cs-CZ" sz="1600" dirty="0" smtClean="0">
                <a:solidFill>
                  <a:schemeClr val="tx1"/>
                </a:solidFill>
              </a:rPr>
            </a:br>
            <a:r>
              <a:rPr lang="cs-CZ" b="0" dirty="0" smtClean="0">
                <a:solidFill>
                  <a:schemeClr val="tx1"/>
                </a:solidFill>
              </a:rPr>
              <a:t> v.o.s. → min. 2 -  max.  není omezeno</a:t>
            </a:r>
            <a:br>
              <a:rPr lang="cs-CZ" b="0" dirty="0" smtClean="0">
                <a:solidFill>
                  <a:schemeClr val="tx1"/>
                </a:solidFill>
              </a:rPr>
            </a:br>
            <a:r>
              <a:rPr lang="cs-CZ" sz="1600" b="0" dirty="0" smtClean="0">
                <a:solidFill>
                  <a:schemeClr val="tx1"/>
                </a:solidFill>
              </a:rPr>
              <a:t/>
            </a:r>
            <a:br>
              <a:rPr lang="cs-CZ" sz="1600" b="0" dirty="0" smtClean="0">
                <a:solidFill>
                  <a:schemeClr val="tx1"/>
                </a:solidFill>
              </a:rPr>
            </a:br>
            <a:r>
              <a:rPr lang="cs-CZ" b="0" dirty="0" smtClean="0">
                <a:solidFill>
                  <a:schemeClr val="tx1"/>
                </a:solidFill>
              </a:rPr>
              <a:t>    k.s. → min. 2 -  max.  není omezeno</a:t>
            </a:r>
            <a:br>
              <a:rPr lang="cs-CZ" b="0" dirty="0" smtClean="0">
                <a:solidFill>
                  <a:schemeClr val="tx1"/>
                </a:solidFill>
              </a:rPr>
            </a:br>
            <a:r>
              <a:rPr lang="cs-CZ" sz="1600" b="0" dirty="0" smtClean="0">
                <a:solidFill>
                  <a:schemeClr val="tx1"/>
                </a:solidFill>
              </a:rPr>
              <a:t/>
            </a:r>
            <a:br>
              <a:rPr lang="cs-CZ" sz="1600" b="0" dirty="0" smtClean="0">
                <a:solidFill>
                  <a:schemeClr val="tx1"/>
                </a:solidFill>
              </a:rPr>
            </a:br>
            <a:r>
              <a:rPr lang="cs-CZ" b="0" dirty="0" smtClean="0">
                <a:solidFill>
                  <a:schemeClr val="tx1"/>
                </a:solidFill>
              </a:rPr>
              <a:t> s.r.o. → min. 1 -  max.  50 osob</a:t>
            </a:r>
            <a:br>
              <a:rPr lang="cs-CZ" b="0" dirty="0" smtClean="0">
                <a:solidFill>
                  <a:schemeClr val="tx1"/>
                </a:solidFill>
              </a:rPr>
            </a:br>
            <a:r>
              <a:rPr lang="cs-CZ" sz="1400" b="0" dirty="0" smtClean="0">
                <a:solidFill>
                  <a:schemeClr val="tx1"/>
                </a:solidFill>
              </a:rPr>
              <a:t/>
            </a:r>
            <a:br>
              <a:rPr lang="cs-CZ" sz="1400" b="0" dirty="0" smtClean="0">
                <a:solidFill>
                  <a:schemeClr val="tx1"/>
                </a:solidFill>
              </a:rPr>
            </a:br>
            <a:r>
              <a:rPr lang="cs-CZ" b="0" dirty="0" smtClean="0">
                <a:solidFill>
                  <a:schemeClr val="tx1"/>
                </a:solidFill>
              </a:rPr>
              <a:t>   a.s. → min. 1 PO nebo 2 FO -  max.  není omezeno</a:t>
            </a:r>
            <a:br>
              <a:rPr lang="cs-CZ" b="0" dirty="0" smtClean="0">
                <a:solidFill>
                  <a:schemeClr val="tx1"/>
                </a:solidFill>
              </a:rPr>
            </a:br>
            <a:r>
              <a:rPr lang="cs-CZ" sz="1400" b="0" dirty="0" smtClean="0">
                <a:solidFill>
                  <a:schemeClr val="tx1"/>
                </a:solidFill>
              </a:rPr>
              <a:t/>
            </a:r>
            <a:br>
              <a:rPr lang="cs-CZ" sz="1400" b="0" dirty="0" smtClean="0">
                <a:solidFill>
                  <a:schemeClr val="tx1"/>
                </a:solidFill>
              </a:rPr>
            </a:br>
            <a:r>
              <a:rPr lang="cs-CZ" b="0" dirty="0" smtClean="0">
                <a:solidFill>
                  <a:schemeClr val="tx1"/>
                </a:solidFill>
              </a:rPr>
              <a:t> družstvo → min. 2 PO nebo 5 FO - max.  není omezeno</a:t>
            </a:r>
            <a:br>
              <a:rPr lang="cs-CZ" b="0" dirty="0" smtClean="0">
                <a:solidFill>
                  <a:schemeClr val="tx1"/>
                </a:solidFill>
              </a:rPr>
            </a:br>
            <a:r>
              <a:rPr lang="cs-CZ" b="0" dirty="0" smtClean="0">
                <a:solidFill>
                  <a:schemeClr val="tx1"/>
                </a:solidFill>
              </a:rPr>
              <a:t/>
            </a:r>
            <a:br>
              <a:rPr lang="cs-CZ" b="0" dirty="0" smtClean="0">
                <a:solidFill>
                  <a:schemeClr val="tx1"/>
                </a:solidFill>
              </a:rPr>
            </a:br>
            <a:r>
              <a:rPr lang="cs-CZ" b="0" dirty="0" smtClean="0">
                <a:solidFill>
                  <a:schemeClr val="tx1"/>
                </a:solidFill>
              </a:rPr>
              <a:t/>
            </a:r>
            <a:br>
              <a:rPr lang="cs-CZ" b="0" dirty="0" smtClean="0">
                <a:solidFill>
                  <a:schemeClr val="tx1"/>
                </a:solidFill>
              </a:rPr>
            </a:br>
            <a:endParaRPr lang="cs-CZ" dirty="0"/>
          </a:p>
        </p:txBody>
      </p:sp>
      <p:sp>
        <p:nvSpPr>
          <p:cNvPr id="11" name="Rectangle 2"/>
          <p:cNvSpPr txBox="1">
            <a:spLocks noChangeArrowheads="1"/>
          </p:cNvSpPr>
          <p:nvPr/>
        </p:nvSpPr>
        <p:spPr>
          <a:xfrm>
            <a:off x="274320" y="-337158"/>
            <a:ext cx="8412480" cy="1303809"/>
          </a:xfrm>
          <a:prstGeom prst="rect">
            <a:avLst/>
          </a:prstGeom>
        </p:spPr>
        <p:txBody>
          <a:bodyPr vert="horz" wrap="square" lIns="36000" tIns="36000" rIns="36000" bIns="36000" rtlCol="0" anchor="b" anchorCtr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4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endParaRPr kumimoji="0" lang="cs-CZ" sz="4000" b="1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74321" y="313509"/>
            <a:ext cx="338328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rozdíly mezi PO</a:t>
            </a:r>
            <a:endParaRPr lang="cs-CZ" sz="24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5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rozdíly mezi PO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682580" y="1249251"/>
            <a:ext cx="8004219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spcAft>
                <a:spcPts val="1200"/>
              </a:spcAft>
            </a:pPr>
            <a:r>
              <a:rPr lang="cs-CZ" sz="2400" b="1" dirty="0" smtClean="0"/>
              <a:t>Základní dokument  společností</a:t>
            </a: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> v.o.s. → zakladatelská smlouva</a:t>
            </a:r>
            <a:br>
              <a:rPr lang="cs-CZ" sz="2400" dirty="0" smtClean="0"/>
            </a:br>
            <a:r>
              <a:rPr lang="cs-CZ" sz="2400" dirty="0" smtClean="0"/>
              <a:t>    k.s. → zakladatelská smlouva </a:t>
            </a:r>
            <a:br>
              <a:rPr lang="cs-CZ" sz="2400" dirty="0" smtClean="0"/>
            </a:br>
            <a:r>
              <a:rPr lang="cs-CZ" sz="2400" dirty="0" smtClean="0"/>
              <a:t> s.r.o. → zakladatelská smlouva nebo zakladatelská listina</a:t>
            </a:r>
            <a:br>
              <a:rPr lang="cs-CZ" sz="2400" dirty="0" smtClean="0"/>
            </a:br>
            <a:r>
              <a:rPr lang="cs-CZ" sz="2400" dirty="0" smtClean="0"/>
              <a:t>   a.s. → zakladatelská smlouva  nebo zakladatelská listina</a:t>
            </a:r>
            <a:br>
              <a:rPr lang="cs-CZ" sz="2400" dirty="0" smtClean="0"/>
            </a:br>
            <a:r>
              <a:rPr lang="cs-CZ" sz="2400" dirty="0" smtClean="0"/>
              <a:t> družstvo → stanovy družstva</a:t>
            </a:r>
            <a:endParaRPr lang="cs-CZ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6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rozdíly mezi PO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888641" y="1223494"/>
            <a:ext cx="7302321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400" b="1" dirty="0" smtClean="0"/>
              <a:t>Základní kapitál – minimální částka</a:t>
            </a: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> v.o.s. → není určen</a:t>
            </a:r>
            <a:br>
              <a:rPr lang="cs-CZ" sz="2400" dirty="0" smtClean="0"/>
            </a:br>
            <a:r>
              <a:rPr lang="cs-CZ" sz="2400" dirty="0" smtClean="0"/>
              <a:t>    k.s. → min. 5000,- Kč (vklad komanditisty)</a:t>
            </a:r>
            <a:br>
              <a:rPr lang="cs-CZ" sz="2400" dirty="0" smtClean="0"/>
            </a:br>
            <a:r>
              <a:rPr lang="cs-CZ" sz="2400" dirty="0" smtClean="0"/>
              <a:t> s.r.o. → min. 200.000,- Kč</a:t>
            </a:r>
            <a:br>
              <a:rPr lang="cs-CZ" sz="2400" dirty="0" smtClean="0"/>
            </a:br>
            <a:r>
              <a:rPr lang="cs-CZ" sz="2400" dirty="0" smtClean="0"/>
              <a:t>   a.s. → dle způsobu založení:</a:t>
            </a:r>
          </a:p>
          <a:p>
            <a:pPr>
              <a:lnSpc>
                <a:spcPct val="150000"/>
              </a:lnSpc>
            </a:pPr>
            <a:r>
              <a:rPr lang="cs-CZ" sz="2400" dirty="0" smtClean="0"/>
              <a:t>	bez veřejného úpisu akcií – 2.000.000 Kč</a:t>
            </a:r>
          </a:p>
          <a:p>
            <a:pPr>
              <a:lnSpc>
                <a:spcPct val="150000"/>
              </a:lnSpc>
            </a:pPr>
            <a:r>
              <a:rPr lang="cs-CZ" sz="2400" dirty="0" smtClean="0"/>
              <a:t>	s veřejným úpisem akcií – 20.000.000 Kč</a:t>
            </a:r>
          </a:p>
          <a:p>
            <a:pPr>
              <a:lnSpc>
                <a:spcPct val="150000"/>
              </a:lnSpc>
            </a:pPr>
            <a:r>
              <a:rPr lang="cs-CZ" sz="2400" dirty="0" smtClean="0"/>
              <a:t> družstvo → minimální základní kapitál je 50.000,- Kč</a:t>
            </a:r>
            <a:endParaRPr lang="cs-CZ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7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rozdíly mezi PO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746975" y="1502228"/>
            <a:ext cx="7939825" cy="39149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90000"/>
              </a:lnSpc>
            </a:pPr>
            <a:r>
              <a:rPr lang="cs-CZ" sz="2400" b="1" dirty="0" smtClean="0"/>
              <a:t>Vklady společníků – minimální částka</a:t>
            </a:r>
          </a:p>
          <a:p>
            <a:pPr>
              <a:lnSpc>
                <a:spcPct val="90000"/>
              </a:lnSpc>
            </a:pPr>
            <a:endParaRPr lang="cs-CZ" sz="2400" b="1" dirty="0" smtClean="0"/>
          </a:p>
          <a:p>
            <a:pPr>
              <a:lnSpc>
                <a:spcPct val="90000"/>
              </a:lnSpc>
            </a:pPr>
            <a:r>
              <a:rPr lang="cs-CZ" sz="2400" dirty="0" smtClean="0"/>
              <a:t> v.o.s. → není vkladová povinnost</a:t>
            </a:r>
            <a:br>
              <a:rPr lang="cs-CZ" sz="2400" dirty="0" smtClean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2400" dirty="0" smtClean="0"/>
              <a:t>    k.s. → komplementáři nemají vkladovou povinnost,</a:t>
            </a:r>
          </a:p>
          <a:p>
            <a:pPr>
              <a:lnSpc>
                <a:spcPct val="90000"/>
              </a:lnSpc>
            </a:pPr>
            <a:r>
              <a:rPr lang="cs-CZ" sz="2400" dirty="0" smtClean="0"/>
              <a:t>	   komanditisté mají povinnost min. 5000,- Kč</a:t>
            </a:r>
            <a:br>
              <a:rPr lang="cs-CZ" sz="2400" dirty="0" smtClean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2400" dirty="0" smtClean="0"/>
              <a:t> s.r.o. → minimální vklad na společníka je 20.000,- Kč</a:t>
            </a:r>
            <a:br>
              <a:rPr lang="cs-CZ" sz="2400" dirty="0" smtClean="0"/>
            </a:br>
            <a:r>
              <a:rPr lang="cs-CZ" sz="1400" dirty="0" smtClean="0"/>
              <a:t/>
            </a:r>
            <a:br>
              <a:rPr lang="cs-CZ" sz="1400" dirty="0" smtClean="0"/>
            </a:br>
            <a:r>
              <a:rPr lang="cs-CZ" sz="2400" dirty="0" smtClean="0"/>
              <a:t>   a.s. → minimální vklad je cena jedné akcie</a:t>
            </a:r>
            <a:br>
              <a:rPr lang="cs-CZ" sz="2400" dirty="0" smtClean="0"/>
            </a:br>
            <a:r>
              <a:rPr lang="cs-CZ" sz="1400" dirty="0" smtClean="0"/>
              <a:t/>
            </a:r>
            <a:br>
              <a:rPr lang="cs-CZ" sz="1400" dirty="0" smtClean="0"/>
            </a:br>
            <a:r>
              <a:rPr lang="cs-CZ" sz="2400" dirty="0" smtClean="0"/>
              <a:t> družstvo → minimální vklad je členský podíl – určí samo 				družstvo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8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rozdíly mezi PO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656822" y="1880314"/>
            <a:ext cx="7868991" cy="35825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90000"/>
              </a:lnSpc>
            </a:pPr>
            <a:r>
              <a:rPr lang="cs-CZ" sz="2400" b="1" dirty="0" smtClean="0"/>
              <a:t>Orgány společnosti</a:t>
            </a:r>
          </a:p>
          <a:p>
            <a:pPr>
              <a:lnSpc>
                <a:spcPct val="90000"/>
              </a:lnSpc>
            </a:pPr>
            <a:endParaRPr lang="cs-CZ" sz="2400" b="1" dirty="0" smtClean="0"/>
          </a:p>
          <a:p>
            <a:pPr>
              <a:lnSpc>
                <a:spcPct val="90000"/>
              </a:lnSpc>
            </a:pPr>
            <a:r>
              <a:rPr lang="cs-CZ" sz="2400" dirty="0" smtClean="0"/>
              <a:t>v.o.s. → všichni společníci</a:t>
            </a:r>
            <a:br>
              <a:rPr lang="cs-CZ" sz="2400" dirty="0" smtClean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2400" dirty="0" smtClean="0"/>
              <a:t>    k.s. → statutární orgán komplementář (druhý typ 				společníka komanditista)</a:t>
            </a:r>
            <a:br>
              <a:rPr lang="cs-CZ" sz="2400" dirty="0" smtClean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2400" dirty="0" smtClean="0"/>
              <a:t> s.r.o. → valná hromada, jednatel, dozorčí rada</a:t>
            </a:r>
            <a:br>
              <a:rPr lang="cs-CZ" sz="2400" dirty="0" smtClean="0"/>
            </a:br>
            <a:r>
              <a:rPr lang="cs-CZ" sz="1400" dirty="0" smtClean="0"/>
              <a:t/>
            </a:r>
            <a:br>
              <a:rPr lang="cs-CZ" sz="1400" dirty="0" smtClean="0"/>
            </a:br>
            <a:r>
              <a:rPr lang="cs-CZ" sz="2400" dirty="0" smtClean="0"/>
              <a:t>   a.s. → valná hromada, představenstvo, dozorčí rada </a:t>
            </a:r>
            <a:br>
              <a:rPr lang="cs-CZ" sz="2400" dirty="0" smtClean="0"/>
            </a:br>
            <a:r>
              <a:rPr lang="cs-CZ" sz="1400" dirty="0" smtClean="0"/>
              <a:t/>
            </a:r>
            <a:br>
              <a:rPr lang="cs-CZ" sz="1400" dirty="0" smtClean="0"/>
            </a:br>
            <a:r>
              <a:rPr lang="cs-CZ" sz="2400" dirty="0" smtClean="0"/>
              <a:t> družstvo → členská schůze, představenstvo, kontrolní komise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9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rozdíly mezi PO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643944" y="1236372"/>
            <a:ext cx="8042855" cy="41365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90000"/>
              </a:lnSpc>
            </a:pPr>
            <a:r>
              <a:rPr lang="cs-CZ" sz="2400" b="1" dirty="0" smtClean="0"/>
              <a:t>Ručení za závazky společnosti:</a:t>
            </a:r>
          </a:p>
          <a:p>
            <a:pPr>
              <a:lnSpc>
                <a:spcPct val="90000"/>
              </a:lnSpc>
            </a:pPr>
            <a:endParaRPr lang="cs-CZ" sz="1600" u="sng" dirty="0" smtClean="0"/>
          </a:p>
          <a:p>
            <a:pPr>
              <a:lnSpc>
                <a:spcPct val="90000"/>
              </a:lnSpc>
            </a:pPr>
            <a:r>
              <a:rPr lang="cs-CZ" sz="2400" dirty="0" smtClean="0"/>
              <a:t>v.o.s. → společníci celým svým majetkem</a:t>
            </a:r>
            <a:br>
              <a:rPr lang="cs-CZ" sz="2400" dirty="0" smtClean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2400" dirty="0" smtClean="0"/>
              <a:t>    k.s. → společnost + komplementáři celým svým majetkem + 	     komanditisté do výše nesplacených vkladů</a:t>
            </a:r>
            <a:br>
              <a:rPr lang="cs-CZ" sz="2400" dirty="0" smtClean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2400" dirty="0" smtClean="0"/>
              <a:t> s.r.o. → společnost +  společníci do výše nesplacených vkladů </a:t>
            </a:r>
            <a:br>
              <a:rPr lang="cs-CZ" sz="2400" dirty="0" smtClean="0"/>
            </a:br>
            <a:r>
              <a:rPr lang="cs-CZ" sz="1400" dirty="0" smtClean="0"/>
              <a:t/>
            </a:r>
            <a:br>
              <a:rPr lang="cs-CZ" sz="1400" dirty="0" smtClean="0"/>
            </a:br>
            <a:r>
              <a:rPr lang="cs-CZ" sz="2400" dirty="0" smtClean="0"/>
              <a:t>   a.s. → společnost (akcionáři neručí)</a:t>
            </a:r>
            <a:br>
              <a:rPr lang="cs-CZ" sz="2400" dirty="0" smtClean="0"/>
            </a:br>
            <a:r>
              <a:rPr lang="cs-CZ" sz="1400" dirty="0" smtClean="0"/>
              <a:t/>
            </a:r>
            <a:br>
              <a:rPr lang="cs-CZ" sz="1400" dirty="0" smtClean="0"/>
            </a:br>
            <a:r>
              <a:rPr lang="cs-CZ" sz="2400" dirty="0" smtClean="0"/>
              <a:t> družstvo → </a:t>
            </a:r>
            <a:r>
              <a:rPr lang="cs-CZ" sz="2400" dirty="0" err="1" smtClean="0"/>
              <a:t>družstvo</a:t>
            </a:r>
            <a:r>
              <a:rPr lang="cs-CZ" sz="2400" dirty="0" smtClean="0"/>
              <a:t> (družstevníci neručí)</a:t>
            </a:r>
          </a:p>
          <a:p>
            <a:pPr>
              <a:lnSpc>
                <a:spcPct val="90000"/>
              </a:lnSpc>
            </a:pPr>
            <a:endParaRPr lang="cs-CZ" sz="2400" dirty="0" smtClean="0"/>
          </a:p>
          <a:p>
            <a:pPr>
              <a:lnSpc>
                <a:spcPct val="90000"/>
              </a:lnSpc>
            </a:pPr>
            <a:endParaRPr lang="cs-CZ" sz="24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10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46856" y="519437"/>
            <a:ext cx="7352936" cy="442035"/>
          </a:xfrm>
        </p:spPr>
        <p:txBody>
          <a:bodyPr/>
          <a:lstStyle/>
          <a:p>
            <a:r>
              <a:rPr lang="cs-CZ" dirty="0" smtClean="0"/>
              <a:t>rozdíly mezi PO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446856" y="961473"/>
            <a:ext cx="8426688" cy="513371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90000"/>
              </a:lnSpc>
            </a:pPr>
            <a:endParaRPr lang="cs-CZ" sz="2400" b="1" dirty="0" smtClean="0"/>
          </a:p>
          <a:p>
            <a:pPr>
              <a:lnSpc>
                <a:spcPct val="90000"/>
              </a:lnSpc>
            </a:pPr>
            <a:r>
              <a:rPr lang="cs-CZ" sz="2400" b="1" dirty="0" smtClean="0"/>
              <a:t>Rezervní fond</a:t>
            </a:r>
          </a:p>
          <a:p>
            <a:pPr>
              <a:lnSpc>
                <a:spcPct val="90000"/>
              </a:lnSpc>
            </a:pPr>
            <a:endParaRPr lang="cs-CZ" sz="1600" u="sng" dirty="0" smtClean="0"/>
          </a:p>
          <a:p>
            <a:pPr>
              <a:lnSpc>
                <a:spcPct val="90000"/>
              </a:lnSpc>
            </a:pPr>
            <a:r>
              <a:rPr lang="cs-CZ" sz="2400" dirty="0" smtClean="0"/>
              <a:t>v.o.s. → výše není stanovena</a:t>
            </a:r>
            <a:br>
              <a:rPr lang="cs-CZ" sz="2400" dirty="0" smtClean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2400" dirty="0" smtClean="0"/>
              <a:t>    k.s. → výše není stanovena</a:t>
            </a:r>
            <a:br>
              <a:rPr lang="cs-CZ" sz="2400" dirty="0" smtClean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2400" dirty="0" smtClean="0"/>
              <a:t> s.r.o. → ve výši 10% ze základního kapitálů (při založení min. 5%, 		poté doplnit do 10% do 5 let od založení)</a:t>
            </a:r>
            <a:br>
              <a:rPr lang="cs-CZ" sz="2400" dirty="0" smtClean="0"/>
            </a:br>
            <a:r>
              <a:rPr lang="cs-CZ" sz="1400" dirty="0" smtClean="0"/>
              <a:t/>
            </a:r>
            <a:br>
              <a:rPr lang="cs-CZ" sz="1400" dirty="0" smtClean="0"/>
            </a:br>
            <a:r>
              <a:rPr lang="cs-CZ" sz="2400" dirty="0" smtClean="0"/>
              <a:t>   a.s. → ve výši 20% ze základního kapitálů (při založení min. 10%, 		poté doplnit do 20% do 5 let od založení) </a:t>
            </a:r>
            <a:br>
              <a:rPr lang="cs-CZ" sz="2400" dirty="0" smtClean="0"/>
            </a:br>
            <a:r>
              <a:rPr lang="cs-CZ" sz="1400" dirty="0" smtClean="0"/>
              <a:t/>
            </a:r>
            <a:br>
              <a:rPr lang="cs-CZ" sz="1400" dirty="0" smtClean="0"/>
            </a:br>
            <a:r>
              <a:rPr lang="cs-CZ" sz="2400" dirty="0" smtClean="0"/>
              <a:t> družstvo → nedělitelný fond ve výši 10% základního kapitálu </a:t>
            </a:r>
          </a:p>
          <a:p>
            <a:pPr>
              <a:lnSpc>
                <a:spcPct val="90000"/>
              </a:lnSpc>
            </a:pPr>
            <a:r>
              <a:rPr lang="cs-CZ" sz="2400" dirty="0" smtClean="0"/>
              <a:t>	(pak se každý rok rozšiřuje o 10%, až je ve výši poloviny 	základního kapitálu)</a:t>
            </a:r>
          </a:p>
          <a:p>
            <a:pPr>
              <a:lnSpc>
                <a:spcPct val="90000"/>
              </a:lnSpc>
            </a:pPr>
            <a:endParaRPr lang="cs-CZ" sz="2400" b="1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11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rozdíly mezi PO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796833" y="1635616"/>
            <a:ext cx="7716101" cy="39149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90000"/>
              </a:lnSpc>
            </a:pPr>
            <a:r>
              <a:rPr lang="cs-CZ" sz="2400" b="1" dirty="0" smtClean="0"/>
              <a:t>Dělení zisku</a:t>
            </a:r>
          </a:p>
          <a:p>
            <a:pPr>
              <a:lnSpc>
                <a:spcPct val="90000"/>
              </a:lnSpc>
            </a:pPr>
            <a:endParaRPr lang="cs-CZ" sz="2400" b="1" dirty="0" smtClean="0"/>
          </a:p>
          <a:p>
            <a:pPr>
              <a:lnSpc>
                <a:spcPct val="90000"/>
              </a:lnSpc>
            </a:pPr>
            <a:r>
              <a:rPr lang="cs-CZ" sz="2400" dirty="0" smtClean="0"/>
              <a:t>v.o.s. → společníci rovným dílem</a:t>
            </a:r>
            <a:br>
              <a:rPr lang="cs-CZ" sz="2400" dirty="0" smtClean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2400" dirty="0" smtClean="0"/>
              <a:t>    k.s. → polovinu zisku získají komplementáři, druhou polovinu komanditisté (ti si dělí dle výše členského podílu)</a:t>
            </a:r>
            <a:br>
              <a:rPr lang="cs-CZ" sz="2400" dirty="0" smtClean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2400" dirty="0" smtClean="0"/>
              <a:t> s.r.o. → dle výše vkladu</a:t>
            </a:r>
            <a:br>
              <a:rPr lang="cs-CZ" sz="2400" dirty="0" smtClean="0"/>
            </a:br>
            <a:r>
              <a:rPr lang="cs-CZ" sz="1400" dirty="0" smtClean="0"/>
              <a:t/>
            </a:r>
            <a:br>
              <a:rPr lang="cs-CZ" sz="1400" dirty="0" smtClean="0"/>
            </a:br>
            <a:r>
              <a:rPr lang="cs-CZ" sz="2400" dirty="0" smtClean="0"/>
              <a:t>   a.s. → dle počtu akcií</a:t>
            </a:r>
            <a:br>
              <a:rPr lang="cs-CZ" sz="2400" dirty="0" smtClean="0"/>
            </a:br>
            <a:r>
              <a:rPr lang="cs-CZ" sz="1400" dirty="0" smtClean="0"/>
              <a:t/>
            </a:r>
            <a:br>
              <a:rPr lang="cs-CZ" sz="1400" dirty="0" smtClean="0"/>
            </a:br>
            <a:r>
              <a:rPr lang="cs-CZ" sz="2400" dirty="0" smtClean="0"/>
              <a:t> družstvo → dle členského podílu</a:t>
            </a:r>
          </a:p>
          <a:p>
            <a:pPr>
              <a:lnSpc>
                <a:spcPct val="90000"/>
              </a:lnSpc>
            </a:pPr>
            <a:endParaRPr lang="cs-CZ" sz="2400" b="1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12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rozdíly mezi PO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068946" y="1146220"/>
            <a:ext cx="6730846" cy="37487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90000"/>
              </a:lnSpc>
            </a:pPr>
            <a:r>
              <a:rPr lang="cs-CZ" sz="2400" b="1" dirty="0" smtClean="0"/>
              <a:t>Účel  založení:</a:t>
            </a:r>
          </a:p>
          <a:p>
            <a:pPr>
              <a:lnSpc>
                <a:spcPct val="90000"/>
              </a:lnSpc>
            </a:pPr>
            <a:endParaRPr lang="cs-CZ" sz="2400" u="sng" dirty="0" smtClean="0"/>
          </a:p>
          <a:p>
            <a:pPr>
              <a:lnSpc>
                <a:spcPct val="90000"/>
              </a:lnSpc>
            </a:pPr>
            <a:r>
              <a:rPr lang="cs-CZ" sz="2400" dirty="0" smtClean="0"/>
              <a:t>v.o.s. → pouze za účelem podnikání</a:t>
            </a:r>
            <a:br>
              <a:rPr lang="cs-CZ" sz="2400" dirty="0" smtClean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>    k.s. → pouze za účelem podnikání </a:t>
            </a:r>
            <a:br>
              <a:rPr lang="cs-CZ" sz="2400" dirty="0" smtClean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> s.r.o. → za účelem podnikání nebo jiné účely</a:t>
            </a:r>
            <a:br>
              <a:rPr lang="cs-CZ" sz="2400" dirty="0" smtClean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>   a.s. → za účelem podnikání nebo jiné účely </a:t>
            </a:r>
            <a:br>
              <a:rPr lang="cs-CZ" sz="2400" dirty="0" smtClean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> družstvo → za účelem podnikání nebo jiné účely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13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rozdíly mezi PO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286000" y="1568491"/>
            <a:ext cx="520762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90000"/>
              </a:lnSpc>
            </a:pPr>
            <a:r>
              <a:rPr lang="cs-CZ" sz="2400" b="1" dirty="0" smtClean="0"/>
              <a:t>Použité zdroje:</a:t>
            </a:r>
          </a:p>
          <a:p>
            <a:pPr>
              <a:lnSpc>
                <a:spcPct val="90000"/>
              </a:lnSpc>
            </a:pPr>
            <a:endParaRPr lang="cs-CZ" sz="2400" b="1" dirty="0" smtClean="0"/>
          </a:p>
          <a:p>
            <a:pPr>
              <a:lnSpc>
                <a:spcPct val="90000"/>
              </a:lnSpc>
            </a:pPr>
            <a:r>
              <a:rPr lang="cs-CZ" sz="2400" dirty="0" smtClean="0"/>
              <a:t>Obchodní zákoník, zákon č. 513/1991 Sb. </a:t>
            </a:r>
          </a:p>
          <a:p>
            <a:pPr>
              <a:lnSpc>
                <a:spcPct val="90000"/>
              </a:lnSpc>
            </a:pPr>
            <a:endParaRPr lang="cs-CZ" sz="800" b="1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PREZENTACE_VOSHK_logolinkEU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500</TotalTime>
  <Words>229</Words>
  <Application>Microsoft Office PowerPoint</Application>
  <PresentationFormat>Předvádění na obrazovce (4:3)</PresentationFormat>
  <Paragraphs>91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PREZENTACE_VOSHK_logolinkEU</vt:lpstr>
      <vt:lpstr>Rozdíly mezi různým podniky právnických osob</vt:lpstr>
      <vt:lpstr>Tento učební materiál vznikl za podpory OPVK 1.5</vt:lpstr>
      <vt:lpstr>rozdíly mezi PO</vt:lpstr>
      <vt:lpstr>Počet zakladatelů   v.o.s. → min. 2 -  max.  není omezeno      k.s. → min. 2 -  max.  není omezeno   s.r.o. → min. 1 -  max.  50 osob     a.s. → min. 1 PO nebo 2 FO -  max.  není omezeno   družstvo → min. 2 PO nebo 5 FO - max.  není omezeno   </vt:lpstr>
      <vt:lpstr>rozdíly mezi PO</vt:lpstr>
      <vt:lpstr>rozdíly mezi PO</vt:lpstr>
      <vt:lpstr>rozdíly mezi PO</vt:lpstr>
      <vt:lpstr>rozdíly mezi PO</vt:lpstr>
      <vt:lpstr>rozdíly mezi PO</vt:lpstr>
      <vt:lpstr>rozdíly mezi PO</vt:lpstr>
      <vt:lpstr>rozdíly mezi PO</vt:lpstr>
      <vt:lpstr>rozdíly mezi PO</vt:lpstr>
      <vt:lpstr>rozdíly mezi PO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Družstva</dc:title>
  <dc:creator>KABINET</dc:creator>
  <cp:lastModifiedBy>An</cp:lastModifiedBy>
  <cp:revision>56</cp:revision>
  <dcterms:created xsi:type="dcterms:W3CDTF">2012-10-31T11:13:41Z</dcterms:created>
  <dcterms:modified xsi:type="dcterms:W3CDTF">2013-05-29T10:21:08Z</dcterms:modified>
</cp:coreProperties>
</file>