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78" r:id="rId5"/>
    <p:sldId id="292" r:id="rId6"/>
    <p:sldId id="293" r:id="rId7"/>
    <p:sldId id="294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81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Práva duševního vlastnictví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786803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10. 4.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123406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CSA_OPVK15_039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Obchodní právo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Práva duševního vlastnictví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Mgr.</a:t>
                      </a:r>
                      <a:r>
                        <a:rPr lang="cs-CZ" sz="1600" baseline="0" dirty="0" smtClean="0"/>
                        <a:t> Věra </a:t>
                      </a:r>
                      <a:r>
                        <a:rPr lang="cs-CZ" sz="1600" baseline="0" dirty="0" err="1" smtClean="0"/>
                        <a:t>Koďousková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30. 4. 2013, 2A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 právy</a:t>
                      </a:r>
                      <a:r>
                        <a:rPr lang="cs-CZ" sz="1600" baseline="0" dirty="0" smtClean="0"/>
                        <a:t> duševního vlastnictví, rozlišit specifika jednotlivých práv, pochopit nedotknutelnost </a:t>
                      </a:r>
                      <a:r>
                        <a:rPr lang="cs-CZ" sz="1600" baseline="0" smtClean="0"/>
                        <a:t>těchto práv.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duševního vlastnictví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79270" y="1403797"/>
            <a:ext cx="8007530" cy="43088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sz="2800" b="1" dirty="0" smtClean="0"/>
              <a:t>Práva duševního vlastnictví</a:t>
            </a:r>
          </a:p>
          <a:p>
            <a:pPr lvl="0"/>
            <a:endParaRPr lang="cs-CZ" sz="800" dirty="0" smtClean="0"/>
          </a:p>
          <a:p>
            <a:pPr lvl="0"/>
            <a:r>
              <a:rPr lang="cs-CZ" sz="2400" dirty="0" smtClean="0"/>
              <a:t> - nehmotný majetek, který je výsledkem lidské tvůrčí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 </a:t>
            </a:r>
            <a:r>
              <a:rPr lang="cs-CZ" sz="2400" dirty="0" smtClean="0"/>
              <a:t>kognitivní činnosti</a:t>
            </a:r>
          </a:p>
          <a:p>
            <a:pPr lvl="0"/>
            <a:endParaRPr lang="cs-CZ" sz="1000" u="sng" dirty="0" smtClean="0"/>
          </a:p>
          <a:p>
            <a:pPr lvl="0"/>
            <a:r>
              <a:rPr lang="cs-CZ" sz="2400" u="sng" dirty="0" smtClean="0"/>
              <a:t>Duševní vlastnictví se vztahuje: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literární, umělecká a vědecká díla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umělecká vystoupení a zvukové záznamy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vynálezy a vědecké objevy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průmyslové vzory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obchodní jména, značky, loga </a:t>
            </a:r>
            <a:endParaRPr lang="cs-CZ" dirty="0" smtClean="0"/>
          </a:p>
          <a:p>
            <a:pPr lvl="0" algn="r"/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65915" y="1332411"/>
            <a:ext cx="6842547" cy="4180115"/>
          </a:xfrm>
        </p:spPr>
        <p:txBody>
          <a:bodyPr>
            <a:normAutofit fontScale="90000"/>
          </a:bodyPr>
          <a:lstStyle/>
          <a:p>
            <a:pPr lvl="0"/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3 skupiny: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900" dirty="0" smtClean="0">
                <a:solidFill>
                  <a:schemeClr val="tx1"/>
                </a:solidFill>
              </a:rPr>
              <a:t/>
            </a:r>
            <a:br>
              <a:rPr lang="cs-CZ" sz="9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1) autorská práva a jemu příbuzná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autorská práva umělců </a:t>
            </a:r>
            <a:br>
              <a:rPr lang="cs-CZ" sz="2800" b="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 - hudební díla, obrazy, sochy…………..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900" dirty="0" smtClean="0">
                <a:solidFill>
                  <a:schemeClr val="tx1"/>
                </a:solidFill>
              </a:rPr>
              <a:t/>
            </a:r>
            <a:br>
              <a:rPr lang="cs-CZ" sz="9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2) práva průmyslově využitelná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b="0" dirty="0" smtClean="0">
                <a:solidFill>
                  <a:schemeClr val="tx1"/>
                </a:solidFill>
              </a:rPr>
              <a:t>patenty, </a:t>
            </a:r>
            <a:r>
              <a:rPr lang="cs-CZ" sz="2800" b="0" dirty="0" err="1" smtClean="0">
                <a:solidFill>
                  <a:schemeClr val="tx1"/>
                </a:solidFill>
              </a:rPr>
              <a:t>know</a:t>
            </a:r>
            <a:r>
              <a:rPr lang="cs-CZ" sz="2800" b="0" dirty="0" smtClean="0">
                <a:solidFill>
                  <a:schemeClr val="tx1"/>
                </a:solidFill>
              </a:rPr>
              <a:t> </a:t>
            </a:r>
            <a:r>
              <a:rPr lang="cs-CZ" sz="2800" b="0" dirty="0" err="1" smtClean="0">
                <a:solidFill>
                  <a:schemeClr val="tx1"/>
                </a:solidFill>
              </a:rPr>
              <a:t>how</a:t>
            </a:r>
            <a:r>
              <a:rPr lang="cs-CZ" sz="2800" b="0" dirty="0" smtClean="0">
                <a:solidFill>
                  <a:schemeClr val="tx1"/>
                </a:solidFill>
              </a:rPr>
              <a:t>, užitné vzory 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900" dirty="0" smtClean="0">
                <a:solidFill>
                  <a:schemeClr val="tx1"/>
                </a:solidFill>
              </a:rPr>
              <a:t/>
            </a:r>
            <a:br>
              <a:rPr lang="cs-CZ" sz="9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3) práva obchodně využitelná 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b="0" dirty="0" smtClean="0">
                <a:solidFill>
                  <a:schemeClr val="tx1"/>
                </a:solidFill>
              </a:rPr>
              <a:t>ochranné známky, obchodní firma, označení původu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700" b="0" dirty="0">
              <a:solidFill>
                <a:schemeClr val="tx1"/>
              </a:solidFill>
            </a:endParaRPr>
          </a:p>
        </p:txBody>
      </p:sp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274320" y="-337158"/>
            <a:ext cx="8412480" cy="1303809"/>
          </a:xfrm>
          <a:prstGeom prst="rect">
            <a:avLst/>
          </a:prstGeom>
        </p:spPr>
        <p:txBody>
          <a:bodyPr vert="horz" wrap="square" lIns="36000" tIns="36000" rIns="36000" bIns="36000" rtlCol="0" anchor="b" anchorCtr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4321" y="313509"/>
            <a:ext cx="440071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Práva duševního vlastnictví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duševního vlastnictví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2411" y="961472"/>
            <a:ext cx="683923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Autorské dílo</a:t>
            </a:r>
            <a:endParaRPr lang="cs-CZ" sz="2400" dirty="0" smtClean="0"/>
          </a:p>
          <a:p>
            <a:pPr lvl="1"/>
            <a:r>
              <a:rPr lang="cs-CZ" sz="2000" dirty="0" smtClean="0"/>
              <a:t>Výtvor, který je výsledkem tvůrčí schopnosti autora </a:t>
            </a:r>
          </a:p>
          <a:p>
            <a:pPr lvl="1"/>
            <a:r>
              <a:rPr lang="cs-CZ" sz="2000" dirty="0" smtClean="0"/>
              <a:t>Autorem je vždy fyzická osoba</a:t>
            </a:r>
          </a:p>
          <a:p>
            <a:pPr lvl="1"/>
            <a:r>
              <a:rPr lang="cs-CZ" sz="2000" dirty="0" smtClean="0"/>
              <a:t>Pokud se na 1 autorském dílu podílí více osoba je to souborné dílo </a:t>
            </a:r>
          </a:p>
          <a:p>
            <a:pPr lvl="1"/>
            <a:r>
              <a:rPr lang="cs-CZ" sz="2000" dirty="0" smtClean="0"/>
              <a:t>	</a:t>
            </a:r>
            <a:r>
              <a:rPr lang="cs-CZ" sz="2000" u="sng" dirty="0" smtClean="0"/>
              <a:t>Osobnostní práva:</a:t>
            </a:r>
            <a:endParaRPr lang="cs-CZ" sz="2000" dirty="0" smtClean="0"/>
          </a:p>
          <a:p>
            <a:pPr lvl="4"/>
            <a:r>
              <a:rPr lang="cs-CZ" sz="2000" dirty="0" smtClean="0"/>
              <a:t>Rozhodnutí o zveřejnění díla,</a:t>
            </a:r>
          </a:p>
          <a:p>
            <a:pPr lvl="4"/>
            <a:r>
              <a:rPr lang="cs-CZ" sz="2000" dirty="0" smtClean="0"/>
              <a:t>Osobovat si autorství,</a:t>
            </a:r>
          </a:p>
          <a:p>
            <a:pPr lvl="4"/>
            <a:r>
              <a:rPr lang="cs-CZ" sz="2000" dirty="0" smtClean="0"/>
              <a:t> Nedotknutelnost svého díla,</a:t>
            </a:r>
          </a:p>
          <a:p>
            <a:pPr lvl="4"/>
            <a:r>
              <a:rPr lang="cs-CZ" sz="2000" dirty="0" smtClean="0"/>
              <a:t> </a:t>
            </a:r>
          </a:p>
          <a:p>
            <a:pPr lvl="2"/>
            <a:r>
              <a:rPr lang="cs-CZ" sz="2000" u="sng" dirty="0" smtClean="0"/>
              <a:t>Majetková práva:</a:t>
            </a:r>
            <a:endParaRPr lang="cs-CZ" sz="2000" dirty="0" smtClean="0"/>
          </a:p>
          <a:p>
            <a:pPr lvl="4"/>
            <a:r>
              <a:rPr lang="cs-CZ" sz="2000" dirty="0" smtClean="0"/>
              <a:t>Autor své dílo může užít,</a:t>
            </a:r>
          </a:p>
          <a:p>
            <a:pPr lvl="4"/>
            <a:r>
              <a:rPr lang="cs-CZ" sz="2000" dirty="0" smtClean="0"/>
              <a:t>Udělit jiné osobě oprávnění výkonu tohoto práva.</a:t>
            </a:r>
          </a:p>
          <a:p>
            <a:pPr lvl="4"/>
            <a:r>
              <a:rPr lang="cs-CZ" sz="2000" b="1" dirty="0" smtClean="0"/>
              <a:t>Jsou chráněna po dobu autorova života a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70 </a:t>
            </a:r>
            <a:r>
              <a:rPr lang="cs-CZ" sz="2000" b="1" dirty="0" smtClean="0"/>
              <a:t>let po jeho smrti.</a:t>
            </a:r>
            <a:endParaRPr lang="cs-CZ" sz="20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duševního vlastnictví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09897" y="961473"/>
            <a:ext cx="7393577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/>
              <a:t>Práva průmyslově využitelná</a:t>
            </a:r>
            <a:endParaRPr lang="cs-CZ" sz="2400" dirty="0" smtClean="0"/>
          </a:p>
          <a:p>
            <a:pPr lvl="1"/>
            <a:r>
              <a:rPr lang="cs-CZ" sz="2000" dirty="0" smtClean="0"/>
              <a:t>Výtvory tvůrčí povahy, mající bezprostřední vztah k oblasti techniky. Jejich autor si je může patentovat, či dát chránit užitným vzorem.</a:t>
            </a:r>
          </a:p>
          <a:p>
            <a:pPr lvl="1"/>
            <a:endParaRPr lang="cs-CZ" sz="800" dirty="0" smtClean="0"/>
          </a:p>
          <a:p>
            <a:pPr lvl="1"/>
            <a:r>
              <a:rPr lang="cs-CZ" sz="2000" b="1" dirty="0" smtClean="0"/>
              <a:t>Patent:</a:t>
            </a:r>
            <a:endParaRPr lang="cs-CZ" sz="2000" dirty="0" smtClean="0"/>
          </a:p>
          <a:p>
            <a:pPr lvl="2"/>
            <a:r>
              <a:rPr lang="cs-CZ" sz="2000" dirty="0" smtClean="0"/>
              <a:t>-   Za nové vynálezy průmyslově využitelné</a:t>
            </a:r>
          </a:p>
          <a:p>
            <a:pPr lvl="2">
              <a:buFontTx/>
              <a:buChar char="-"/>
            </a:pPr>
            <a:r>
              <a:rPr lang="cs-CZ" sz="2000" dirty="0" smtClean="0"/>
              <a:t>   Veřejná listina vydaná úřadem průmyslového vlastnictví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 </a:t>
            </a:r>
            <a:r>
              <a:rPr lang="cs-CZ" sz="2000" dirty="0" smtClean="0"/>
              <a:t>poskytuje právní ochranu na vynález po dobu 20 let na teritoriu, kde byl úřadem vydán </a:t>
            </a:r>
          </a:p>
          <a:p>
            <a:pPr lvl="2">
              <a:buFontTx/>
              <a:buChar char="-"/>
            </a:pPr>
            <a:endParaRPr lang="cs-CZ" sz="800" dirty="0" smtClean="0"/>
          </a:p>
          <a:p>
            <a:pPr lvl="1"/>
            <a:r>
              <a:rPr lang="cs-CZ" sz="2000" b="1" dirty="0" smtClean="0"/>
              <a:t>Užitný vzor:</a:t>
            </a:r>
            <a:endParaRPr lang="cs-CZ" sz="2000" dirty="0" smtClean="0"/>
          </a:p>
          <a:p>
            <a:pPr lvl="2"/>
            <a:r>
              <a:rPr lang="cs-CZ" sz="2000" dirty="0" smtClean="0"/>
              <a:t>-   „malý patent“</a:t>
            </a:r>
          </a:p>
          <a:p>
            <a:pPr lvl="2"/>
            <a:r>
              <a:rPr lang="cs-CZ" sz="2000" dirty="0" smtClean="0"/>
              <a:t>-    jednoduší úroveň vynálezu</a:t>
            </a:r>
          </a:p>
          <a:p>
            <a:pPr lvl="2"/>
            <a:r>
              <a:rPr lang="cs-CZ" sz="2000" dirty="0" smtClean="0"/>
              <a:t>-     např. auto – nový typ vozu </a:t>
            </a:r>
          </a:p>
          <a:p>
            <a:pPr lvl="1"/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duševního vlastnictví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191" y="1123406"/>
            <a:ext cx="7363772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Obchodně využitelná</a:t>
            </a:r>
          </a:p>
          <a:p>
            <a:pPr lvl="0">
              <a:buFontTx/>
              <a:buChar char="-"/>
            </a:pPr>
            <a:r>
              <a:rPr lang="cs-CZ" sz="2400" b="1" dirty="0" smtClean="0"/>
              <a:t> ochranné známky:</a:t>
            </a:r>
          </a:p>
          <a:p>
            <a:r>
              <a:rPr lang="cs-CZ" sz="2400" dirty="0" smtClean="0"/>
              <a:t>	jakékoliv označení schopné grafického znázornění, 	zejména slova, včetně osobních jmen, barvy, 	kresby, písmena, číslice, tvar výrobku nebo jeho 	obal, pokud je toto </a:t>
            </a:r>
            <a:r>
              <a:rPr lang="cs-CZ" sz="2400" b="1" i="1" dirty="0" smtClean="0"/>
              <a:t>označení způsobilé odlišit 	výrobky nebo služby jedné osoby od výrobků 	nebo služeb jiné osoby</a:t>
            </a:r>
            <a:r>
              <a:rPr lang="cs-CZ" sz="2400" dirty="0" smtClean="0"/>
              <a:t>.</a:t>
            </a:r>
          </a:p>
          <a:p>
            <a:pPr lvl="0"/>
            <a:endParaRPr lang="cs-CZ" sz="800" b="1" dirty="0" smtClean="0"/>
          </a:p>
          <a:p>
            <a:pPr lvl="0">
              <a:buFontTx/>
              <a:buChar char="-"/>
            </a:pPr>
            <a:r>
              <a:rPr lang="cs-CZ" sz="2800" b="1" dirty="0" smtClean="0"/>
              <a:t> </a:t>
            </a:r>
            <a:r>
              <a:rPr lang="cs-CZ" sz="2400" b="1" dirty="0" smtClean="0"/>
              <a:t>obchodní název: </a:t>
            </a:r>
          </a:p>
          <a:p>
            <a:pPr lvl="0"/>
            <a:r>
              <a:rPr lang="cs-CZ" sz="2400" b="1" dirty="0" smtClean="0"/>
              <a:t>	</a:t>
            </a:r>
            <a:r>
              <a:rPr lang="cs-CZ" sz="2400" dirty="0" smtClean="0"/>
              <a:t>jedinečné označení společnosti</a:t>
            </a:r>
          </a:p>
          <a:p>
            <a:pPr lvl="0"/>
            <a:endParaRPr lang="cs-CZ" sz="800" b="1" dirty="0" smtClean="0"/>
          </a:p>
          <a:p>
            <a:pPr lvl="0">
              <a:buFontTx/>
              <a:buChar char="-"/>
            </a:pPr>
            <a:r>
              <a:rPr lang="cs-CZ" sz="2400" b="1" dirty="0" smtClean="0"/>
              <a:t> označení původu</a:t>
            </a:r>
          </a:p>
          <a:p>
            <a:pPr lvl="0"/>
            <a:r>
              <a:rPr lang="cs-CZ" sz="2400" b="1" dirty="0" smtClean="0"/>
              <a:t>	</a:t>
            </a:r>
            <a:r>
              <a:rPr lang="cs-CZ" sz="2400" dirty="0" smtClean="0"/>
              <a:t>země původu</a:t>
            </a:r>
          </a:p>
          <a:p>
            <a:pPr lvl="0"/>
            <a:endParaRPr lang="cs-CZ" sz="8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Práva duševního vlastnictví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66651" y="1568491"/>
            <a:ext cx="7315200" cy="3822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r>
              <a:rPr lang="pt-BR" sz="2400" dirty="0" smtClean="0"/>
              <a:t>zákon č. 121/2000 Sb., o právu autorském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zákon č. 527/1990 Sb., o vynálezech a zlepšovacích</a:t>
            </a:r>
          </a:p>
          <a:p>
            <a:r>
              <a:rPr lang="cs-CZ" sz="2400" dirty="0" smtClean="0"/>
              <a:t>návrzích (tzv. patentový zákon)</a:t>
            </a:r>
          </a:p>
          <a:p>
            <a:endParaRPr lang="cs-CZ" sz="2400" dirty="0" smtClean="0"/>
          </a:p>
          <a:p>
            <a:r>
              <a:rPr lang="cs-CZ" sz="2400" dirty="0" smtClean="0"/>
              <a:t>zákon č. 441/2003 Sb., o ochranných známkách</a:t>
            </a:r>
          </a:p>
          <a:p>
            <a:endParaRPr lang="cs-CZ" sz="2400" dirty="0" smtClean="0"/>
          </a:p>
          <a:p>
            <a:endParaRPr lang="pt-BR" sz="2400" dirty="0" smtClean="0"/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1058</TotalTime>
  <Words>232</Words>
  <Application>Microsoft Office PowerPoint</Application>
  <PresentationFormat>Předvádění na obrazovce (4:3)</PresentationFormat>
  <Paragraphs>99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Práva duševního vlastnictví</vt:lpstr>
      <vt:lpstr>Tento učební materiál vznikl za podpory OPVK 1.5</vt:lpstr>
      <vt:lpstr>Práva duševního vlastnictví</vt:lpstr>
      <vt:lpstr> 3 skupiny:  1) autorská práva a jemu příbuzná autorská práva umělců   - hudební díla, obrazy, sochy…………..  2) práva průmyslově využitelná  patenty, know how, užitné vzory   3) práva obchodně využitelná  ochranné známky, obchodní firma, označení původu </vt:lpstr>
      <vt:lpstr>Práva duševního vlastnictví</vt:lpstr>
      <vt:lpstr>Práva duševního vlastnictví</vt:lpstr>
      <vt:lpstr>Práva duševního vlastnictví</vt:lpstr>
      <vt:lpstr>Práva duševního vlastnictví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Družstva</dc:title>
  <dc:creator>KABINET</dc:creator>
  <cp:lastModifiedBy>An</cp:lastModifiedBy>
  <cp:revision>97</cp:revision>
  <dcterms:created xsi:type="dcterms:W3CDTF">2012-10-31T11:13:41Z</dcterms:created>
  <dcterms:modified xsi:type="dcterms:W3CDTF">2013-05-29T10:19:49Z</dcterms:modified>
</cp:coreProperties>
</file>