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7" r:id="rId3"/>
    <p:sldId id="282" r:id="rId4"/>
    <p:sldId id="278" r:id="rId5"/>
    <p:sldId id="280" r:id="rId6"/>
    <p:sldId id="291" r:id="rId7"/>
    <p:sldId id="281" r:id="rId8"/>
    <p:sldId id="290" r:id="rId9"/>
    <p:sldId id="284" r:id="rId10"/>
    <p:sldId id="285" r:id="rId11"/>
    <p:sldId id="288" r:id="rId12"/>
    <p:sldId id="289" r:id="rId13"/>
    <p:sldId id="287" r:id="rId14"/>
    <p:sldId id="286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Společnost s ručením omezeným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10.11.2012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CSA_OPVK15_024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Společnost s ručením omezeným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20.11.2012,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podnikáním  </a:t>
                      </a:r>
                      <a:r>
                        <a:rPr lang="cs-CZ" sz="1600" baseline="0" smtClean="0"/>
                        <a:t>formou s.r.o.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9531" y="1658983"/>
            <a:ext cx="709313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Společnost s ručením omezeným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→ nejrozšířenější forma podnikání</a:t>
            </a:r>
          </a:p>
          <a:p>
            <a:r>
              <a:rPr lang="cs-CZ" sz="2400" dirty="0" smtClean="0"/>
              <a:t> → kapitálová společnost</a:t>
            </a:r>
          </a:p>
          <a:p>
            <a:r>
              <a:rPr lang="cs-CZ" sz="2400" dirty="0" smtClean="0"/>
              <a:t> → min. počet zakladatelů 1 osoba, max. 50 osob</a:t>
            </a:r>
            <a:endParaRPr lang="cs-CZ" sz="2400" u="sng" dirty="0" smtClean="0"/>
          </a:p>
          <a:p>
            <a:endParaRPr lang="cs-CZ" sz="2400" u="sng" dirty="0" smtClean="0"/>
          </a:p>
          <a:p>
            <a:r>
              <a:rPr lang="cs-CZ" sz="2400" b="1" dirty="0" smtClean="0"/>
              <a:t>Název firmy</a:t>
            </a:r>
          </a:p>
          <a:p>
            <a:r>
              <a:rPr lang="cs-CZ" sz="2400" dirty="0" smtClean="0"/>
              <a:t>Název musí obsahovat označení </a:t>
            </a:r>
            <a:r>
              <a:rPr lang="cs-CZ" sz="2400" u="sng" dirty="0" smtClean="0"/>
              <a:t>„společnost s ručením omezeným“</a:t>
            </a:r>
            <a:r>
              <a:rPr lang="cs-CZ" sz="2400" dirty="0" smtClean="0"/>
              <a:t>, případně zkratku </a:t>
            </a:r>
            <a:r>
              <a:rPr lang="cs-CZ" sz="2400" u="sng" dirty="0" smtClean="0"/>
              <a:t>„spol. s r.o.“ </a:t>
            </a:r>
            <a:r>
              <a:rPr lang="cs-CZ" sz="2400" dirty="0" smtClean="0"/>
              <a:t>nebo </a:t>
            </a:r>
            <a:r>
              <a:rPr lang="cs-CZ" sz="2400" u="sng" dirty="0" smtClean="0"/>
              <a:t>„s.r.o.“</a:t>
            </a:r>
            <a:endParaRPr lang="cs-CZ" sz="24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40080" y="1661375"/>
            <a:ext cx="7151638" cy="285911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/>
                </a:solidFill>
              </a:rPr>
              <a:t>Založení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s.r.o. se zakládá společenskou smlouvou nebo zakladatelskou listinou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Vznik</a:t>
            </a:r>
            <a:r>
              <a:rPr lang="cs-CZ" sz="2000" b="0" dirty="0" smtClean="0">
                <a:solidFill>
                  <a:schemeClr val="tx1"/>
                </a:solidFill>
              </a:rPr>
              <a:t/>
            </a:r>
            <a:br>
              <a:rPr lang="cs-CZ" sz="2000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společnost vzniká ke dni zápisu do  Obchodního 	rejstříku</a:t>
            </a:r>
            <a:endParaRPr lang="cs-CZ" dirty="0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3383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s.r.o.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15291" y="1502228"/>
            <a:ext cx="6466115" cy="40811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Vklady společníků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minimální hodnota vkladu jednoho společníka 	je 20.000,- Kč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minimální výše základního kapitálu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	je 200.000,- Kč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Dělení zisku a ztrát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zisk společnosti se dělí mezi všechny společníky dle výše vkladu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84101" y="1880314"/>
            <a:ext cx="5653826" cy="24191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Orgány společnosti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nejvyšší orgán:  VALNÁ HROMADA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statutární orgán: JEDNATEL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kontrolní orgán: DOZORČÍ RADA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88274" y="1436913"/>
            <a:ext cx="6620109" cy="38133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endParaRPr lang="cs-CZ" sz="1000" b="1" dirty="0" smtClean="0"/>
          </a:p>
          <a:p>
            <a:pPr lvl="0"/>
            <a:r>
              <a:rPr lang="cs-CZ" sz="2400" dirty="0" smtClean="0"/>
              <a:t>Před podáním návrhu na zápis společnosti do Obchodního rejstříku musí být splaceno nejméně </a:t>
            </a:r>
          </a:p>
          <a:p>
            <a:pPr lvl="0"/>
            <a:r>
              <a:rPr lang="cs-CZ" sz="2400" dirty="0" smtClean="0"/>
              <a:t>30 % na každý peněžitý vklad.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Pokud společnost zakládá  jedna osoba, musí být celý vklad (200.000,- Kč) splacen před zápisem do Obchodního rejstříku. 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91673" y="1609858"/>
            <a:ext cx="6808119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u="sng" dirty="0" smtClean="0"/>
              <a:t>Ručení za závazky společnosti:</a:t>
            </a:r>
          </a:p>
          <a:p>
            <a:pPr>
              <a:lnSpc>
                <a:spcPct val="90000"/>
              </a:lnSpc>
            </a:pPr>
            <a:endParaRPr lang="cs-CZ" sz="1600" u="sng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za závazky ručí společnost  </a:t>
            </a:r>
          </a:p>
          <a:p>
            <a:pPr>
              <a:lnSpc>
                <a:spcPct val="90000"/>
              </a:lnSpc>
            </a:pPr>
            <a:endParaRPr lang="cs-CZ" sz="10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→případně společníci do výše nesplacených vkladů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u="sng" dirty="0" smtClean="0"/>
              <a:t>Rezervní fond:</a:t>
            </a:r>
          </a:p>
          <a:p>
            <a:pPr>
              <a:lnSpc>
                <a:spcPct val="90000"/>
              </a:lnSpc>
            </a:pPr>
            <a:endParaRPr lang="cs-CZ" sz="1000" u="sng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→společnost musí mít vytvořený rezervní fond ve výši 10% základního kapitálu (při založení 5%)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23406" y="961473"/>
            <a:ext cx="7563394" cy="52075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Společenská smlouva - náležitosti</a:t>
            </a:r>
          </a:p>
          <a:p>
            <a:pPr>
              <a:lnSpc>
                <a:spcPct val="90000"/>
              </a:lnSpc>
            </a:pPr>
            <a:r>
              <a:rPr lang="cs-CZ" sz="2400" u="sng" dirty="0" smtClean="0"/>
              <a:t>Obsahové náležitosti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určení společníků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	– u FO jméno, příjmení, rodné číslo a bydliště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	– u PO firma, IČ a sídlo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firma, sídlo a předmět podnikání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výše základního kapitálu a výše vkladu každého         společníka, včetně způsobu a lhůty splacení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→ jméno/jména prvního jednatele společnosti (včetně RČ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      a bydliště )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sz="2200" u="sng" dirty="0" smtClean="0"/>
              <a:t>Formální náležitosti</a:t>
            </a:r>
          </a:p>
          <a:p>
            <a:pPr>
              <a:lnSpc>
                <a:spcPct val="90000"/>
              </a:lnSpc>
            </a:pPr>
            <a:r>
              <a:rPr lang="cs-CZ" sz="2200" dirty="0" smtClean="0"/>
              <a:t>→ název smlouvy</a:t>
            </a:r>
          </a:p>
          <a:p>
            <a:pPr>
              <a:lnSpc>
                <a:spcPct val="90000"/>
              </a:lnSpc>
            </a:pPr>
            <a:r>
              <a:rPr lang="cs-CZ" sz="2200" dirty="0" smtClean="0"/>
              <a:t>→ členění do odstavců</a:t>
            </a:r>
          </a:p>
          <a:p>
            <a:pPr>
              <a:lnSpc>
                <a:spcPct val="90000"/>
              </a:lnSpc>
            </a:pPr>
            <a:r>
              <a:rPr lang="cs-CZ" sz="2200" dirty="0" smtClean="0"/>
              <a:t>→ datum a místo sepsání</a:t>
            </a:r>
          </a:p>
          <a:p>
            <a:pPr>
              <a:lnSpc>
                <a:spcPct val="90000"/>
              </a:lnSpc>
            </a:pPr>
            <a:r>
              <a:rPr lang="cs-CZ" sz="2200" dirty="0" smtClean="0"/>
              <a:t>→ podpisy společníků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20" y="1306287"/>
            <a:ext cx="7066638" cy="476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b="1" u="sng" dirty="0" smtClean="0"/>
              <a:t>Ukázka společenské smlouvy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  <a:p>
            <a:pPr algn="ctr"/>
            <a:r>
              <a:rPr lang="cs-CZ" b="1" dirty="0" smtClean="0"/>
              <a:t>SPOLEČENSKÁ SMLOUVA O ZALOŽENÍ</a:t>
            </a:r>
            <a:endParaRPr lang="cs-CZ" dirty="0" smtClean="0"/>
          </a:p>
          <a:p>
            <a:pPr algn="ctr"/>
            <a:r>
              <a:rPr lang="cs-CZ" b="1" dirty="0" smtClean="0"/>
              <a:t>SPOLEČNOSTI S RUČENÍM OMEZENÝM</a:t>
            </a:r>
            <a:endParaRPr lang="cs-CZ" dirty="0" smtClean="0"/>
          </a:p>
          <a:p>
            <a:pPr algn="ctr"/>
            <a:r>
              <a:rPr lang="cs-CZ" b="1" dirty="0" smtClean="0"/>
              <a:t>Díl IV. obchodního zákoníku – společnost s ručením omezeným</a:t>
            </a:r>
            <a:endParaRPr lang="cs-CZ" dirty="0" smtClean="0"/>
          </a:p>
          <a:p>
            <a:r>
              <a:rPr lang="cs-CZ" sz="1600" b="1" dirty="0" smtClean="0"/>
              <a:t> </a:t>
            </a:r>
            <a:r>
              <a:rPr lang="cs-CZ" sz="1600" dirty="0" smtClean="0"/>
              <a:t> </a:t>
            </a:r>
          </a:p>
          <a:p>
            <a:r>
              <a:rPr lang="cs-CZ" sz="1600" dirty="0" smtClean="0"/>
              <a:t>Lenka Svobodová, </a:t>
            </a:r>
            <a:r>
              <a:rPr lang="cs-CZ" sz="1600" dirty="0" err="1" smtClean="0"/>
              <a:t>r.č</a:t>
            </a:r>
            <a:r>
              <a:rPr lang="cs-CZ" sz="1600" dirty="0" smtClean="0"/>
              <a:t>.: 786125/0123, bytem Sladká 395, Hradec Králové</a:t>
            </a:r>
          </a:p>
          <a:p>
            <a:r>
              <a:rPr lang="cs-CZ" sz="1600" dirty="0" smtClean="0"/>
              <a:t>Radka </a:t>
            </a:r>
            <a:r>
              <a:rPr lang="cs-CZ" sz="1600" dirty="0" err="1" smtClean="0"/>
              <a:t>Burýšková</a:t>
            </a:r>
            <a:r>
              <a:rPr lang="cs-CZ" sz="1600" dirty="0" smtClean="0"/>
              <a:t>, </a:t>
            </a:r>
            <a:r>
              <a:rPr lang="cs-CZ" sz="1600" dirty="0" err="1" smtClean="0"/>
              <a:t>r.č</a:t>
            </a:r>
            <a:r>
              <a:rPr lang="cs-CZ" sz="1600" dirty="0" smtClean="0"/>
              <a:t>.: 725427/3072, bytem Růžová 253, Hradec Králové</a:t>
            </a:r>
          </a:p>
          <a:p>
            <a:r>
              <a:rPr lang="cs-CZ" sz="1600" dirty="0" smtClean="0"/>
              <a:t>Martin Koukal, </a:t>
            </a:r>
            <a:r>
              <a:rPr lang="cs-CZ" sz="1600" dirty="0" err="1" smtClean="0"/>
              <a:t>r.č</a:t>
            </a:r>
            <a:r>
              <a:rPr lang="cs-CZ" sz="1600" dirty="0" smtClean="0"/>
              <a:t>.: 650701/1115, bytem Podskalní 31, Lanškroun</a:t>
            </a:r>
          </a:p>
          <a:p>
            <a:r>
              <a:rPr lang="cs-CZ" sz="1600" dirty="0" smtClean="0"/>
              <a:t>(dále jen společníci)</a:t>
            </a:r>
          </a:p>
          <a:p>
            <a:r>
              <a:rPr lang="cs-CZ" sz="1600" dirty="0" smtClean="0"/>
              <a:t> </a:t>
            </a:r>
          </a:p>
          <a:p>
            <a:r>
              <a:rPr lang="cs-CZ" sz="1600" dirty="0" smtClean="0"/>
              <a:t>uzavřeli dne 20. listopadu 2012 tuto </a:t>
            </a:r>
            <a:r>
              <a:rPr lang="cs-CZ" sz="1600" b="1" dirty="0" smtClean="0"/>
              <a:t>společenskou smlouvu o založení společnosti </a:t>
            </a:r>
          </a:p>
          <a:p>
            <a:r>
              <a:rPr lang="cs-CZ" sz="1600" b="1" dirty="0" smtClean="0"/>
              <a:t>s ručením omezeným SLUNÍČKO, s.r.o.</a:t>
            </a:r>
            <a:endParaRPr lang="cs-CZ" sz="1600" dirty="0" smtClean="0"/>
          </a:p>
          <a:p>
            <a:r>
              <a:rPr lang="cs-CZ" sz="1600" dirty="0" smtClean="0"/>
              <a:t> </a:t>
            </a:r>
          </a:p>
          <a:p>
            <a:r>
              <a:rPr lang="cs-CZ" sz="1600" b="1" dirty="0" smtClean="0"/>
              <a:t>I.</a:t>
            </a:r>
            <a:endParaRPr lang="cs-CZ" sz="1600" dirty="0" smtClean="0"/>
          </a:p>
          <a:p>
            <a:r>
              <a:rPr lang="cs-CZ" sz="1600" b="1" dirty="0" smtClean="0"/>
              <a:t>Firma společnosti</a:t>
            </a:r>
            <a:endParaRPr lang="cs-CZ" sz="1600" dirty="0" smtClean="0"/>
          </a:p>
          <a:p>
            <a:r>
              <a:rPr lang="cs-CZ" sz="1600" dirty="0" smtClean="0"/>
              <a:t>Touto smlouvou zakládají výše jmenovaní společníci společnost s ručením omezeným SLUNÍČKO, s.r.o. (dále jen společnost)</a:t>
            </a:r>
          </a:p>
          <a:p>
            <a:r>
              <a:rPr lang="cs-CZ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36341" y="1349299"/>
            <a:ext cx="696345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II.</a:t>
            </a:r>
            <a:endParaRPr lang="cs-CZ" sz="1600" dirty="0" smtClean="0"/>
          </a:p>
          <a:p>
            <a:r>
              <a:rPr lang="cs-CZ" sz="1600" b="1" dirty="0" smtClean="0"/>
              <a:t>Sídlo společnosti</a:t>
            </a:r>
            <a:endParaRPr lang="cs-CZ" sz="1600" dirty="0" smtClean="0"/>
          </a:p>
          <a:p>
            <a:r>
              <a:rPr lang="cs-CZ" sz="1600" dirty="0" smtClean="0"/>
              <a:t>Sídlem společnosti je </a:t>
            </a:r>
            <a:r>
              <a:rPr lang="cs-CZ" sz="1600" dirty="0" err="1" smtClean="0"/>
              <a:t>Škroupova</a:t>
            </a:r>
            <a:r>
              <a:rPr lang="cs-CZ" sz="1600" dirty="0" smtClean="0"/>
              <a:t> 257, Hradec Králové</a:t>
            </a:r>
          </a:p>
          <a:p>
            <a:endParaRPr lang="cs-CZ" sz="1600" dirty="0" smtClean="0"/>
          </a:p>
          <a:p>
            <a:r>
              <a:rPr lang="cs-CZ" sz="1600" b="1" dirty="0" smtClean="0"/>
              <a:t>III.</a:t>
            </a:r>
            <a:endParaRPr lang="cs-CZ" sz="1600" dirty="0" smtClean="0"/>
          </a:p>
          <a:p>
            <a:r>
              <a:rPr lang="cs-CZ" sz="1600" b="1" dirty="0" smtClean="0"/>
              <a:t>Předmět podnikání společnosti</a:t>
            </a:r>
            <a:endParaRPr lang="cs-CZ" sz="1600" dirty="0" smtClean="0"/>
          </a:p>
          <a:p>
            <a:r>
              <a:rPr lang="cs-CZ" sz="1600" dirty="0" smtClean="0"/>
              <a:t>Předmětem podnikání společnosti je:</a:t>
            </a:r>
          </a:p>
          <a:p>
            <a:r>
              <a:rPr lang="cs-CZ" sz="1600" dirty="0" smtClean="0"/>
              <a:t>Koupě zboží za účelem jeho dalšího prodeje a prodej</a:t>
            </a:r>
          </a:p>
          <a:p>
            <a:r>
              <a:rPr lang="cs-CZ" sz="1600" dirty="0" smtClean="0"/>
              <a:t>Lisování a zpracování ovoce</a:t>
            </a:r>
          </a:p>
          <a:p>
            <a:r>
              <a:rPr lang="cs-CZ" sz="1600" dirty="0" smtClean="0"/>
              <a:t> </a:t>
            </a:r>
          </a:p>
          <a:p>
            <a:r>
              <a:rPr lang="cs-CZ" sz="1600" b="1" dirty="0" smtClean="0"/>
              <a:t>IV.</a:t>
            </a:r>
            <a:endParaRPr lang="cs-CZ" sz="1600" dirty="0" smtClean="0"/>
          </a:p>
          <a:p>
            <a:r>
              <a:rPr lang="cs-CZ" sz="1600" b="1" dirty="0" smtClean="0"/>
              <a:t>Vklady společníků</a:t>
            </a:r>
            <a:endParaRPr lang="cs-CZ" sz="1600" dirty="0" smtClean="0"/>
          </a:p>
          <a:p>
            <a:r>
              <a:rPr lang="cs-CZ" sz="1600" dirty="0" smtClean="0"/>
              <a:t>Lenka Svobodová vkládá hotovost 80 000,- Kč, a nepeněžní vklad lisovací stroj typ </a:t>
            </a:r>
            <a:r>
              <a:rPr lang="cs-CZ" sz="1600" dirty="0" err="1" smtClean="0"/>
              <a:t>Liso</a:t>
            </a:r>
            <a:r>
              <a:rPr lang="cs-CZ" sz="1600" dirty="0" smtClean="0"/>
              <a:t> 22, výrobní číslo 3254 v ceně 80 000,- Kč. </a:t>
            </a:r>
          </a:p>
          <a:p>
            <a:r>
              <a:rPr lang="cs-CZ" sz="1600" dirty="0" smtClean="0"/>
              <a:t>Radka </a:t>
            </a:r>
            <a:r>
              <a:rPr lang="cs-CZ" sz="1600" dirty="0" err="1" smtClean="0"/>
              <a:t>Burýšková</a:t>
            </a:r>
            <a:r>
              <a:rPr lang="cs-CZ" sz="1600" dirty="0" smtClean="0"/>
              <a:t> vkládá do společnosti budovu – č. katastru 422/55, na adrese </a:t>
            </a:r>
            <a:r>
              <a:rPr lang="cs-CZ" sz="1600" dirty="0" err="1" smtClean="0"/>
              <a:t>Škroupova</a:t>
            </a:r>
            <a:r>
              <a:rPr lang="cs-CZ" sz="1600" dirty="0" smtClean="0"/>
              <a:t> 257, Hradec Králové, v hodnotě 650 000,- Kč, </a:t>
            </a:r>
          </a:p>
          <a:p>
            <a:r>
              <a:rPr lang="cs-CZ" sz="1600" dirty="0" smtClean="0"/>
              <a:t>Martin Koukal vkládá osobní automobil Ford Transit, SPZ 4H4 2030, VIN 213546854, v hodnotě 270 000,- Kč. </a:t>
            </a:r>
          </a:p>
          <a:p>
            <a:r>
              <a:rPr lang="cs-CZ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8575" y="1120462"/>
            <a:ext cx="6958361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V.</a:t>
            </a:r>
            <a:endParaRPr lang="cs-CZ" sz="1600" dirty="0" smtClean="0"/>
          </a:p>
          <a:p>
            <a:r>
              <a:rPr lang="cs-CZ" sz="1600" b="1" dirty="0" smtClean="0"/>
              <a:t>Jednatel</a:t>
            </a:r>
            <a:endParaRPr lang="cs-CZ" sz="1600" dirty="0" smtClean="0"/>
          </a:p>
          <a:p>
            <a:r>
              <a:rPr lang="cs-CZ" sz="1600" dirty="0" smtClean="0"/>
              <a:t>Prvním jednatelem společnosti je Radka </a:t>
            </a:r>
            <a:r>
              <a:rPr lang="cs-CZ" sz="1600" dirty="0" err="1" smtClean="0"/>
              <a:t>Burýšková</a:t>
            </a:r>
            <a:r>
              <a:rPr lang="cs-CZ" sz="1600" dirty="0" smtClean="0"/>
              <a:t>, RČ 725427/3072, </a:t>
            </a:r>
          </a:p>
          <a:p>
            <a:r>
              <a:rPr lang="cs-CZ" sz="1600" dirty="0" smtClean="0"/>
              <a:t>bytem Růžová 253, Hradec Králové.</a:t>
            </a:r>
          </a:p>
          <a:p>
            <a:endParaRPr lang="cs-CZ" sz="800" b="1" dirty="0" smtClean="0"/>
          </a:p>
          <a:p>
            <a:r>
              <a:rPr lang="cs-CZ" sz="1600" b="1" dirty="0" smtClean="0"/>
              <a:t>VI.</a:t>
            </a:r>
            <a:endParaRPr lang="cs-CZ" sz="1600" dirty="0" smtClean="0"/>
          </a:p>
          <a:p>
            <a:r>
              <a:rPr lang="cs-CZ" sz="1600" b="1" dirty="0" smtClean="0"/>
              <a:t>Dělení zisku a nesení ztráty společnosti</a:t>
            </a:r>
            <a:endParaRPr lang="cs-CZ" sz="1600" dirty="0" smtClean="0"/>
          </a:p>
          <a:p>
            <a:r>
              <a:rPr lang="cs-CZ" sz="1600" dirty="0" smtClean="0"/>
              <a:t>Zisk společnosti určený k rozdělení se dělí mezi společníky rovným dílem.</a:t>
            </a:r>
          </a:p>
          <a:p>
            <a:r>
              <a:rPr lang="cs-CZ" sz="1600" dirty="0" smtClean="0"/>
              <a:t> </a:t>
            </a:r>
          </a:p>
          <a:p>
            <a:r>
              <a:rPr lang="cs-CZ" sz="1600" b="1" dirty="0" smtClean="0"/>
              <a:t>VII.</a:t>
            </a:r>
          </a:p>
          <a:p>
            <a:r>
              <a:rPr lang="cs-CZ" sz="1600" b="1" dirty="0" smtClean="0"/>
              <a:t>Závěrečná ustanovení</a:t>
            </a:r>
            <a:endParaRPr lang="cs-CZ" sz="1600" dirty="0" smtClean="0"/>
          </a:p>
          <a:p>
            <a:r>
              <a:rPr lang="cs-CZ" sz="1600" dirty="0" smtClean="0"/>
              <a:t>Tato smlouva byla vyhotovena v pěti vyhotoveních, z nichž každý společník obdrží po jednom,  jedno vyhotovení bude přiloženo k návrhu na zápis společnosti do obchodního rejstříku a jedno vyhotovení bude uloženo na adrese sídla společnosti.</a:t>
            </a:r>
          </a:p>
          <a:p>
            <a:endParaRPr lang="cs-CZ" sz="800" dirty="0" smtClean="0"/>
          </a:p>
          <a:p>
            <a:r>
              <a:rPr lang="cs-CZ" sz="1600" dirty="0" smtClean="0"/>
              <a:t>V Praze, dne 20. listopadu 2012</a:t>
            </a:r>
          </a:p>
          <a:p>
            <a:endParaRPr lang="cs-CZ" sz="800" dirty="0" smtClean="0"/>
          </a:p>
          <a:p>
            <a:r>
              <a:rPr lang="cs-CZ" sz="1600" dirty="0" smtClean="0"/>
              <a:t> .</a:t>
            </a:r>
            <a:r>
              <a:rPr lang="cs-CZ" sz="1600" dirty="0" smtClean="0">
                <a:latin typeface="Monotype Corsiva" pitchFamily="66" charset="0"/>
              </a:rPr>
              <a:t>…Svobodová……</a:t>
            </a:r>
            <a:r>
              <a:rPr lang="cs-CZ" sz="1600" dirty="0" smtClean="0"/>
              <a:t>	</a:t>
            </a:r>
            <a:r>
              <a:rPr lang="cs-CZ" sz="1600" dirty="0" smtClean="0">
                <a:latin typeface="Monotype Corsiva" pitchFamily="66" charset="0"/>
              </a:rPr>
              <a:t>………</a:t>
            </a:r>
            <a:r>
              <a:rPr lang="cs-CZ" sz="1600" dirty="0" err="1" smtClean="0">
                <a:latin typeface="Monotype Corsiva" pitchFamily="66" charset="0"/>
              </a:rPr>
              <a:t>Burýšková</a:t>
            </a:r>
            <a:r>
              <a:rPr lang="cs-CZ" sz="1600" dirty="0" smtClean="0">
                <a:latin typeface="Monotype Corsiva" pitchFamily="66" charset="0"/>
              </a:rPr>
              <a:t>…….</a:t>
            </a:r>
            <a:r>
              <a:rPr lang="cs-CZ" sz="1600" dirty="0" smtClean="0"/>
              <a:t>		</a:t>
            </a:r>
            <a:r>
              <a:rPr lang="cs-CZ" sz="1600" dirty="0" smtClean="0">
                <a:latin typeface="Monotype Corsiva" pitchFamily="66" charset="0"/>
              </a:rPr>
              <a:t>………Koukal………</a:t>
            </a:r>
          </a:p>
          <a:p>
            <a:r>
              <a:rPr lang="cs-CZ" sz="1600" dirty="0" smtClean="0"/>
              <a:t>  Lenka Svobodová	    Radka </a:t>
            </a:r>
            <a:r>
              <a:rPr lang="cs-CZ" sz="1600" dirty="0" err="1" smtClean="0"/>
              <a:t>Burýšková</a:t>
            </a:r>
            <a:r>
              <a:rPr lang="cs-CZ" sz="1600" dirty="0" smtClean="0"/>
              <a:t>		       Martin Koukal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6833" y="961472"/>
            <a:ext cx="7716101" cy="51614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Shrnutí: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- min. počet společníků 1, max. 50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zakládá se společenskou smlouvou nebo listinou, vzniká dnem zápisu do obchodního rejstříku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minimální vklad společníka je 20.000,- Kč, minimální základní kapitál 200.000,- Kč.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za závazky ručí společnost + případně společníci do výše nesplacených vkladů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orgány společnosti jsou: 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	 nejvyšší: valná hromada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	 statutární: jednatel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	 kontrolní: dozorčí rada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 společnost musí mít vytvořený rezervní fond ve výši 10% základního kapitálu (při založení 5%)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s.r.o. je zakládána za účelem podnikání (zisku), případně i za jiným účelem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s.r.o.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1568491"/>
            <a:ext cx="5207620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Hlava I. , Díl IV. , § 105 - 153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362</TotalTime>
  <Words>436</Words>
  <Application>Microsoft Office PowerPoint</Application>
  <PresentationFormat>Předvádění na obrazovce (4:3)</PresentationFormat>
  <Paragraphs>175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PREZENTACE_VOSHK_logolinkEU</vt:lpstr>
      <vt:lpstr>Společnost s ručením omezeným</vt:lpstr>
      <vt:lpstr>Tento učební materiál vznikl za podpory OPVK 1.5</vt:lpstr>
      <vt:lpstr>s.r.o.</vt:lpstr>
      <vt:lpstr>Založení   → s.r.o. se zakládá společenskou smlouvou nebo zakladatelskou listinou   Vznik  → společnost vzniká ke dni zápisu do  Obchodního  rejstříku</vt:lpstr>
      <vt:lpstr>s.r.o.</vt:lpstr>
      <vt:lpstr>s.r.o.</vt:lpstr>
      <vt:lpstr>s.r.o.</vt:lpstr>
      <vt:lpstr>s.r.o.</vt:lpstr>
      <vt:lpstr>s.r.o.</vt:lpstr>
      <vt:lpstr>s.r.o.</vt:lpstr>
      <vt:lpstr>s.r.o.</vt:lpstr>
      <vt:lpstr>s.r.o.</vt:lpstr>
      <vt:lpstr>s.r.o.</vt:lpstr>
      <vt:lpstr>s.r.o.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s.r.o.</dc:title>
  <dc:creator>KABINET</dc:creator>
  <cp:lastModifiedBy>An</cp:lastModifiedBy>
  <cp:revision>42</cp:revision>
  <dcterms:created xsi:type="dcterms:W3CDTF">2012-10-31T11:13:41Z</dcterms:created>
  <dcterms:modified xsi:type="dcterms:W3CDTF">2013-05-29T10:20:44Z</dcterms:modified>
</cp:coreProperties>
</file>