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6" r:id="rId2"/>
    <p:sldId id="277" r:id="rId3"/>
    <p:sldId id="282" r:id="rId4"/>
    <p:sldId id="292" r:id="rId5"/>
    <p:sldId id="295" r:id="rId6"/>
    <p:sldId id="293" r:id="rId7"/>
    <p:sldId id="297" r:id="rId8"/>
    <p:sldId id="286" r:id="rId9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CPIV" initials="C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Světlý styl 2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E25E649-3F16-4E02-A733-19D2CDBF48F0}" styleName="Střední styl 3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815" autoAdjust="0"/>
    <p:restoredTop sz="99821" autoAdjust="0"/>
  </p:normalViewPr>
  <p:slideViewPr>
    <p:cSldViewPr snapToGrid="0" snapToObjects="1" showGuides="1">
      <p:cViewPr varScale="1">
        <p:scale>
          <a:sx n="73" d="100"/>
          <a:sy n="73" d="100"/>
        </p:scale>
        <p:origin x="-1284" y="-96"/>
      </p:cViewPr>
      <p:guideLst>
        <p:guide orient="horz" pos="4196"/>
        <p:guide orient="horz" pos="1877"/>
        <p:guide orient="horz" pos="3297"/>
        <p:guide pos="302"/>
        <p:guide pos="120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3287DD-D57B-4A1F-9A73-518CE20E56B4}" type="datetimeFigureOut">
              <a:rPr lang="cs-CZ" smtClean="0"/>
              <a:pPr/>
              <a:t>29. 5. 2013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F93ED0-A090-4B25-BFB4-D3E26E4B731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C2DA01-25A2-453B-9157-4DFAE34F9D0B}" type="datetimeFigureOut">
              <a:rPr lang="cs-CZ" smtClean="0"/>
              <a:pPr/>
              <a:t>29. 5. 2013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0FDC0C-3A26-48DB-87D7-83B1F6FAD78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A6BD5-CA47-44D9-82C7-409235B9B760}" type="datetime1">
              <a:rPr lang="cs-CZ" smtClean="0"/>
              <a:pPr/>
              <a:t>29. 5. 2013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F671A-DDCF-44AC-BD3C-D1B119FFC017}" type="datetime1">
              <a:rPr lang="cs-CZ" smtClean="0"/>
              <a:pPr/>
              <a:t>29. 5. 2013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BDB3F-3C61-44A8-A00E-BBC446DB773E}" type="datetime1">
              <a:rPr lang="cs-CZ" smtClean="0"/>
              <a:pPr/>
              <a:t>29. 5. 2013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E29B9-A11C-43EE-AB4D-F23D8AC2F776}" type="datetime1">
              <a:rPr lang="cs-CZ" smtClean="0"/>
              <a:pPr/>
              <a:t>29. 5. 2013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C4392-EAEE-4A71-B94E-60A8E803C5F9}" type="datetime1">
              <a:rPr lang="cs-CZ" smtClean="0"/>
              <a:pPr/>
              <a:t>29. 5. 2013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BA124-D45F-4B4C-A75E-51D07D51DD3F}" type="datetime1">
              <a:rPr lang="cs-CZ" smtClean="0"/>
              <a:pPr/>
              <a:t>29. 5. 2013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09161AD-CE0D-4BCB-8C8C-A6C26A0B30BD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3" name="Přímá spojovací čára 12"/>
          <p:cNvCxnSpPr/>
          <p:nvPr userDrawn="1"/>
        </p:nvCxnSpPr>
        <p:spPr>
          <a:xfrm>
            <a:off x="0" y="6237312"/>
            <a:ext cx="9144000" cy="0"/>
          </a:xfrm>
          <a:prstGeom prst="line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bdélník 9"/>
          <p:cNvSpPr/>
          <p:nvPr userDrawn="1"/>
        </p:nvSpPr>
        <p:spPr>
          <a:xfrm>
            <a:off x="0" y="0"/>
            <a:ext cx="9144000" cy="98346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6856" y="519437"/>
            <a:ext cx="7352936" cy="442035"/>
          </a:xfrm>
        </p:spPr>
        <p:txBody>
          <a:bodyPr wrap="square" lIns="36000" tIns="36000" rIns="36000" bIns="36000" anchor="b" anchorCtr="0">
            <a:spAutoFit/>
          </a:bodyPr>
          <a:lstStyle>
            <a:lvl1pPr algn="l"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pic>
        <p:nvPicPr>
          <p:cNvPr id="8" name="Obrázek 7" descr="C_mini.jpg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B0B0B0"/>
              </a:clrFrom>
              <a:clrTo>
                <a:srgbClr val="B0B0B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332" y="95536"/>
            <a:ext cx="777452" cy="76427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DB285-905C-491D-B33F-3DF0BB194B43}" type="datetime1">
              <a:rPr lang="cs-CZ" smtClean="0"/>
              <a:pPr/>
              <a:t>29. 5. 2013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3C0D9-14C9-4E9E-A947-67C4C2765C59}" type="datetime1">
              <a:rPr lang="cs-CZ" smtClean="0"/>
              <a:pPr/>
              <a:t>29. 5. 2013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B4C33-5242-411D-A384-3FD9F2D5119A}" type="datetime1">
              <a:rPr lang="cs-CZ" smtClean="0"/>
              <a:pPr/>
              <a:t>29. 5. 2013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D8145-5D9A-4621-8A72-AF39B82773C6}" type="datetime1">
              <a:rPr lang="cs-CZ" smtClean="0"/>
              <a:pPr/>
              <a:t>29. 5. 2013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80A10-4C89-4D38-8B9D-FB3DFCFB3EDF}" type="datetime1">
              <a:rPr lang="cs-CZ" smtClean="0"/>
              <a:pPr/>
              <a:t>29. 5. 2013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391EB4-D25D-466E-A395-748B3D6DFF75}" type="datetime1">
              <a:rPr lang="cs-CZ" smtClean="0"/>
              <a:pPr/>
              <a:t>29. 5. 2013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83480" y="2316778"/>
            <a:ext cx="6536169" cy="1470025"/>
          </a:xfrm>
        </p:spPr>
        <p:txBody>
          <a:bodyPr>
            <a:normAutofit/>
          </a:bodyPr>
          <a:lstStyle/>
          <a:p>
            <a:pPr algn="l"/>
            <a:r>
              <a:rPr lang="cs-CZ" dirty="0" smtClean="0">
                <a:solidFill>
                  <a:schemeClr val="tx2"/>
                </a:solidFill>
              </a:rPr>
              <a:t>Smlouva o dílo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6553200" y="6328640"/>
            <a:ext cx="2133600" cy="365125"/>
          </a:xfrm>
        </p:spPr>
        <p:txBody>
          <a:bodyPr/>
          <a:lstStyle/>
          <a:p>
            <a:fld id="{909161AD-CE0D-4BCB-8C8C-A6C26A0B30BD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1852756" y="3936021"/>
            <a:ext cx="3744686" cy="698071"/>
          </a:xfrm>
          <a:prstGeom prst="rect">
            <a:avLst/>
          </a:prstGeom>
        </p:spPr>
        <p:txBody>
          <a:bodyPr vert="horz" wrap="square" lIns="36000" tIns="36000" rIns="36000" bIns="36000" rtlCol="0" anchor="t" anchorCtr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Hradec Králové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Datum  15.2.2013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0" y="5874531"/>
            <a:ext cx="9144000" cy="98346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0" y="0"/>
            <a:ext cx="9144000" cy="155170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1852755" y="193964"/>
            <a:ext cx="6193158" cy="688256"/>
          </a:xfrm>
          <a:prstGeom prst="rect">
            <a:avLst/>
          </a:prstGeom>
        </p:spPr>
        <p:txBody>
          <a:bodyPr vert="horz" wrap="square" lIns="36000" tIns="36000" rIns="36000" bIns="36000" rtlCol="0" anchor="t" anchorCtr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CZECH SALES ACADEMY Hradec</a:t>
            </a:r>
            <a:r>
              <a:rPr kumimoji="0" lang="cs-CZ" sz="20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Králové – VOŠ a SOŠ s.r.o.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000" b="1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Hradecká</a:t>
            </a:r>
            <a:r>
              <a:rPr lang="cs-CZ" sz="20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1151, 500 03 Hradec Králové</a:t>
            </a:r>
            <a:endParaRPr kumimoji="0" lang="cs-CZ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C:\Users\Benesova\Documents\06_projekty\OPVK\00_příručky\OPVK\Zakladni_logolink_OPVK (ESF, EU, MSMT, OP VK)\03_Zakladni_logolink_vertikalni_cz\OPVK_ver_zakladni_logolink_CMYK_cz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590" y="1744931"/>
            <a:ext cx="1512323" cy="4004712"/>
          </a:xfrm>
          <a:prstGeom prst="rect">
            <a:avLst/>
          </a:prstGeom>
          <a:noFill/>
        </p:spPr>
      </p:pic>
      <p:pic>
        <p:nvPicPr>
          <p:cNvPr id="14" name="Obrázek 13" descr="C_mini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B0B0B0"/>
              </a:clrFrom>
              <a:clrTo>
                <a:srgbClr val="B0B0B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332" y="95536"/>
            <a:ext cx="777452" cy="7642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Tento učební materiál vznikl za podpory OPVK 1.5</a:t>
            </a:r>
            <a:endParaRPr lang="cs-CZ" dirty="0"/>
          </a:p>
        </p:txBody>
      </p:sp>
      <p:graphicFrame>
        <p:nvGraphicFramePr>
          <p:cNvPr id="11" name="Tabulka 10"/>
          <p:cNvGraphicFramePr>
            <a:graphicFrameLocks noGrp="1"/>
          </p:cNvGraphicFramePr>
          <p:nvPr/>
        </p:nvGraphicFramePr>
        <p:xfrm>
          <a:off x="724188" y="1131102"/>
          <a:ext cx="7934902" cy="4990581"/>
        </p:xfrm>
        <a:graphic>
          <a:graphicData uri="http://schemas.openxmlformats.org/drawingml/2006/table">
            <a:tbl>
              <a:tblPr firstCol="1" bandRow="1">
                <a:tableStyleId>{5C22544A-7EE6-4342-B048-85BDC9FD1C3A}</a:tableStyleId>
              </a:tblPr>
              <a:tblGrid>
                <a:gridCol w="2614911"/>
                <a:gridCol w="5319991"/>
              </a:tblGrid>
              <a:tr h="388068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školy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CZECH SALES ACADEMY Hradec Králové – VOŠ a SOŠ s.r.o.</a:t>
                      </a:r>
                      <a:endParaRPr lang="cs-CZ" sz="1600" dirty="0"/>
                    </a:p>
                  </a:txBody>
                  <a:tcPr/>
                </a:tc>
              </a:tr>
              <a:tr h="388068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Číslo projektu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CZ 1.07/1.5.00/34.0314</a:t>
                      </a:r>
                      <a:endParaRPr lang="cs-CZ" sz="1600" dirty="0"/>
                    </a:p>
                  </a:txBody>
                  <a:tcPr/>
                </a:tc>
              </a:tr>
              <a:tr h="388068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projektu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Moderní</a:t>
                      </a:r>
                      <a:r>
                        <a:rPr lang="cs-CZ" sz="1600" baseline="0" dirty="0" smtClean="0"/>
                        <a:t> škola</a:t>
                      </a:r>
                      <a:endParaRPr lang="cs-CZ" sz="1600" dirty="0"/>
                    </a:p>
                  </a:txBody>
                  <a:tcPr/>
                </a:tc>
              </a:tr>
              <a:tr h="388068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Číslo DUM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CSA_OPVK15_032</a:t>
                      </a:r>
                      <a:endParaRPr lang="cs-CZ" sz="1600" dirty="0"/>
                    </a:p>
                  </a:txBody>
                  <a:tcPr/>
                </a:tc>
              </a:tr>
              <a:tr h="388068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Předmět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Právo</a:t>
                      </a:r>
                      <a:endParaRPr lang="cs-CZ" sz="1600" dirty="0"/>
                    </a:p>
                  </a:txBody>
                  <a:tcPr/>
                </a:tc>
              </a:tr>
              <a:tr h="388068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Tematický celek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Obchodní právo</a:t>
                      </a:r>
                      <a:endParaRPr lang="cs-CZ" sz="1600" dirty="0"/>
                    </a:p>
                  </a:txBody>
                  <a:tcPr/>
                </a:tc>
              </a:tr>
              <a:tr h="388068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materiálu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Kupní smlouva</a:t>
                      </a:r>
                      <a:endParaRPr lang="cs-CZ" sz="1600" dirty="0"/>
                    </a:p>
                  </a:txBody>
                  <a:tcPr/>
                </a:tc>
              </a:tr>
              <a:tr h="329912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Autor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Ing. Mgr.</a:t>
                      </a:r>
                      <a:r>
                        <a:rPr lang="cs-CZ" sz="1600" baseline="0" dirty="0" smtClean="0"/>
                        <a:t> Věra </a:t>
                      </a:r>
                      <a:r>
                        <a:rPr lang="cs-CZ" sz="1600" baseline="0" dirty="0" err="1" smtClean="0"/>
                        <a:t>Koďousková</a:t>
                      </a:r>
                      <a:endParaRPr lang="cs-CZ" sz="1600" dirty="0"/>
                    </a:p>
                  </a:txBody>
                  <a:tcPr/>
                </a:tc>
              </a:tr>
              <a:tr h="388068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Datum ověření,</a:t>
                      </a:r>
                      <a:r>
                        <a:rPr lang="cs-CZ" sz="1600" baseline="0" dirty="0" smtClean="0"/>
                        <a:t> třída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5. 3. </a:t>
                      </a:r>
                      <a:r>
                        <a:rPr lang="cs-CZ" sz="1600" smtClean="0"/>
                        <a:t>2013, 2A</a:t>
                      </a:r>
                      <a:endParaRPr lang="cs-CZ" sz="1600" dirty="0"/>
                    </a:p>
                  </a:txBody>
                  <a:tcPr/>
                </a:tc>
              </a:tr>
              <a:tr h="348828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Časová</a:t>
                      </a:r>
                      <a:r>
                        <a:rPr lang="cs-CZ" sz="1600" baseline="0" dirty="0" smtClean="0"/>
                        <a:t> dotace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1 hodina</a:t>
                      </a:r>
                      <a:endParaRPr lang="cs-CZ" sz="1600" dirty="0"/>
                    </a:p>
                  </a:txBody>
                  <a:tcPr/>
                </a:tc>
              </a:tr>
              <a:tr h="340736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Pomůcky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Interaktivní tabule</a:t>
                      </a:r>
                      <a:endParaRPr lang="cs-CZ" sz="1600" dirty="0"/>
                    </a:p>
                  </a:txBody>
                  <a:tcPr/>
                </a:tc>
              </a:tr>
              <a:tr h="861193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Vzdělávací cíl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Seznámit studenty  s </a:t>
                      </a:r>
                      <a:r>
                        <a:rPr lang="cs-CZ" sz="1600" baseline="0" dirty="0" smtClean="0"/>
                        <a:t>náležitostmi smlouvy o dílo, na příkladu  konkrétní smlouvy naučit studenty sepsat jednoduchou smlouvu.</a:t>
                      </a:r>
                      <a:endParaRPr lang="cs-CZ" sz="16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Smlouva o dílo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679270" y="1149531"/>
            <a:ext cx="8007530" cy="4548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b="1" dirty="0" smtClean="0"/>
              <a:t>Podstatné náležitosti  - obsahové </a:t>
            </a:r>
          </a:p>
          <a:p>
            <a:pPr lvl="0"/>
            <a:endParaRPr lang="cs-CZ" sz="1200" b="1" dirty="0" smtClean="0"/>
          </a:p>
          <a:p>
            <a:pPr marL="812800" indent="-812800">
              <a:lnSpc>
                <a:spcPct val="80000"/>
              </a:lnSpc>
            </a:pPr>
            <a:r>
              <a:rPr lang="cs-CZ" sz="2400" b="1" dirty="0" smtClean="0"/>
              <a:t>určení smluvních stran:  	 zhotovitel </a:t>
            </a:r>
          </a:p>
          <a:p>
            <a:pPr marL="812800" indent="-812800">
              <a:lnSpc>
                <a:spcPct val="80000"/>
              </a:lnSpc>
              <a:buFontTx/>
              <a:buNone/>
            </a:pPr>
            <a:r>
              <a:rPr lang="cs-CZ" sz="2400" b="1" dirty="0" smtClean="0"/>
              <a:t>   	                             	 objednatel    (zadavatel)</a:t>
            </a:r>
          </a:p>
          <a:p>
            <a:pPr marL="812800" indent="-812800">
              <a:lnSpc>
                <a:spcPct val="80000"/>
              </a:lnSpc>
            </a:pPr>
            <a:endParaRPr lang="cs-CZ" sz="800" b="1" dirty="0" smtClean="0"/>
          </a:p>
          <a:p>
            <a:pPr marL="812800" indent="-812800">
              <a:lnSpc>
                <a:spcPct val="80000"/>
              </a:lnSpc>
            </a:pPr>
            <a:r>
              <a:rPr lang="cs-CZ" sz="2400" b="1" dirty="0" smtClean="0"/>
              <a:t>určení díla </a:t>
            </a:r>
          </a:p>
          <a:p>
            <a:pPr marL="812800" indent="-812800">
              <a:lnSpc>
                <a:spcPct val="80000"/>
              </a:lnSpc>
            </a:pPr>
            <a:r>
              <a:rPr lang="cs-CZ" sz="2400" b="1" dirty="0" smtClean="0"/>
              <a:t>	- </a:t>
            </a:r>
            <a:r>
              <a:rPr lang="cs-CZ" sz="2400" dirty="0" smtClean="0"/>
              <a:t>vymezení díla musí být určité,přesně specifikovat co, kdy, kde. </a:t>
            </a:r>
          </a:p>
          <a:p>
            <a:pPr marL="812800" indent="-812800">
              <a:lnSpc>
                <a:spcPct val="80000"/>
              </a:lnSpc>
            </a:pPr>
            <a:endParaRPr lang="cs-CZ" sz="800" dirty="0" smtClean="0"/>
          </a:p>
          <a:p>
            <a:pPr marL="812800" indent="-812800">
              <a:lnSpc>
                <a:spcPct val="80000"/>
              </a:lnSpc>
            </a:pPr>
            <a:r>
              <a:rPr lang="cs-CZ" sz="2400" b="1" dirty="0" smtClean="0"/>
              <a:t>určení ceny nebo způsobu jejího určení</a:t>
            </a:r>
            <a:endParaRPr lang="cs-CZ" sz="2400" dirty="0" smtClean="0"/>
          </a:p>
          <a:p>
            <a:pPr marL="812800" indent="-812800">
              <a:lnSpc>
                <a:spcPct val="80000"/>
              </a:lnSpc>
              <a:buFontTx/>
              <a:buNone/>
            </a:pPr>
            <a:r>
              <a:rPr lang="cs-CZ" sz="2400" dirty="0" smtClean="0"/>
              <a:t>	- konečná výše</a:t>
            </a:r>
          </a:p>
          <a:p>
            <a:pPr marL="812800" indent="-812800">
              <a:lnSpc>
                <a:spcPct val="80000"/>
              </a:lnSpc>
              <a:buFontTx/>
              <a:buNone/>
            </a:pPr>
            <a:r>
              <a:rPr lang="cs-CZ" sz="2400" dirty="0" smtClean="0"/>
              <a:t>	- způsob stanovení později (dle hodin, dalších nákladů…)</a:t>
            </a:r>
          </a:p>
          <a:p>
            <a:pPr marL="812800" indent="-812800">
              <a:lnSpc>
                <a:spcPct val="80000"/>
              </a:lnSpc>
              <a:buFontTx/>
              <a:buNone/>
            </a:pPr>
            <a:r>
              <a:rPr lang="cs-CZ" sz="2400" dirty="0" smtClean="0"/>
              <a:t>	- </a:t>
            </a:r>
            <a:r>
              <a:rPr lang="cs-CZ" sz="2400" b="1" dirty="0" smtClean="0"/>
              <a:t>na základě rozpočtu</a:t>
            </a:r>
            <a:r>
              <a:rPr lang="cs-CZ" sz="2400" i="1" dirty="0" smtClean="0"/>
              <a:t> </a:t>
            </a:r>
            <a:r>
              <a:rPr lang="cs-CZ" sz="2400" dirty="0" smtClean="0"/>
              <a:t>(tj. kalkulace nákladů). </a:t>
            </a:r>
          </a:p>
          <a:p>
            <a:pPr marL="812800" indent="-812800">
              <a:lnSpc>
                <a:spcPct val="80000"/>
              </a:lnSpc>
              <a:buFontTx/>
              <a:buNone/>
            </a:pPr>
            <a:endParaRPr lang="cs-CZ" sz="800" b="1" dirty="0" smtClean="0"/>
          </a:p>
          <a:p>
            <a:pPr marL="812800" indent="-812800">
              <a:lnSpc>
                <a:spcPct val="80000"/>
              </a:lnSpc>
              <a:buFontTx/>
              <a:buNone/>
            </a:pPr>
            <a:r>
              <a:rPr lang="cs-CZ" sz="2400" b="1" dirty="0" smtClean="0"/>
              <a:t>Práva a povinnosti obou stran</a:t>
            </a:r>
          </a:p>
          <a:p>
            <a:pPr marL="812800" indent="-812800">
              <a:lnSpc>
                <a:spcPct val="80000"/>
              </a:lnSpc>
              <a:buFontTx/>
              <a:buNone/>
            </a:pPr>
            <a:r>
              <a:rPr lang="cs-CZ" sz="2400" dirty="0" smtClean="0"/>
              <a:t>	- zhotovitel: včas zhotovit a předat objednateli</a:t>
            </a:r>
          </a:p>
          <a:p>
            <a:pPr marL="812800" indent="-812800">
              <a:lnSpc>
                <a:spcPct val="80000"/>
              </a:lnSpc>
              <a:buFontTx/>
              <a:buNone/>
            </a:pPr>
            <a:r>
              <a:rPr lang="cs-CZ" sz="2400" dirty="0" smtClean="0"/>
              <a:t>	-objednatel: dílo převzít, zkontrolovat a zaplatit</a:t>
            </a:r>
            <a:endParaRPr lang="cs-CZ" sz="2400" u="sng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Smlouva o dílo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850007" y="1674254"/>
            <a:ext cx="7431844" cy="3277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/>
              <a:t>Formální náležitosti:</a:t>
            </a:r>
          </a:p>
          <a:p>
            <a:endParaRPr lang="cs-CZ" sz="1100" b="1" dirty="0" smtClean="0"/>
          </a:p>
          <a:p>
            <a:pPr lvl="1">
              <a:buFont typeface="Wingdings" pitchFamily="2" charset="2"/>
              <a:buChar char="Ø"/>
            </a:pPr>
            <a:r>
              <a:rPr lang="cs-CZ" sz="2400" dirty="0" smtClean="0"/>
              <a:t>název smlouvy</a:t>
            </a:r>
          </a:p>
          <a:p>
            <a:pPr lvl="1"/>
            <a:endParaRPr lang="cs-CZ" sz="800" dirty="0" smtClean="0"/>
          </a:p>
          <a:p>
            <a:pPr lvl="1">
              <a:buFont typeface="Wingdings" pitchFamily="2" charset="2"/>
              <a:buChar char="Ø"/>
            </a:pPr>
            <a:r>
              <a:rPr lang="cs-CZ" sz="2400" dirty="0" smtClean="0"/>
              <a:t>rozdělení do odstavců  (označeno římskými číslicemi)</a:t>
            </a:r>
          </a:p>
          <a:p>
            <a:pPr lvl="1"/>
            <a:endParaRPr lang="cs-CZ" sz="800" dirty="0" smtClean="0"/>
          </a:p>
          <a:p>
            <a:pPr lvl="1">
              <a:buFont typeface="Wingdings" pitchFamily="2" charset="2"/>
              <a:buChar char="Ø"/>
            </a:pPr>
            <a:r>
              <a:rPr lang="cs-CZ" sz="2400" dirty="0" smtClean="0"/>
              <a:t>závěrečné ustanovení  - souhlas s obsahem  a 	počet vyhotovení</a:t>
            </a:r>
          </a:p>
          <a:p>
            <a:pPr lvl="1"/>
            <a:endParaRPr lang="cs-CZ" sz="800" dirty="0" smtClean="0"/>
          </a:p>
          <a:p>
            <a:pPr lvl="1">
              <a:buFont typeface="Wingdings" pitchFamily="2" charset="2"/>
              <a:buChar char="Ø"/>
            </a:pPr>
            <a:r>
              <a:rPr lang="cs-CZ" sz="2400" dirty="0" smtClean="0"/>
              <a:t>datum, místo, podpisy</a:t>
            </a:r>
          </a:p>
          <a:p>
            <a:endParaRPr lang="cs-CZ" sz="2400" b="1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Smlouva o dílo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875212" y="1605424"/>
            <a:ext cx="6924580" cy="35855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/>
              <a:t>Co může být dílo:</a:t>
            </a:r>
          </a:p>
          <a:p>
            <a:endParaRPr lang="cs-CZ" sz="1200" b="1" dirty="0" smtClean="0"/>
          </a:p>
          <a:p>
            <a:endParaRPr lang="cs-CZ" sz="1100" b="1" dirty="0" smtClean="0"/>
          </a:p>
          <a:p>
            <a:pPr lvl="2">
              <a:buFont typeface="Wingdings" pitchFamily="2" charset="2"/>
              <a:buChar char="ü"/>
            </a:pPr>
            <a:r>
              <a:rPr lang="cs-CZ" sz="2400" dirty="0" smtClean="0"/>
              <a:t>zhotovení věci (postavení domu,…)</a:t>
            </a:r>
          </a:p>
          <a:p>
            <a:pPr lvl="2"/>
            <a:endParaRPr lang="cs-CZ" sz="800" dirty="0" smtClean="0"/>
          </a:p>
          <a:p>
            <a:pPr lvl="2">
              <a:buFont typeface="Wingdings" pitchFamily="2" charset="2"/>
              <a:buChar char="ü"/>
            </a:pPr>
            <a:r>
              <a:rPr lang="cs-CZ" sz="2400" dirty="0" smtClean="0"/>
              <a:t>montáž</a:t>
            </a:r>
          </a:p>
          <a:p>
            <a:pPr lvl="2"/>
            <a:endParaRPr lang="cs-CZ" sz="800" dirty="0" smtClean="0"/>
          </a:p>
          <a:p>
            <a:pPr lvl="2">
              <a:buFont typeface="Wingdings" pitchFamily="2" charset="2"/>
              <a:buChar char="ü"/>
            </a:pPr>
            <a:r>
              <a:rPr lang="cs-CZ" sz="2400" dirty="0" smtClean="0"/>
              <a:t>údržba</a:t>
            </a:r>
          </a:p>
          <a:p>
            <a:pPr lvl="2"/>
            <a:endParaRPr lang="cs-CZ" sz="800" dirty="0" smtClean="0"/>
          </a:p>
          <a:p>
            <a:pPr lvl="2">
              <a:buFont typeface="Wingdings" pitchFamily="2" charset="2"/>
              <a:buChar char="ü"/>
            </a:pPr>
            <a:r>
              <a:rPr lang="cs-CZ" sz="2400" dirty="0" smtClean="0"/>
              <a:t>oprava věci</a:t>
            </a:r>
          </a:p>
          <a:p>
            <a:pPr lvl="2"/>
            <a:endParaRPr lang="cs-CZ" sz="800" dirty="0" smtClean="0"/>
          </a:p>
          <a:p>
            <a:pPr lvl="2">
              <a:buFont typeface="Wingdings" pitchFamily="2" charset="2"/>
              <a:buChar char="ü"/>
            </a:pPr>
            <a:r>
              <a:rPr lang="cs-CZ" sz="2400" dirty="0" smtClean="0"/>
              <a:t>jiné hmotné zachycení činnosti – software, 	projekt </a:t>
            </a:r>
            <a:endParaRPr lang="cs-CZ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Smlouva o dílo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262130" y="961473"/>
            <a:ext cx="7241789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/>
              <a:t>Smlouva o dílo</a:t>
            </a:r>
          </a:p>
          <a:p>
            <a:pPr lvl="0" algn="ctr"/>
            <a:r>
              <a:rPr lang="cs-CZ" i="1" dirty="0" smtClean="0"/>
              <a:t>Uzavřená dle obchodního zákoníku</a:t>
            </a:r>
          </a:p>
          <a:p>
            <a:pPr lvl="0"/>
            <a:r>
              <a:rPr lang="cs-CZ" dirty="0" smtClean="0"/>
              <a:t>Zhotovitel</a:t>
            </a:r>
          </a:p>
          <a:p>
            <a:pPr lvl="0"/>
            <a:r>
              <a:rPr lang="cs-CZ" dirty="0" smtClean="0"/>
              <a:t>Nova s.r.o., IČO: 121212121, se sídlem Hradecká 1151, Hradec Králové zastoupená Jiří Poláček.</a:t>
            </a:r>
          </a:p>
          <a:p>
            <a:pPr lvl="0"/>
            <a:endParaRPr lang="cs-CZ" sz="800" dirty="0" smtClean="0"/>
          </a:p>
          <a:p>
            <a:pPr lvl="0"/>
            <a:r>
              <a:rPr lang="cs-CZ" dirty="0" smtClean="0"/>
              <a:t>Objednatel:</a:t>
            </a:r>
          </a:p>
          <a:p>
            <a:pPr lvl="0"/>
            <a:r>
              <a:rPr lang="cs-CZ" dirty="0" smtClean="0"/>
              <a:t>Jan Novotný, narozen 23. 1. 1980, IČ: 23458487, se sídlem Vítězná 238, Pardubice</a:t>
            </a:r>
          </a:p>
          <a:p>
            <a:pPr lvl="0"/>
            <a:endParaRPr lang="cs-CZ" sz="800" dirty="0" smtClean="0"/>
          </a:p>
          <a:p>
            <a:pPr lvl="0" algn="ctr"/>
            <a:r>
              <a:rPr lang="cs-CZ" dirty="0" smtClean="0"/>
              <a:t> </a:t>
            </a:r>
            <a:r>
              <a:rPr lang="cs-CZ" i="1" dirty="0" smtClean="0"/>
              <a:t>Uzavírají tuto smlouvu o dílo</a:t>
            </a:r>
          </a:p>
          <a:p>
            <a:pPr lvl="0" algn="ctr"/>
            <a:r>
              <a:rPr lang="cs-CZ" dirty="0" smtClean="0"/>
              <a:t>I. </a:t>
            </a:r>
          </a:p>
          <a:p>
            <a:pPr lvl="0" algn="ctr"/>
            <a:r>
              <a:rPr lang="cs-CZ" dirty="0" smtClean="0"/>
              <a:t>Předmět smlouvy </a:t>
            </a:r>
          </a:p>
          <a:p>
            <a:pPr lvl="0"/>
            <a:r>
              <a:rPr lang="cs-CZ" dirty="0" smtClean="0"/>
              <a:t>Předmětem smlouvy je vymalování prostor na adrese firmy Vítězná 238, Pardubice. Jedná se o halu o rozměrech 120 m3. Barvu dodá zhotovitel. </a:t>
            </a:r>
          </a:p>
          <a:p>
            <a:pPr lvl="0" algn="ctr"/>
            <a:r>
              <a:rPr lang="cs-CZ" dirty="0" smtClean="0"/>
              <a:t>II. </a:t>
            </a:r>
          </a:p>
          <a:p>
            <a:pPr lvl="0" algn="ctr"/>
            <a:r>
              <a:rPr lang="cs-CZ" dirty="0" smtClean="0"/>
              <a:t>Doba plnění</a:t>
            </a:r>
          </a:p>
          <a:p>
            <a:pPr lvl="0"/>
            <a:r>
              <a:rPr lang="cs-CZ" dirty="0" smtClean="0"/>
              <a:t>Dílo bude zhotoveno do 31.5.2013.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Smlouva o dílo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940526" y="961473"/>
            <a:ext cx="7746274" cy="5394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dirty="0" smtClean="0"/>
              <a:t>III. </a:t>
            </a:r>
          </a:p>
          <a:p>
            <a:pPr lvl="0" algn="ctr"/>
            <a:r>
              <a:rPr lang="cs-CZ" dirty="0" smtClean="0"/>
              <a:t>Cena a platební podmínky</a:t>
            </a:r>
          </a:p>
          <a:p>
            <a:pPr lvl="0"/>
            <a:r>
              <a:rPr lang="cs-CZ" dirty="0" smtClean="0"/>
              <a:t>Cena díla je 200,- Kč za 1m nátěru včetně DPH (v ceně je započten i materiál). Cena bude zaplacena v hotovosti při převzetí věci.</a:t>
            </a:r>
          </a:p>
          <a:p>
            <a:pPr lvl="0" algn="ctr"/>
            <a:r>
              <a:rPr lang="cs-CZ" dirty="0" smtClean="0"/>
              <a:t>IV. </a:t>
            </a:r>
          </a:p>
          <a:p>
            <a:pPr lvl="0" algn="ctr"/>
            <a:r>
              <a:rPr lang="cs-CZ" i="1" dirty="0" smtClean="0"/>
              <a:t>Práva a povinnosti zhotovitel</a:t>
            </a:r>
          </a:p>
          <a:p>
            <a:pPr lvl="1"/>
            <a:r>
              <a:rPr lang="cs-CZ" dirty="0" smtClean="0"/>
              <a:t>Zhotovitel věc včas na své náklady a riziko dokončí a předá objednateli.</a:t>
            </a:r>
          </a:p>
          <a:p>
            <a:pPr lvl="0" algn="ctr"/>
            <a:r>
              <a:rPr lang="cs-CZ" dirty="0" smtClean="0"/>
              <a:t>V. </a:t>
            </a:r>
          </a:p>
          <a:p>
            <a:pPr lvl="0" algn="ctr"/>
            <a:r>
              <a:rPr lang="cs-CZ" i="1" dirty="0" smtClean="0"/>
              <a:t>Práva a povinnosti kupujícího</a:t>
            </a:r>
          </a:p>
          <a:p>
            <a:pPr lvl="1"/>
            <a:r>
              <a:rPr lang="cs-CZ" dirty="0" smtClean="0"/>
              <a:t>Objednatel dílo převezme, zkontroluje a zaplatí.</a:t>
            </a:r>
          </a:p>
          <a:p>
            <a:pPr lvl="0" algn="ctr"/>
            <a:r>
              <a:rPr lang="cs-CZ" dirty="0" smtClean="0"/>
              <a:t>VI.</a:t>
            </a:r>
          </a:p>
          <a:p>
            <a:pPr lvl="0" algn="ctr"/>
            <a:r>
              <a:rPr lang="cs-CZ" dirty="0" smtClean="0"/>
              <a:t> </a:t>
            </a:r>
            <a:r>
              <a:rPr lang="cs-CZ" i="1" dirty="0" smtClean="0"/>
              <a:t>Závěrečná ustanovení</a:t>
            </a:r>
          </a:p>
          <a:p>
            <a:pPr lvl="1"/>
            <a:r>
              <a:rPr lang="cs-CZ" dirty="0" smtClean="0"/>
              <a:t>Obě strany si smlouvu pročetly a souhlasí s jejím obsahem. </a:t>
            </a:r>
          </a:p>
          <a:p>
            <a:pPr lvl="1"/>
            <a:r>
              <a:rPr lang="cs-CZ" dirty="0" smtClean="0"/>
              <a:t>Smlouva byla vyhotovena ve dvou vyhotoveních </a:t>
            </a:r>
          </a:p>
          <a:p>
            <a:pPr lvl="1"/>
            <a:endParaRPr lang="cs-CZ" dirty="0" smtClean="0"/>
          </a:p>
          <a:p>
            <a:pPr lvl="0"/>
            <a:r>
              <a:rPr lang="cs-CZ" dirty="0" smtClean="0"/>
              <a:t>V Hradci Králové Dne 23. 2. 2013</a:t>
            </a:r>
          </a:p>
          <a:p>
            <a:pPr lvl="0"/>
            <a:r>
              <a:rPr lang="cs-CZ" dirty="0" smtClean="0"/>
              <a:t> </a:t>
            </a:r>
            <a:r>
              <a:rPr lang="cs-CZ" sz="1200" dirty="0" smtClean="0"/>
              <a:t>Podpis</a:t>
            </a:r>
          </a:p>
          <a:p>
            <a:pPr lvl="0"/>
            <a:r>
              <a:rPr lang="cs-CZ" dirty="0" smtClean="0">
                <a:latin typeface="Monotype Corsiva" pitchFamily="66" charset="0"/>
              </a:rPr>
              <a:t>	Poláček				Novotný</a:t>
            </a:r>
          </a:p>
          <a:p>
            <a:pPr lvl="0"/>
            <a:r>
              <a:rPr lang="cs-CZ" dirty="0" smtClean="0"/>
              <a:t>	</a:t>
            </a:r>
            <a:r>
              <a:rPr lang="cs-CZ" sz="1400" dirty="0" smtClean="0"/>
              <a:t>zhotovitel                                             		objednatel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Smlouva o dílo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966651" y="1568491"/>
            <a:ext cx="7315200" cy="15327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cs-CZ" sz="2400" b="1" dirty="0" smtClean="0"/>
              <a:t>Použité zdroje:</a:t>
            </a:r>
          </a:p>
          <a:p>
            <a:pPr>
              <a:lnSpc>
                <a:spcPct val="90000"/>
              </a:lnSpc>
            </a:pPr>
            <a:endParaRPr lang="cs-CZ" sz="2400" b="1" dirty="0" smtClean="0"/>
          </a:p>
          <a:p>
            <a:pPr>
              <a:lnSpc>
                <a:spcPct val="90000"/>
              </a:lnSpc>
            </a:pPr>
            <a:r>
              <a:rPr lang="cs-CZ" sz="2400" dirty="0" smtClean="0"/>
              <a:t>Obchodní zákoník, zákon č. 513/1991 Sb.</a:t>
            </a:r>
          </a:p>
          <a:p>
            <a:pPr>
              <a:lnSpc>
                <a:spcPct val="90000"/>
              </a:lnSpc>
            </a:pPr>
            <a:r>
              <a:rPr lang="cs-CZ" sz="2400" dirty="0" smtClean="0"/>
              <a:t>Hradil P., </a:t>
            </a:r>
            <a:r>
              <a:rPr lang="cs-CZ" sz="2400" i="1" dirty="0" smtClean="0"/>
              <a:t>Právo pro gymnázia a obchodní akademie, II. díl</a:t>
            </a:r>
            <a:r>
              <a:rPr lang="cs-CZ" sz="2400" dirty="0" smtClean="0"/>
              <a:t> </a:t>
            </a:r>
          </a:p>
          <a:p>
            <a:pPr>
              <a:lnSpc>
                <a:spcPct val="90000"/>
              </a:lnSpc>
            </a:pPr>
            <a:endParaRPr lang="cs-CZ" sz="8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ZENTACE_VOSHK_logolinkEU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695</TotalTime>
  <Words>385</Words>
  <Application>Microsoft Office PowerPoint</Application>
  <PresentationFormat>Předvádění na obrazovce (4:3)</PresentationFormat>
  <Paragraphs>117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PREZENTACE_VOSHK_logolinkEU</vt:lpstr>
      <vt:lpstr>Smlouva o dílo</vt:lpstr>
      <vt:lpstr>Tento učební materiál vznikl za podpory OPVK 1.5</vt:lpstr>
      <vt:lpstr>Smlouva o dílo</vt:lpstr>
      <vt:lpstr>Smlouva o dílo</vt:lpstr>
      <vt:lpstr>Smlouva o dílo</vt:lpstr>
      <vt:lpstr>Smlouva o dílo</vt:lpstr>
      <vt:lpstr>Smlouva o dílo</vt:lpstr>
      <vt:lpstr>Smlouva o dílo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Družstva</dc:title>
  <dc:creator>KABINET</dc:creator>
  <cp:lastModifiedBy>U3</cp:lastModifiedBy>
  <cp:revision>84</cp:revision>
  <dcterms:created xsi:type="dcterms:W3CDTF">2012-10-31T11:13:41Z</dcterms:created>
  <dcterms:modified xsi:type="dcterms:W3CDTF">2013-05-29T08:34:19Z</dcterms:modified>
</cp:coreProperties>
</file>