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7" r:id="rId3"/>
    <p:sldId id="282" r:id="rId4"/>
    <p:sldId id="292" r:id="rId5"/>
    <p:sldId id="293" r:id="rId6"/>
    <p:sldId id="294" r:id="rId7"/>
    <p:sldId id="295" r:id="rId8"/>
    <p:sldId id="296" r:id="rId9"/>
    <p:sldId id="286" r:id="rId10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Smlouvy v podnikání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28.2.2013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23406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CSA_OPVK15_034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Smlouvy</a:t>
                      </a:r>
                      <a:r>
                        <a:rPr lang="cs-CZ" sz="1600" baseline="0" dirty="0" smtClean="0"/>
                        <a:t> v podnikání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12. 3. 2013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 hodina,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Seznámí</a:t>
                      </a:r>
                      <a:r>
                        <a:rPr lang="cs-CZ" sz="1600" baseline="0" dirty="0" smtClean="0"/>
                        <a:t> se dalšími typy smluv, se kterými se </a:t>
                      </a:r>
                      <a:r>
                        <a:rPr lang="cs-CZ" sz="1600" baseline="0" smtClean="0"/>
                        <a:t>mohou  osoby setkat </a:t>
                      </a:r>
                      <a:r>
                        <a:rPr lang="cs-CZ" sz="1600" baseline="0" dirty="0" smtClean="0"/>
                        <a:t>v rámci podnikání.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15291" y="1403797"/>
            <a:ext cx="6126480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800" b="1" dirty="0" smtClean="0"/>
              <a:t>V rámci podnikání se podnikatelé nejvíce setkávají se smlouvou kupní </a:t>
            </a:r>
            <a:br>
              <a:rPr lang="cs-CZ" sz="2800" b="1" dirty="0" smtClean="0"/>
            </a:br>
            <a:r>
              <a:rPr lang="cs-CZ" sz="2800" b="1" dirty="0" smtClean="0"/>
              <a:t>a o dílo. </a:t>
            </a:r>
          </a:p>
          <a:p>
            <a:pPr lvl="0"/>
            <a:endParaRPr lang="cs-CZ" sz="2800" b="1" dirty="0" smtClean="0"/>
          </a:p>
          <a:p>
            <a:pPr lvl="0"/>
            <a:r>
              <a:rPr lang="cs-CZ" sz="2800" b="1" dirty="0" smtClean="0"/>
              <a:t>Jsou i další typy smluv např.:</a:t>
            </a:r>
          </a:p>
          <a:p>
            <a:pPr lvl="0">
              <a:buFontTx/>
              <a:buChar char="-"/>
            </a:pPr>
            <a:r>
              <a:rPr lang="cs-CZ" sz="2800" dirty="0" smtClean="0"/>
              <a:t> Smlouvy v dopravě</a:t>
            </a:r>
          </a:p>
          <a:p>
            <a:pPr lvl="0">
              <a:buFontTx/>
              <a:buChar char="-"/>
            </a:pPr>
            <a:r>
              <a:rPr lang="cs-CZ" sz="2800" dirty="0" smtClean="0"/>
              <a:t> Smlouvy v peněžnictví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68" y="1280160"/>
            <a:ext cx="8007531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Smlouvy v dopravě:</a:t>
            </a:r>
          </a:p>
          <a:p>
            <a:pPr lvl="0"/>
            <a:endParaRPr lang="cs-CZ" sz="1000" b="1" dirty="0" smtClean="0"/>
          </a:p>
          <a:p>
            <a:pPr lvl="0"/>
            <a:r>
              <a:rPr lang="cs-CZ" sz="2400" b="1" dirty="0" smtClean="0"/>
              <a:t>1) o přepravě věci</a:t>
            </a:r>
            <a:endParaRPr lang="cs-CZ" sz="2400" dirty="0" smtClean="0"/>
          </a:p>
          <a:p>
            <a:pPr lvl="1"/>
            <a:r>
              <a:rPr lang="cs-CZ" sz="2400" dirty="0" smtClean="0"/>
              <a:t>- Předáme přepravci, od převeze na určení místo</a:t>
            </a:r>
          </a:p>
          <a:p>
            <a:pPr lvl="0"/>
            <a:r>
              <a:rPr lang="cs-CZ" sz="2400" b="1" dirty="0" smtClean="0"/>
              <a:t>2) smlouva zasilatelská</a:t>
            </a:r>
            <a:endParaRPr lang="cs-CZ" sz="2400" dirty="0" smtClean="0"/>
          </a:p>
          <a:p>
            <a:pPr lvl="1"/>
            <a:r>
              <a:rPr lang="cs-CZ" sz="2400" dirty="0" smtClean="0"/>
              <a:t>- Předáte balík, společnost dopraví k adresátovi</a:t>
            </a:r>
          </a:p>
          <a:p>
            <a:pPr lvl="1"/>
            <a:r>
              <a:rPr lang="cs-CZ" sz="2400" dirty="0" smtClean="0"/>
              <a:t>	(např. PPL, UPS….)</a:t>
            </a:r>
          </a:p>
          <a:p>
            <a:pPr lvl="0"/>
            <a:r>
              <a:rPr lang="cs-CZ" sz="2400" b="1" dirty="0" smtClean="0"/>
              <a:t>3) smlouva o nájmu dopravních prostředků  </a:t>
            </a:r>
          </a:p>
          <a:p>
            <a:pPr lvl="0"/>
            <a:r>
              <a:rPr lang="cs-CZ" sz="2400" dirty="0" smtClean="0"/>
              <a:t>        - k přepravě si podnikatel pronajme dopravní prostředek</a:t>
            </a:r>
          </a:p>
          <a:p>
            <a:pPr lvl="0"/>
            <a:r>
              <a:rPr lang="cs-CZ" sz="2400" b="1" dirty="0" smtClean="0"/>
              <a:t>4) o provozu dopravních prostředků</a:t>
            </a:r>
            <a:endParaRPr lang="cs-CZ" sz="2400" dirty="0" smtClean="0"/>
          </a:p>
          <a:p>
            <a:pPr lvl="1"/>
            <a:r>
              <a:rPr lang="cs-CZ" sz="2400" dirty="0" smtClean="0"/>
              <a:t>- např. MHD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62594" y="1201783"/>
            <a:ext cx="752420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Smlouvy v peněžnictví</a:t>
            </a:r>
          </a:p>
          <a:p>
            <a:pPr lvl="0"/>
            <a:r>
              <a:rPr lang="cs-CZ" sz="2000" b="1" dirty="0" smtClean="0"/>
              <a:t>O tichém společenství </a:t>
            </a:r>
            <a:endParaRPr lang="cs-CZ" sz="2000" dirty="0" smtClean="0"/>
          </a:p>
          <a:p>
            <a:pPr lvl="1"/>
            <a:r>
              <a:rPr lang="cs-CZ" sz="2000" dirty="0" smtClean="0"/>
              <a:t>- poskytnutí financí na podnikání, ale nechce být uveřejněn</a:t>
            </a:r>
          </a:p>
          <a:p>
            <a:pPr lvl="0"/>
            <a:r>
              <a:rPr lang="cs-CZ" sz="2000" b="1" dirty="0" smtClean="0"/>
              <a:t>O uložení cenných papírů nebo jiných hodnot</a:t>
            </a:r>
            <a:endParaRPr lang="cs-CZ" sz="2000" dirty="0" smtClean="0"/>
          </a:p>
          <a:p>
            <a:pPr lvl="1"/>
            <a:r>
              <a:rPr lang="cs-CZ" sz="2000" dirty="0" smtClean="0"/>
              <a:t>- např. do trezoru banky - obrazy, šperky,…</a:t>
            </a:r>
          </a:p>
          <a:p>
            <a:pPr lvl="0"/>
            <a:r>
              <a:rPr lang="cs-CZ" sz="2000" b="1" dirty="0" smtClean="0"/>
              <a:t>O úvěru </a:t>
            </a:r>
          </a:p>
          <a:p>
            <a:pPr lvl="0"/>
            <a:r>
              <a:rPr lang="cs-CZ" sz="2000" dirty="0" smtClean="0"/>
              <a:t>        - poskytnutí peněz na základě úvěrové smlouvy</a:t>
            </a:r>
          </a:p>
          <a:p>
            <a:pPr lvl="0"/>
            <a:r>
              <a:rPr lang="cs-CZ" sz="2000" b="1" dirty="0" smtClean="0"/>
              <a:t>O běžném účtu</a:t>
            </a:r>
            <a:endParaRPr lang="cs-CZ" sz="2000" dirty="0" smtClean="0"/>
          </a:p>
          <a:p>
            <a:pPr lvl="1"/>
            <a:r>
              <a:rPr lang="cs-CZ" sz="2000" dirty="0" smtClean="0"/>
              <a:t>- běžný účet, veškeré platby + i -</a:t>
            </a:r>
          </a:p>
          <a:p>
            <a:pPr lvl="0"/>
            <a:r>
              <a:rPr lang="cs-CZ" sz="2000" b="1" dirty="0" smtClean="0"/>
              <a:t>O vkladovém účtu </a:t>
            </a:r>
            <a:endParaRPr lang="cs-CZ" sz="2000" dirty="0" smtClean="0"/>
          </a:p>
          <a:p>
            <a:pPr lvl="1"/>
            <a:r>
              <a:rPr lang="cs-CZ" sz="2000" dirty="0" smtClean="0"/>
              <a:t>- účet určen pouze ke vkladům </a:t>
            </a:r>
          </a:p>
          <a:p>
            <a:pPr lvl="0"/>
            <a:r>
              <a:rPr lang="cs-CZ" sz="2000" b="1" dirty="0" smtClean="0"/>
              <a:t>O otevření akreditivů </a:t>
            </a:r>
          </a:p>
          <a:p>
            <a:pPr lvl="0"/>
            <a:r>
              <a:rPr lang="cs-CZ" sz="2000" dirty="0" smtClean="0"/>
              <a:t>         - banka poskytne plnění osobě určené příkazcem</a:t>
            </a:r>
          </a:p>
          <a:p>
            <a:pPr lvl="0"/>
            <a:r>
              <a:rPr lang="cs-CZ" sz="2000" b="1" dirty="0" smtClean="0"/>
              <a:t>O inkasu</a:t>
            </a:r>
            <a:endParaRPr lang="cs-CZ" sz="2000" dirty="0" smtClean="0"/>
          </a:p>
          <a:p>
            <a:pPr lvl="1"/>
            <a:r>
              <a:rPr lang="cs-CZ" sz="2000" dirty="0" smtClean="0"/>
              <a:t>-  povolení, že si určený může z našeho účtu peníze stahovat peníze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23404" y="1254034"/>
            <a:ext cx="756339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Leasingová smlouva </a:t>
            </a:r>
            <a:r>
              <a:rPr lang="cs-CZ" sz="2800" dirty="0" smtClean="0"/>
              <a:t>(v peněžnictví)</a:t>
            </a:r>
          </a:p>
          <a:p>
            <a:pPr lvl="1"/>
            <a:r>
              <a:rPr lang="cs-CZ" sz="2000" dirty="0" smtClean="0"/>
              <a:t>Leasing – pronájem</a:t>
            </a:r>
          </a:p>
          <a:p>
            <a:pPr lvl="1"/>
            <a:endParaRPr lang="cs-CZ" sz="1000" dirty="0" smtClean="0"/>
          </a:p>
          <a:p>
            <a:pPr lvl="1"/>
            <a:r>
              <a:rPr lang="cs-CZ" sz="2000" b="1" dirty="0" smtClean="0"/>
              <a:t>Operativní leasing</a:t>
            </a:r>
            <a:endParaRPr lang="cs-CZ" sz="2000" dirty="0" smtClean="0"/>
          </a:p>
          <a:p>
            <a:pPr lvl="2"/>
            <a:r>
              <a:rPr lang="cs-CZ" sz="2000" dirty="0" smtClean="0"/>
              <a:t>Čistý pronájem</a:t>
            </a:r>
          </a:p>
          <a:p>
            <a:pPr lvl="2"/>
            <a:r>
              <a:rPr lang="cs-CZ" sz="2000" dirty="0" smtClean="0"/>
              <a:t>Pronájem výrobku za dohodnutou částku na určité období a po skončení nájmu se věc vrátí původnímu majiteli </a:t>
            </a:r>
          </a:p>
          <a:p>
            <a:pPr lvl="2"/>
            <a:r>
              <a:rPr lang="cs-CZ" sz="2000" dirty="0" smtClean="0"/>
              <a:t>Pronajímatel poskytuje servis pronajímané věci </a:t>
            </a:r>
          </a:p>
          <a:p>
            <a:pPr lvl="2"/>
            <a:endParaRPr lang="cs-CZ" sz="2000" dirty="0" smtClean="0"/>
          </a:p>
          <a:p>
            <a:pPr lvl="1"/>
            <a:r>
              <a:rPr lang="cs-CZ" sz="2000" b="1" dirty="0" smtClean="0"/>
              <a:t>Finanční leasing</a:t>
            </a:r>
            <a:endParaRPr lang="cs-CZ" sz="2000" dirty="0" smtClean="0"/>
          </a:p>
          <a:p>
            <a:pPr lvl="2"/>
            <a:r>
              <a:rPr lang="cs-CZ" sz="2000" dirty="0" smtClean="0"/>
              <a:t>Předmět leasingu po splacení přechází na nájemce (nového vlastníka) </a:t>
            </a:r>
          </a:p>
          <a:p>
            <a:pPr lvl="2"/>
            <a:r>
              <a:rPr lang="cs-CZ" sz="2000" dirty="0" smtClean="0"/>
              <a:t>V případě poškození jde škoda na vrub nájemce (tomu, kdo ji má půjčenou)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46855" y="961472"/>
            <a:ext cx="8239945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Náležitosti leasingové smlouvy:</a:t>
            </a: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Vymezení stran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(leasingoví nájemce a pronajímatel)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 Vymezení smluvních vztahů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(výše splátek, termín splatnosti, splátkový kalendář,…)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Všeobecné obchodní podmínky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(práva a povinnosti obou stran)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Předmět leasingu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Cena leasingu 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"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Vstupní cena předmětu leasingu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"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Finanční náklady pronajímatele (pojištění, poplatky,…)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"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Výnos leasingové společnosti</a:t>
            </a:r>
            <a:endParaRPr kumimoji="0" lang="cs-CZ" sz="20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Courier New" pitchFamily="49" charset="0"/>
              <a:buChar char="o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Odkupní cena: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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Pouze u finančního leasingu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"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 skončení splácení finančního leasingu – dochází k převodu   	odkupního práva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(Symbolická (122,-Kč), ve výši zůstatkové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cenu…)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446856" y="1162594"/>
            <a:ext cx="8501201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Další typy smluv: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zprostředkovatelská smlouva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latin typeface="Calibri" pitchFamily="34" charset="0"/>
                <a:cs typeface="Times New Roman" pitchFamily="18" charset="0"/>
              </a:rPr>
              <a:t>- zprostředkovatel vyvíjí činnost k uzavření smlouvy pro třetí osobu za provizi</a:t>
            </a:r>
            <a:endParaRPr kumimoji="0" lang="cs-CZ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mandantní smlouva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- smlouva o vynaložení úsilí k dosažení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 výsledku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(např. advokát x klient)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smlouva o obchodním zastoupení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400" dirty="0" smtClean="0">
                <a:latin typeface="Calibri" pitchFamily="34" charset="0"/>
                <a:cs typeface="Times New Roman" pitchFamily="18" charset="0"/>
              </a:rPr>
              <a:t>nezávislý podnikatel se zavazuje zastupovat jinou společnost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komisionářská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smlouva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latin typeface="Calibri" pitchFamily="34" charset="0"/>
                <a:cs typeface="Times New Roman" pitchFamily="18" charset="0"/>
              </a:rPr>
              <a:t>- na vlastní jméno ale cizí účet zprostředkovává sjednanou činnost</a:t>
            </a:r>
            <a:endParaRPr kumimoji="0" lang="cs-CZ" sz="24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 další: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např.: </a:t>
            </a:r>
            <a:r>
              <a:rPr kumimoji="0" lang="cs-CZ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kontrolní činnosti,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 skladování, o nájmu….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 v podnikání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767</TotalTime>
  <Words>393</Words>
  <Application>Microsoft Office PowerPoint</Application>
  <PresentationFormat>Předvádění na obrazovce (4:3)</PresentationFormat>
  <Paragraphs>117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PREZENTACE_VOSHK_logolinkEU</vt:lpstr>
      <vt:lpstr>Smlouvy v podnikání</vt:lpstr>
      <vt:lpstr>Tento učební materiál vznikl za podpory OPVK 1.5</vt:lpstr>
      <vt:lpstr>Smlouvy v podnikání</vt:lpstr>
      <vt:lpstr>Smlouvy v podnikání</vt:lpstr>
      <vt:lpstr>Smlouvy v podnikání</vt:lpstr>
      <vt:lpstr>Smlouvy v podnikání</vt:lpstr>
      <vt:lpstr>Smlouvy v podnikání</vt:lpstr>
      <vt:lpstr>Smlouvy v podnikání</vt:lpstr>
      <vt:lpstr>Smlouvy v podnikání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95</cp:revision>
  <dcterms:created xsi:type="dcterms:W3CDTF">2012-10-31T11:13:41Z</dcterms:created>
  <dcterms:modified xsi:type="dcterms:W3CDTF">2013-06-07T08:07:27Z</dcterms:modified>
</cp:coreProperties>
</file>