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82" r:id="rId4"/>
    <p:sldId id="278" r:id="rId5"/>
    <p:sldId id="279" r:id="rId6"/>
    <p:sldId id="280" r:id="rId7"/>
    <p:sldId id="281" r:id="rId8"/>
    <p:sldId id="284" r:id="rId9"/>
    <p:sldId id="285" r:id="rId10"/>
    <p:sldId id="288" r:id="rId11"/>
    <p:sldId id="289" r:id="rId12"/>
    <p:sldId id="287" r:id="rId13"/>
    <p:sldId id="286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6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Veřejná obchodní společnost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30.10.2012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Veřejná obchodní společnost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6.11.2012,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podnikáním  formou v.o.s.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658983"/>
            <a:ext cx="709313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Veřejná obchodní společnost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</a:t>
            </a:r>
            <a:r>
              <a:rPr lang="cs-CZ" sz="2400" dirty="0" err="1" smtClean="0"/>
              <a:t>společnost</a:t>
            </a:r>
            <a:r>
              <a:rPr lang="cs-CZ" sz="2400" dirty="0" smtClean="0"/>
              <a:t>, ve které alespoň dvě osoby podnikají pod společným obchodním jménem a </a:t>
            </a:r>
            <a:r>
              <a:rPr lang="cs-CZ" sz="2400" u="sng" dirty="0" smtClean="0"/>
              <a:t>za závazky společnosti ručí společně a nerozdílně veškerým svým majetkem</a:t>
            </a:r>
          </a:p>
          <a:p>
            <a:endParaRPr lang="cs-CZ" sz="2400" u="sng" dirty="0" smtClean="0"/>
          </a:p>
          <a:p>
            <a:r>
              <a:rPr lang="cs-CZ" sz="2400" b="1" dirty="0" smtClean="0"/>
              <a:t>Název firmy</a:t>
            </a:r>
          </a:p>
          <a:p>
            <a:r>
              <a:rPr lang="cs-CZ" sz="2400" dirty="0" smtClean="0"/>
              <a:t>Název musí obsahovat označení </a:t>
            </a:r>
            <a:r>
              <a:rPr lang="cs-CZ" sz="2400" u="sng" dirty="0" smtClean="0"/>
              <a:t>„veřejná obchodní společnost“</a:t>
            </a:r>
            <a:r>
              <a:rPr lang="cs-CZ" sz="2400" dirty="0" smtClean="0"/>
              <a:t>, případně zkratku </a:t>
            </a:r>
            <a:r>
              <a:rPr lang="cs-CZ" sz="2400" u="sng" dirty="0" smtClean="0"/>
              <a:t>„</a:t>
            </a:r>
            <a:r>
              <a:rPr lang="cs-CZ" sz="2400" u="sng" dirty="0" err="1" smtClean="0"/>
              <a:t>veř.obch.spol</a:t>
            </a:r>
            <a:r>
              <a:rPr lang="cs-CZ" sz="2400" u="sng" dirty="0" smtClean="0"/>
              <a:t>.“ </a:t>
            </a:r>
            <a:r>
              <a:rPr lang="cs-CZ" sz="2400" dirty="0" smtClean="0"/>
              <a:t>nebo </a:t>
            </a:r>
            <a:r>
              <a:rPr lang="cs-CZ" sz="2400" u="sng" dirty="0" smtClean="0"/>
              <a:t>„v.o.s.“</a:t>
            </a:r>
            <a:endParaRPr lang="cs-CZ" sz="2400" u="sng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80" y="1254034"/>
            <a:ext cx="8046720" cy="231212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Založení 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v.o.s. se zakládá společenskou smlouvou podepsanou všemi společníky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Vznik</a:t>
            </a: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společnost vzniká ke dni zápisu do </a:t>
            </a:r>
            <a:r>
              <a:rPr lang="cs-CZ" dirty="0" smtClean="0"/>
              <a:t>obchodního rejstříku</a:t>
            </a: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V.O.S.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384664"/>
            <a:ext cx="665026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Jednání za společnost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všichni společníci mají stejné právo jednat za společnost, pokud společenská smlouva nestanoví jinak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Statutární orgán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je to každý společník, který má právo jednat za společnost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15291" y="1502228"/>
            <a:ext cx="6466115" cy="4413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Vklady společníků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ze zákona není dána povinnost žádného vklady 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Dělení zisku a ztrát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zisk společnosti se dělí mezi všechny společníky rovným  dílem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případné ztráty společnosti se také dělí stejným dílem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8274" y="1436913"/>
            <a:ext cx="6911518" cy="49121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Zrušení společnosti</a:t>
            </a:r>
          </a:p>
          <a:p>
            <a:pPr>
              <a:lnSpc>
                <a:spcPct val="90000"/>
              </a:lnSpc>
            </a:pPr>
            <a:endParaRPr lang="cs-CZ" sz="10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· uplynutím doby – u společnosti zaležené na dobu   určitou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· rozhodnutím soudu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· smrtí společníka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· prohlášením konkurzu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· transformací na jiný typ společnosti (z v.o.s. na k.s.)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Zánik společnosti</a:t>
            </a:r>
          </a:p>
          <a:p>
            <a:pPr>
              <a:lnSpc>
                <a:spcPct val="90000"/>
              </a:lnSpc>
            </a:pPr>
            <a:endParaRPr lang="cs-CZ" sz="10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 společnost zaniká výmazem z obchodního rejstříku. 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611770"/>
            <a:ext cx="7352936" cy="349702"/>
          </a:xfrm>
        </p:spPr>
        <p:txBody>
          <a:bodyPr/>
          <a:lstStyle/>
          <a:p>
            <a:r>
              <a:rPr lang="cs-CZ" sz="1800" dirty="0" smtClean="0"/>
              <a:t>V.O.S.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1123406" y="1568491"/>
            <a:ext cx="7106194" cy="76267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Společenská smlouva - náležitosti</a:t>
            </a:r>
          </a:p>
          <a:p>
            <a:pPr>
              <a:lnSpc>
                <a:spcPct val="90000"/>
              </a:lnSpc>
            </a:pPr>
            <a:r>
              <a:rPr lang="cs-CZ" sz="2400" u="sng" dirty="0" smtClean="0"/>
              <a:t>Obsahové náležitosti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určení společníků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– u FO jméno, příjmení, rodné číslo a bydliště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– u PO firma, IČ a sídlo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firmu a sídlo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předmět podnikání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u="sng" dirty="0" smtClean="0"/>
              <a:t>Formální náležitosti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název smlouvy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členění do odstavců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datum a místo sepsání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podpisy společníků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20" y="1306287"/>
            <a:ext cx="7040880" cy="6669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b="1" u="sng" dirty="0" smtClean="0"/>
              <a:t>Ukázka společenské smlouvy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  <a:p>
            <a:pPr algn="ctr"/>
            <a:r>
              <a:rPr lang="cs-CZ" b="1" dirty="0" smtClean="0"/>
              <a:t>SPOLEČENSKÁ SMLOUVA O ZALOŽENÍ</a:t>
            </a:r>
            <a:endParaRPr lang="cs-CZ" dirty="0" smtClean="0"/>
          </a:p>
          <a:p>
            <a:pPr algn="ctr"/>
            <a:r>
              <a:rPr lang="cs-CZ" b="1" dirty="0" smtClean="0"/>
              <a:t>VEŘEJNÉ OBCHODNÍ SPOLEČNOSTI</a:t>
            </a:r>
            <a:endParaRPr lang="cs-CZ" dirty="0" smtClean="0"/>
          </a:p>
          <a:p>
            <a:pPr algn="ctr"/>
            <a:r>
              <a:rPr lang="cs-CZ" b="1" dirty="0" smtClean="0"/>
              <a:t>Díl II. obchodního zákoníku - veřejná obchodní společnost</a:t>
            </a:r>
            <a:endParaRPr lang="cs-CZ" dirty="0" smtClean="0"/>
          </a:p>
          <a:p>
            <a:r>
              <a:rPr lang="cs-CZ" sz="1600" b="1" dirty="0" smtClean="0"/>
              <a:t> </a:t>
            </a:r>
            <a:r>
              <a:rPr lang="cs-CZ" sz="1600" dirty="0" smtClean="0"/>
              <a:t> </a:t>
            </a:r>
          </a:p>
          <a:p>
            <a:r>
              <a:rPr lang="cs-CZ" sz="1600" dirty="0" smtClean="0"/>
              <a:t>Jan Novák,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681102/0123, bytem Moudrá 28, Kladno</a:t>
            </a:r>
          </a:p>
          <a:p>
            <a:r>
              <a:rPr lang="cs-CZ" sz="1600" dirty="0" smtClean="0"/>
              <a:t>Ivan Kalous,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651014/0147, bytem Na kolbišti 18, Kladno</a:t>
            </a:r>
          </a:p>
          <a:p>
            <a:r>
              <a:rPr lang="cs-CZ" sz="1600" dirty="0" smtClean="0"/>
              <a:t>Milan Zíma,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690511/0251, bytem Květinová 12, Praha 5</a:t>
            </a:r>
          </a:p>
          <a:p>
            <a:r>
              <a:rPr lang="cs-CZ" sz="1600" dirty="0" smtClean="0"/>
              <a:t>(dále jen společníci)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dirty="0" smtClean="0"/>
              <a:t>uzavřeli dne 11. října 2012 tuto </a:t>
            </a:r>
            <a:r>
              <a:rPr lang="cs-CZ" sz="1600" b="1" dirty="0" smtClean="0"/>
              <a:t>společenskou smlouvu o založení veřejné obchodní společnosti NOVIKO, v.o.s.</a:t>
            </a:r>
            <a:endParaRPr lang="cs-CZ" sz="1600" dirty="0" smtClean="0"/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I.</a:t>
            </a:r>
            <a:endParaRPr lang="cs-CZ" sz="1600" dirty="0" smtClean="0"/>
          </a:p>
          <a:p>
            <a:r>
              <a:rPr lang="cs-CZ" sz="1600" b="1" dirty="0" smtClean="0"/>
              <a:t>Firma společnosti</a:t>
            </a:r>
            <a:endParaRPr lang="cs-CZ" sz="1600" dirty="0" smtClean="0"/>
          </a:p>
          <a:p>
            <a:r>
              <a:rPr lang="cs-CZ" sz="1600" dirty="0" smtClean="0"/>
              <a:t>Touto smlouvou zakládají výše jmenovaní společníci veřejnou obchodní společnost s firmou</a:t>
            </a:r>
          </a:p>
          <a:p>
            <a:r>
              <a:rPr lang="cs-CZ" sz="1600" dirty="0" smtClean="0"/>
              <a:t>NOVIKO, v.o.s. (dále jen společnost)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b="1" dirty="0" smtClean="0"/>
              <a:t> </a:t>
            </a:r>
            <a:r>
              <a:rPr lang="cs-CZ" dirty="0" smtClean="0"/>
              <a:t>	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 </a:t>
            </a:r>
          </a:p>
          <a:p>
            <a:r>
              <a:rPr lang="cs-CZ" dirty="0" smtClean="0"/>
              <a:t> 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6341" y="1349299"/>
            <a:ext cx="6963451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II.</a:t>
            </a:r>
            <a:endParaRPr lang="cs-CZ" sz="1600" dirty="0" smtClean="0"/>
          </a:p>
          <a:p>
            <a:r>
              <a:rPr lang="cs-CZ" sz="1600" b="1" dirty="0" smtClean="0"/>
              <a:t>Sídlo společnosti</a:t>
            </a:r>
            <a:endParaRPr lang="cs-CZ" sz="1600" dirty="0" smtClean="0"/>
          </a:p>
          <a:p>
            <a:r>
              <a:rPr lang="cs-CZ" sz="1600" dirty="0" smtClean="0"/>
              <a:t>Sídlem společnosti je Albertova 1128, Praha 5</a:t>
            </a:r>
          </a:p>
          <a:p>
            <a:endParaRPr lang="cs-CZ" sz="1600" dirty="0" smtClean="0"/>
          </a:p>
          <a:p>
            <a:r>
              <a:rPr lang="cs-CZ" sz="1600" b="1" dirty="0" smtClean="0"/>
              <a:t>III.</a:t>
            </a:r>
            <a:endParaRPr lang="cs-CZ" sz="1600" dirty="0" smtClean="0"/>
          </a:p>
          <a:p>
            <a:r>
              <a:rPr lang="cs-CZ" sz="1600" b="1" dirty="0" smtClean="0"/>
              <a:t>Předmět podnikání společnosti</a:t>
            </a:r>
            <a:endParaRPr lang="cs-CZ" sz="1600" dirty="0" smtClean="0"/>
          </a:p>
          <a:p>
            <a:r>
              <a:rPr lang="cs-CZ" sz="1600" dirty="0" smtClean="0"/>
              <a:t>Předmětem podnikání společnosti je:</a:t>
            </a:r>
          </a:p>
          <a:p>
            <a:r>
              <a:rPr lang="cs-CZ" sz="1600" dirty="0" smtClean="0"/>
              <a:t>Koupě zboží za účelem jeho dalšího prodeje a prodej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IV.</a:t>
            </a:r>
            <a:endParaRPr lang="cs-CZ" sz="1600" dirty="0" smtClean="0"/>
          </a:p>
          <a:p>
            <a:r>
              <a:rPr lang="cs-CZ" sz="1600" b="1" dirty="0" smtClean="0"/>
              <a:t>Vklady společníků</a:t>
            </a:r>
            <a:endParaRPr lang="cs-CZ" sz="1600" dirty="0" smtClean="0"/>
          </a:p>
          <a:p>
            <a:r>
              <a:rPr lang="cs-CZ" sz="1600" dirty="0" smtClean="0"/>
              <a:t>Jan Novák vkládá do majetku společnosti peněžitý vklad ve výši  20 000 Kč</a:t>
            </a:r>
          </a:p>
          <a:p>
            <a:r>
              <a:rPr lang="cs-CZ" sz="1600" dirty="0" smtClean="0"/>
              <a:t>Ivan Kalous vkládá do majetku společnosti peněžitý vklad ve výši  20 000 Kč</a:t>
            </a:r>
          </a:p>
          <a:p>
            <a:r>
              <a:rPr lang="cs-CZ" sz="1600" dirty="0" smtClean="0"/>
              <a:t>Milan Zíma vkládá do majetku společnosti peněžitý vklad ve výši 10 000 Kč a nepeněžitý vklad - počítač PC zn. IBM s monitorem, klávesnicí a myší, vše v hodnotě 10 000 Kč</a:t>
            </a:r>
            <a:r>
              <a:rPr lang="cs-CZ" dirty="0" smtClean="0"/>
              <a:t>	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8575" y="1582342"/>
            <a:ext cx="6958361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V.</a:t>
            </a:r>
            <a:endParaRPr lang="cs-CZ" sz="1600" dirty="0" smtClean="0"/>
          </a:p>
          <a:p>
            <a:r>
              <a:rPr lang="cs-CZ" sz="1600" b="1" dirty="0" smtClean="0"/>
              <a:t>Dělení zisku a nesení ztráty společnosti</a:t>
            </a:r>
            <a:endParaRPr lang="cs-CZ" sz="1600" dirty="0" smtClean="0"/>
          </a:p>
          <a:p>
            <a:r>
              <a:rPr lang="cs-CZ" sz="1600" dirty="0" smtClean="0"/>
              <a:t>Zisk společnosti určený k rozdělení se dělí mezi společníky rovným dílem.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VI.</a:t>
            </a:r>
          </a:p>
          <a:p>
            <a:r>
              <a:rPr lang="cs-CZ" sz="1600" b="1" dirty="0" smtClean="0"/>
              <a:t>Závěrečná ustanovení</a:t>
            </a:r>
            <a:endParaRPr lang="cs-CZ" sz="1600" dirty="0" smtClean="0"/>
          </a:p>
          <a:p>
            <a:r>
              <a:rPr lang="cs-CZ" sz="1600" dirty="0" smtClean="0"/>
              <a:t>Tato smlouva byla vyhotovena v pěti vyhotoveních, z nichž každý společník obdrží po jednom,  jedno vyhotovení bude přiloženo k návrhu na zápis společnosti do obchodního rejstříku a jedno vyhotovení bude uloženo na adrese sídla společnosti.</a:t>
            </a:r>
          </a:p>
          <a:p>
            <a:endParaRPr lang="cs-CZ" sz="1600" dirty="0" smtClean="0"/>
          </a:p>
          <a:p>
            <a:r>
              <a:rPr lang="cs-CZ" sz="1600" dirty="0" smtClean="0"/>
              <a:t>V Praze, dne 11. října 2012</a:t>
            </a:r>
          </a:p>
          <a:p>
            <a:endParaRPr lang="cs-CZ" sz="1600" dirty="0" smtClean="0"/>
          </a:p>
          <a:p>
            <a:r>
              <a:rPr lang="cs-CZ" sz="1600" dirty="0" smtClean="0"/>
              <a:t> .</a:t>
            </a:r>
            <a:r>
              <a:rPr lang="cs-CZ" sz="1600" dirty="0" smtClean="0">
                <a:latin typeface="Monotype Corsiva" pitchFamily="66" charset="0"/>
              </a:rPr>
              <a:t>…Novák……</a:t>
            </a:r>
            <a:r>
              <a:rPr lang="cs-CZ" sz="1600" dirty="0" smtClean="0"/>
              <a:t>	</a:t>
            </a:r>
            <a:r>
              <a:rPr lang="cs-CZ" sz="1600" dirty="0" smtClean="0">
                <a:latin typeface="Monotype Corsiva" pitchFamily="66" charset="0"/>
              </a:rPr>
              <a:t>………Kalous…….</a:t>
            </a:r>
            <a:r>
              <a:rPr lang="cs-CZ" sz="1600" dirty="0" smtClean="0"/>
              <a:t>		</a:t>
            </a:r>
            <a:r>
              <a:rPr lang="cs-CZ" sz="1600" dirty="0" smtClean="0">
                <a:latin typeface="Monotype Corsiva" pitchFamily="66" charset="0"/>
              </a:rPr>
              <a:t>………Zíma………</a:t>
            </a:r>
          </a:p>
          <a:p>
            <a:r>
              <a:rPr lang="cs-CZ" sz="1600" dirty="0" smtClean="0"/>
              <a:t>  Jan Novák 	    Ivan Kalous		       Milan Zíma</a:t>
            </a:r>
          </a:p>
          <a:p>
            <a:endParaRPr lang="cs-CZ" sz="1600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4" y="1568491"/>
            <a:ext cx="7002958" cy="39980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Shrnutí: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- min. počet společníků 2, max. není omezeno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zakládá se společenskou smlouvou, vzniká zápisem do obchodního rejstříku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není určen vklad společníků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společníci ručí za závazky společnosti společně a nerozdílně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zisk i ztráta se dělí stejným dílem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statutárním orgánem jsou všichni společníci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v.o.s. je zakládána pouze za účelem podnikání (zisku)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V.O.S.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20762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Hlava I. , Díl II. , § 76 - 92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411</Words>
  <Application>Microsoft Office PowerPoint</Application>
  <PresentationFormat>Předvádění na obrazovce (4:3)</PresentationFormat>
  <Paragraphs>180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Veřejná obchodní společnost</vt:lpstr>
      <vt:lpstr>Tento učební materiál vznikl za podpory OPVK 1.5</vt:lpstr>
      <vt:lpstr>V.O.S.</vt:lpstr>
      <vt:lpstr>Založení   → v.o.s. se zakládá společenskou smlouvou podepsanou všemi společníky   Vznik  → společnost vzniká ke dni zápisu do obchodního rejstříku</vt:lpstr>
      <vt:lpstr>V.O.S.</vt:lpstr>
      <vt:lpstr>V.O.S.</vt:lpstr>
      <vt:lpstr>V.O.S.</vt:lpstr>
      <vt:lpstr>V.O.S.</vt:lpstr>
      <vt:lpstr>V.O.S.</vt:lpstr>
      <vt:lpstr>V.O.S.</vt:lpstr>
      <vt:lpstr>V.O.S.</vt:lpstr>
      <vt:lpstr>V.O.S.</vt:lpstr>
      <vt:lpstr>V.O.S.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KABINET</dc:creator>
  <cp:lastModifiedBy>An</cp:lastModifiedBy>
  <cp:revision>19</cp:revision>
  <dcterms:created xsi:type="dcterms:W3CDTF">2012-10-31T11:13:41Z</dcterms:created>
  <dcterms:modified xsi:type="dcterms:W3CDTF">2013-05-29T10:20:28Z</dcterms:modified>
</cp:coreProperties>
</file>