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95" r:id="rId9"/>
    <p:sldId id="296" r:id="rId10"/>
    <p:sldId id="297" r:id="rId11"/>
    <p:sldId id="286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Zajištění závazků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15.3.2013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CSA_OPVK15_035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Zajištění obchodních závazků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19. 3.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možností zajištění závazků  a </a:t>
                      </a:r>
                      <a:r>
                        <a:rPr lang="cs-CZ" sz="1600" baseline="0" smtClean="0"/>
                        <a:t>jejich funkcí.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403797"/>
            <a:ext cx="8007530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Zajištění obchodních závazků</a:t>
            </a:r>
          </a:p>
          <a:p>
            <a:endParaRPr lang="cs-CZ" sz="1000" b="1" dirty="0" smtClean="0"/>
          </a:p>
          <a:p>
            <a:pPr lvl="0"/>
            <a:r>
              <a:rPr lang="cs-CZ" sz="2800" dirty="0" smtClean="0"/>
              <a:t>­ Zajišťovací institut</a:t>
            </a:r>
          </a:p>
          <a:p>
            <a:pPr lvl="0"/>
            <a:endParaRPr lang="cs-CZ" sz="1000" dirty="0" smtClean="0"/>
          </a:p>
          <a:p>
            <a:pPr lvl="0"/>
            <a:r>
              <a:rPr lang="cs-CZ" sz="2800" dirty="0" smtClean="0"/>
              <a:t>­ Právní prostředky k ochraně věřitele</a:t>
            </a:r>
          </a:p>
          <a:p>
            <a:pPr lvl="0"/>
            <a:endParaRPr lang="cs-CZ" sz="1000" dirty="0" smtClean="0"/>
          </a:p>
          <a:p>
            <a:pPr lvl="0"/>
            <a:r>
              <a:rPr lang="cs-CZ" sz="2800" dirty="0" smtClean="0"/>
              <a:t>­ Speciální právní instituty, jejímž cílem je zvýšit jistotu věřitele, že bude pohledávka splněna</a:t>
            </a:r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70263" y="1306286"/>
            <a:ext cx="7994468" cy="3853543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Funkce zajištění: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1) funkce preventivní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	­ dlužník ví, že v případě neplnění závazku, o něco 	přijde (= přimět platit)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1100" b="0" dirty="0" smtClean="0">
                <a:solidFill>
                  <a:schemeClr val="tx1"/>
                </a:solidFill>
              </a:rPr>
              <a:t/>
            </a:r>
            <a:br>
              <a:rPr lang="cs-CZ" sz="11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2) funkce uhrazovací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	­ ručení = pokud nezaplatí, nesplnění závazek se 	uhradí zajištěnou věci, případně uhradí ručitel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Zajištění závazků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54926" y="1464773"/>
            <a:ext cx="5760720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Druhy zajištění závazků:</a:t>
            </a:r>
          </a:p>
          <a:p>
            <a:endParaRPr lang="cs-CZ" sz="1000" b="1" dirty="0" smtClean="0"/>
          </a:p>
          <a:p>
            <a:pPr marL="514350" lvl="0" indent="-514350">
              <a:buAutoNum type="arabicParenR"/>
            </a:pPr>
            <a:r>
              <a:rPr lang="cs-CZ" sz="2800" dirty="0" smtClean="0"/>
              <a:t>zástavní právo</a:t>
            </a:r>
          </a:p>
          <a:p>
            <a:pPr marL="514350" lvl="0" indent="-514350">
              <a:buAutoNum type="arabicParenR"/>
            </a:pPr>
            <a:r>
              <a:rPr lang="cs-CZ" sz="2800" dirty="0" smtClean="0"/>
              <a:t>zadržovací právo</a:t>
            </a:r>
          </a:p>
          <a:p>
            <a:pPr lvl="0"/>
            <a:r>
              <a:rPr lang="cs-CZ" sz="2800" dirty="0" smtClean="0"/>
              <a:t>3)   ručení</a:t>
            </a:r>
          </a:p>
          <a:p>
            <a:pPr lvl="0"/>
            <a:r>
              <a:rPr lang="cs-CZ" sz="2800" dirty="0" smtClean="0"/>
              <a:t>4)   bankovní záruka</a:t>
            </a:r>
          </a:p>
          <a:p>
            <a:pPr lvl="0"/>
            <a:r>
              <a:rPr lang="cs-CZ" sz="2800" dirty="0" smtClean="0"/>
              <a:t>5)   uznání závazků</a:t>
            </a:r>
          </a:p>
          <a:p>
            <a:pPr lvl="0"/>
            <a:r>
              <a:rPr lang="cs-CZ" sz="2800" dirty="0" smtClean="0"/>
              <a:t>6)   smluvní pokuta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4855" y="1149531"/>
            <a:ext cx="7332128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Zástavní právo</a:t>
            </a:r>
          </a:p>
          <a:p>
            <a:pPr lvl="0"/>
            <a:r>
              <a:rPr lang="cs-CZ" dirty="0" smtClean="0"/>
              <a:t>Používá se k zajištění pohledávky peněžité i nepeněžité.</a:t>
            </a:r>
          </a:p>
          <a:p>
            <a:pPr lvl="0"/>
            <a:r>
              <a:rPr lang="cs-CZ" dirty="0" smtClean="0"/>
              <a:t>Zástavní právo patří mezi věcná práva.</a:t>
            </a:r>
          </a:p>
          <a:p>
            <a:pPr lvl="0"/>
            <a:endParaRPr lang="cs-CZ" dirty="0" smtClean="0"/>
          </a:p>
          <a:p>
            <a:pPr lvl="0"/>
            <a:r>
              <a:rPr lang="cs-CZ" sz="2000" b="1" dirty="0" smtClean="0"/>
              <a:t>Zástavou může být</a:t>
            </a:r>
            <a:endParaRPr lang="cs-CZ" sz="2000" dirty="0" smtClean="0"/>
          </a:p>
          <a:p>
            <a:pPr lvl="1"/>
            <a:r>
              <a:rPr lang="cs-CZ" dirty="0" smtClean="0"/>
              <a:t>Movitá věc – individuálně určená (počítač, obrazy, auto….)</a:t>
            </a:r>
          </a:p>
          <a:p>
            <a:pPr lvl="1"/>
            <a:r>
              <a:rPr lang="cs-CZ" dirty="0" smtClean="0"/>
              <a:t>Nemovitá věc –  pozemky a stavby spojené se zemí pevným základem</a:t>
            </a:r>
          </a:p>
          <a:p>
            <a:pPr lvl="1"/>
            <a:r>
              <a:rPr lang="cs-CZ" dirty="0" smtClean="0"/>
              <a:t>Pohledávka nebo jiné majetkové právo </a:t>
            </a:r>
          </a:p>
          <a:p>
            <a:pPr lvl="1"/>
            <a:r>
              <a:rPr lang="cs-CZ" dirty="0" smtClean="0"/>
              <a:t>Podnik – movité i nemovité části</a:t>
            </a:r>
          </a:p>
          <a:p>
            <a:pPr lvl="1"/>
            <a:r>
              <a:rPr lang="cs-CZ" dirty="0" smtClean="0"/>
              <a:t>Obchodní podíl</a:t>
            </a:r>
          </a:p>
          <a:p>
            <a:pPr lvl="1"/>
            <a:r>
              <a:rPr lang="cs-CZ" dirty="0" smtClean="0"/>
              <a:t>Nebytové prostory nebo byty</a:t>
            </a:r>
          </a:p>
          <a:p>
            <a:pPr lvl="1"/>
            <a:r>
              <a:rPr lang="cs-CZ" dirty="0" smtClean="0"/>
              <a:t>Cenný papír (akcie, dluhopisy, směnky, šeky…)</a:t>
            </a:r>
          </a:p>
          <a:p>
            <a:pPr lvl="1"/>
            <a:r>
              <a:rPr lang="cs-CZ" dirty="0" smtClean="0"/>
              <a:t>Předměty průmyslového vlastnictví (patenty, vynálezy,…)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136470"/>
            <a:ext cx="7888309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Vznik a zánik zástavy</a:t>
            </a:r>
            <a:endParaRPr lang="cs-CZ" sz="2400" dirty="0" smtClean="0"/>
          </a:p>
          <a:p>
            <a:pPr lvl="1"/>
            <a:r>
              <a:rPr lang="cs-CZ" b="1" dirty="0" smtClean="0"/>
              <a:t>Vznik:</a:t>
            </a:r>
            <a:endParaRPr lang="cs-CZ" dirty="0" smtClean="0"/>
          </a:p>
          <a:p>
            <a:pPr lvl="2">
              <a:buFont typeface="Arial" pitchFamily="34" charset="0"/>
              <a:buChar char="•"/>
            </a:pPr>
            <a:r>
              <a:rPr lang="cs-CZ" dirty="0" smtClean="0"/>
              <a:t> Smlouvou – musí být písemná</a:t>
            </a:r>
          </a:p>
          <a:p>
            <a:pPr lvl="2">
              <a:buFont typeface="Arial" pitchFamily="34" charset="0"/>
              <a:buChar char="•"/>
            </a:pPr>
            <a:r>
              <a:rPr lang="cs-CZ" dirty="0" smtClean="0"/>
              <a:t> Soudem schválenou dohodou o vypořádání dědictví</a:t>
            </a:r>
          </a:p>
          <a:p>
            <a:pPr lvl="2">
              <a:buFont typeface="Arial" pitchFamily="34" charset="0"/>
              <a:buChar char="•"/>
            </a:pPr>
            <a:r>
              <a:rPr lang="cs-CZ" dirty="0" smtClean="0"/>
              <a:t> Rozhodnutím soudu nebo správního úřadu</a:t>
            </a:r>
          </a:p>
          <a:p>
            <a:pPr lvl="2">
              <a:buFont typeface="Arial" pitchFamily="34" charset="0"/>
              <a:buChar char="•"/>
            </a:pPr>
            <a:r>
              <a:rPr lang="cs-CZ" dirty="0" smtClean="0"/>
              <a:t> Ze zákona – při pronajímání nemovitostí</a:t>
            </a:r>
          </a:p>
          <a:p>
            <a:pPr lvl="1"/>
            <a:r>
              <a:rPr lang="cs-CZ" dirty="0" smtClean="0"/>
              <a:t>Při vzniku závazku se movitá věc odevzdá věřiteli nebo 3 osobě.</a:t>
            </a:r>
          </a:p>
          <a:p>
            <a:pPr lvl="1"/>
            <a:r>
              <a:rPr lang="cs-CZ" dirty="0" smtClean="0"/>
              <a:t>Nemovitosti  se zapisují do katastru nemovitostí (= právní vada nemovitosti)</a:t>
            </a:r>
          </a:p>
          <a:p>
            <a:pPr lvl="1"/>
            <a:endParaRPr lang="cs-CZ" sz="1000" dirty="0" smtClean="0"/>
          </a:p>
          <a:p>
            <a:pPr lvl="0"/>
            <a:r>
              <a:rPr lang="cs-CZ" b="1" dirty="0" smtClean="0"/>
              <a:t>Zánik zástavního práva: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Zánikem zajištěné pohledávky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Zánikem zástavy (např. rozbití věci)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Vzdání se věřitele zástavy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Uhrazení pohledávky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Uplynutím doby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Dohodou mezi věřitelem a dlužníkem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01783" y="1720840"/>
            <a:ext cx="6988628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Zadržovací právo</a:t>
            </a:r>
          </a:p>
          <a:p>
            <a:pPr lvl="0"/>
            <a:endParaRPr lang="cs-CZ" sz="1000" b="1" dirty="0" smtClean="0"/>
          </a:p>
          <a:p>
            <a:pPr lvl="0"/>
            <a:r>
              <a:rPr lang="cs-CZ" dirty="0" smtClean="0"/>
              <a:t>Používá se mezi podnikateli a řídí se občanským zákoníkem.</a:t>
            </a:r>
          </a:p>
          <a:p>
            <a:pPr lvl="0"/>
            <a:r>
              <a:rPr lang="cs-CZ" dirty="0" smtClean="0"/>
              <a:t>Věřitel má v oprávněném vlastnictví movitou věc dlužníka do doby, než mu zaplatí dluh.</a:t>
            </a:r>
          </a:p>
          <a:p>
            <a:pPr lvl="0"/>
            <a:r>
              <a:rPr lang="cs-CZ" dirty="0" smtClean="0"/>
              <a:t>Pohledávka vzniká v době, kdy má věřitel věc u sebe.</a:t>
            </a:r>
          </a:p>
          <a:p>
            <a:pPr lvl="0"/>
            <a:r>
              <a:rPr lang="cs-CZ" dirty="0" smtClean="0"/>
              <a:t>Vzniká jednostranným úkonem</a:t>
            </a:r>
          </a:p>
          <a:p>
            <a:pPr lvl="0"/>
            <a:endParaRPr lang="cs-CZ" dirty="0" smtClean="0"/>
          </a:p>
          <a:p>
            <a:r>
              <a:rPr lang="cs-CZ" b="1" dirty="0" smtClean="0"/>
              <a:t>Zánik zadržovacího práva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Splacení závazku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Zánikem zadržené věci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Vydáním zadržené věci dlužníkovi 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Dlužník poskytne jiné zajištění pohledávky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214846"/>
            <a:ext cx="8239943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Ručení</a:t>
            </a:r>
          </a:p>
          <a:p>
            <a:pPr lvl="0"/>
            <a:r>
              <a:rPr lang="cs-CZ" dirty="0" smtClean="0"/>
              <a:t>Za dluh ručí s spolu s dlužníkem i ručitel, v případě neplacení dluhu dlužníkem musí dluh uhradit ručitel</a:t>
            </a:r>
          </a:p>
          <a:p>
            <a:pPr lvl="0"/>
            <a:r>
              <a:rPr lang="cs-CZ" dirty="0" smtClean="0"/>
              <a:t>Vznik ručení:</a:t>
            </a:r>
          </a:p>
          <a:p>
            <a:pPr lvl="1"/>
            <a:r>
              <a:rPr lang="cs-CZ" dirty="0" smtClean="0"/>
              <a:t>Písemným prohlášením ručitele, že v případě nesplnění závazků dlužníka zaplatí věřiteli sám</a:t>
            </a:r>
          </a:p>
          <a:p>
            <a:pPr lvl="0"/>
            <a:r>
              <a:rPr lang="cs-CZ" dirty="0" smtClean="0"/>
              <a:t>Povinnost platit vzniká, když dlužník bude mít prodlení z platby</a:t>
            </a:r>
          </a:p>
          <a:p>
            <a:pPr lvl="0"/>
            <a:r>
              <a:rPr lang="cs-CZ" dirty="0" smtClean="0"/>
              <a:t>Ručení trvá po celou dobu závazku dlužníka.</a:t>
            </a:r>
          </a:p>
          <a:p>
            <a:pPr lvl="0"/>
            <a:r>
              <a:rPr lang="cs-CZ" dirty="0" smtClean="0"/>
              <a:t>Ručitelů může být víc (tzv. spoluručitelé)</a:t>
            </a:r>
          </a:p>
          <a:p>
            <a:pPr lvl="0"/>
            <a:endParaRPr lang="cs-CZ" sz="800" dirty="0" smtClean="0"/>
          </a:p>
          <a:p>
            <a:pPr lvl="0"/>
            <a:r>
              <a:rPr lang="cs-CZ" sz="2400" b="1" dirty="0" smtClean="0"/>
              <a:t>Bankovní záruka</a:t>
            </a:r>
          </a:p>
          <a:p>
            <a:pPr lvl="0"/>
            <a:r>
              <a:rPr lang="cs-CZ" dirty="0" smtClean="0"/>
              <a:t>Banka se v tzv. záruční listině zavazuje, uspokojit věřitele v případě, že dlužník neplní závazek nebo v jiných okolnostech</a:t>
            </a:r>
          </a:p>
          <a:p>
            <a:pPr lvl="0"/>
            <a:r>
              <a:rPr lang="cs-CZ" dirty="0" smtClean="0"/>
              <a:t>Jedna z nejspolehlivějších (banka se zaručuje pouze dobrým dlužníkům)</a:t>
            </a:r>
          </a:p>
          <a:p>
            <a:pPr lvl="0"/>
            <a:r>
              <a:rPr lang="cs-CZ" dirty="0" smtClean="0"/>
              <a:t>Zajišťují se:</a:t>
            </a:r>
          </a:p>
          <a:p>
            <a:pPr lvl="1"/>
            <a:r>
              <a:rPr lang="cs-CZ" dirty="0" smtClean="0"/>
              <a:t>Peněžité pohledávky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154" y="1580606"/>
            <a:ext cx="6728637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Uznání závazku</a:t>
            </a:r>
          </a:p>
          <a:p>
            <a:pPr lvl="0"/>
            <a:r>
              <a:rPr lang="cs-CZ" dirty="0" smtClean="0"/>
              <a:t>Řídí se obchodním zákoníkem.</a:t>
            </a:r>
          </a:p>
          <a:p>
            <a:pPr lvl="0"/>
            <a:r>
              <a:rPr lang="cs-CZ" dirty="0" smtClean="0"/>
              <a:t>Jednostranný písemný úkon.</a:t>
            </a:r>
          </a:p>
          <a:p>
            <a:pPr lvl="0"/>
            <a:r>
              <a:rPr lang="cs-CZ" dirty="0" smtClean="0"/>
              <a:t>Dlužník věřiteli písemně uzná závazek.</a:t>
            </a:r>
          </a:p>
          <a:p>
            <a:pPr lvl="0"/>
            <a:endParaRPr lang="cs-CZ" dirty="0" smtClean="0"/>
          </a:p>
          <a:p>
            <a:pPr lvl="0"/>
            <a:r>
              <a:rPr lang="cs-CZ" sz="2400" b="1" dirty="0" smtClean="0"/>
              <a:t>Smluvní pokuta</a:t>
            </a:r>
          </a:p>
          <a:p>
            <a:pPr lvl="0"/>
            <a:r>
              <a:rPr lang="cs-CZ" dirty="0" smtClean="0"/>
              <a:t>Řídí se občanským i obchodním zákoníkem.</a:t>
            </a:r>
          </a:p>
          <a:p>
            <a:pPr lvl="0"/>
            <a:r>
              <a:rPr lang="cs-CZ" dirty="0" smtClean="0"/>
              <a:t>Pokuta dohodnutá ve smlouvě.</a:t>
            </a:r>
          </a:p>
          <a:p>
            <a:pPr lvl="0"/>
            <a:r>
              <a:rPr lang="cs-CZ" dirty="0" smtClean="0"/>
              <a:t>Musí být uvedeno písemně: výše pokuty a za jakých podmínek vzniká (v %, ve zlomku nebo logaritmu)</a:t>
            </a:r>
          </a:p>
          <a:p>
            <a:pPr lvl="0"/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obchodních závazků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338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PREZENTACE_VOSHK_logolinkEU</vt:lpstr>
      <vt:lpstr>Zajištění závazků</vt:lpstr>
      <vt:lpstr>Tento učební materiál vznikl za podpory OPVK 1.5</vt:lpstr>
      <vt:lpstr>Zajištění závazků</vt:lpstr>
      <vt:lpstr>  Funkce zajištění:  1) funkce preventivní  ­ dlužník ví, že v případě neplnění závazku, o něco  přijde (= přimět platit)  2) funkce uhrazovací  ­ ručení = pokud nezaplatí, nesplnění závazek se  uhradí zajištěnou věci, případně uhradí ručitel </vt:lpstr>
      <vt:lpstr>Zajištění závazků</vt:lpstr>
      <vt:lpstr>Zajištění závazků</vt:lpstr>
      <vt:lpstr>Zajištění závazků</vt:lpstr>
      <vt:lpstr>Zajištění závazků</vt:lpstr>
      <vt:lpstr>Zajištění závazků</vt:lpstr>
      <vt:lpstr>Zajištění závazků</vt:lpstr>
      <vt:lpstr>Zajištění obchodních závazků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U3</cp:lastModifiedBy>
  <cp:revision>83</cp:revision>
  <dcterms:created xsi:type="dcterms:W3CDTF">2012-10-31T11:13:41Z</dcterms:created>
  <dcterms:modified xsi:type="dcterms:W3CDTF">2013-05-29T08:35:00Z</dcterms:modified>
</cp:coreProperties>
</file>