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620688"/>
            <a:ext cx="2483768" cy="72008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</a:t>
            </a: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3537012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409507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Anotace:</a:t>
            </a:r>
          </a:p>
        </p:txBody>
      </p:sp>
      <p:grpSp>
        <p:nvGrpSpPr>
          <p:cNvPr id="11" name="Skupina 10"/>
          <p:cNvGrpSpPr/>
          <p:nvPr/>
        </p:nvGrpSpPr>
        <p:grpSpPr>
          <a:xfrm>
            <a:off x="1691680" y="260648"/>
            <a:ext cx="7128792" cy="6048672"/>
            <a:chOff x="1440160" y="260648"/>
            <a:chExt cx="7128792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3600400" y="83671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2556284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2790056" y="1340768"/>
              <a:ext cx="4429000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Matematika a její aplikace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980220" y="1916832"/>
              <a:ext cx="604867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Geometrie v rovině a prostoru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2088232" y="2348880"/>
              <a:ext cx="5904656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Rýsování čtverce</a:t>
              </a:r>
              <a:r>
                <a:rPr kumimoji="0" lang="cs-CZ" sz="2400" b="1" i="0" u="none" strike="noStrike" kern="1200" cap="all" spc="0" normalizeH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 podle úhlopříček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2574032" y="306896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MGR. Hana Slaná</a:t>
              </a: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2574032" y="357301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2574032" y="4149080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5.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440160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Prezentace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je určena k výuce rýsování </a:t>
              </a:r>
              <a:r>
                <a:rPr lang="cs-CZ" sz="2400" b="1" cap="all" smtClean="0">
                  <a:latin typeface="+mj-lt"/>
                  <a:ea typeface="+mj-ea"/>
                  <a:cs typeface="+mj-cs"/>
                </a:rPr>
                <a:t>čtverce podle </a:t>
              </a: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úhlopříček.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187624" y="1916832"/>
            <a:ext cx="6624736" cy="28083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Nadpis 1"/>
          <p:cNvSpPr>
            <a:spLocks noGrp="1"/>
          </p:cNvSpPr>
          <p:nvPr/>
        </p:nvSpPr>
        <p:spPr>
          <a:xfrm>
            <a:off x="611560" y="1772816"/>
            <a:ext cx="7772400" cy="2448272"/>
          </a:xfrm>
          <a:prstGeom prst="rect">
            <a:avLst/>
          </a:prstGeom>
          <a:noFill/>
        </p:spPr>
        <p:txBody>
          <a:bodyPr anchor="t" anchorCtr="0">
            <a:no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>
            <a:defPPr>
              <a:defRPr sz="4400">
                <a:solidFill>
                  <a:schemeClr val="tx2">
                    <a:shade val="80000"/>
                    <a:satMod val="150000"/>
                  </a:schemeClr>
                </a:solidFill>
                <a:latin typeface="+mj-lt"/>
                <a:ea typeface="+mj-ea"/>
                <a:cs typeface="+mj-cs"/>
              </a:defRPr>
            </a:defPPr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lang="en-US" sz="6200" b="1" kern="1200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  <a:latin typeface="+mj-lt"/>
                <a:ea typeface="+mj-lt"/>
                <a:cs typeface="+mj-lt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5300" b="1">
                <a:solidFill>
                  <a:srgbClr val="171B73"/>
                </a:solidFill>
                <a:latin typeface="Bodoni MT" pitchFamily="18" charset="0"/>
                <a:ea typeface="Bodoni MT" pitchFamily="18" charset="0"/>
                <a:cs typeface="Bodoni MT" pitchFamily="18" charset="0"/>
              </a:defRPr>
            </a:lvl9pPr>
          </a:lstStyle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Rýsování </a:t>
            </a:r>
          </a:p>
          <a:p>
            <a:pPr eaLnBrk="1" hangingPunct="1">
              <a:defRPr/>
            </a:pPr>
            <a:r>
              <a:rPr lang="cs-CZ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Čtverce podle úhlopříček</a:t>
            </a:r>
            <a:endParaRPr lang="cs-CZ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Podnadpis 2"/>
          <p:cNvSpPr>
            <a:spLocks noGrp="1"/>
          </p:cNvSpPr>
          <p:nvPr/>
        </p:nvSpPr>
        <p:spPr bwMode="auto">
          <a:xfrm>
            <a:off x="419100" y="677069"/>
            <a:ext cx="83058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45720" tIns="45720" rIns="45720" bIns="45720" numCol="1" anchor="b" anchorCtr="0" compatLnSpc="1">
            <a:prstTxWarp prst="textNoShape">
              <a:avLst/>
            </a:prstTxWarp>
            <a:normAutofit/>
          </a:bodyPr>
          <a:lstStyle>
            <a:defPPr>
              <a:defRPr>
                <a:solidFill>
                  <a:schemeClr val="tx1"/>
                </a:solidFill>
                <a:latin typeface="+mn-lt"/>
                <a:ea typeface="+mn-ea"/>
                <a:cs typeface="+mn-cs"/>
              </a:defRPr>
            </a:defPPr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80000"/>
              <a:buFont typeface="Wingdings 2" pitchFamily="18" charset="2"/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  <a:latin typeface="+mn-lt"/>
                <a:ea typeface="+mn-lt"/>
                <a:cs typeface="+mn-lt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Font typeface="Wingdings 2" pitchFamily="18" charset="2"/>
              <a:buNone/>
              <a:defRPr sz="22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C43D1F"/>
              </a:buClr>
              <a:buFont typeface="Wingdings 2" pitchFamily="18" charset="2"/>
              <a:buNone/>
              <a:defRPr sz="2000"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B42469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7B309B"/>
              </a:buClr>
              <a:buFont typeface="Wingdings 2" pitchFamily="18" charset="2"/>
              <a:buNone/>
              <a:defRPr>
                <a:solidFill>
                  <a:schemeClr val="tx1"/>
                </a:solidFill>
                <a:latin typeface="+mn-lt"/>
                <a:ea typeface="+mn-lt"/>
                <a:cs typeface="+mn-lt"/>
              </a:defRPr>
            </a:lvl5pPr>
            <a:lvl6pPr marL="2286000" indent="0" algn="ctr" eaLnBrk="1" hangingPunct="1">
              <a:buClr>
                <a:schemeClr val="accent6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6pPr>
            <a:lvl7pPr marL="2743200" indent="0" algn="ctr" eaLnBrk="1" hangingPunct="1">
              <a:buClr>
                <a:schemeClr val="tx2"/>
              </a:buClr>
              <a:buFont typeface="Wingdings 2" pitchFamily="18" charset="2"/>
              <a:buNone/>
              <a:defRPr lang="en-US" sz="1600" baseline="0" smtClean="0">
                <a:latin typeface="+mn-lt"/>
              </a:defRPr>
            </a:lvl7pPr>
            <a:lvl8pPr marL="3200400" indent="0" algn="ctr" eaLnBrk="1" hangingPunct="1">
              <a:buClr>
                <a:schemeClr val="accent2"/>
              </a:buClr>
              <a:buFont typeface="Wingdings 2" pitchFamily="18" charset="2"/>
              <a:buNone/>
              <a:defRPr sz="1600" baseline="0">
                <a:latin typeface="+mn-lt"/>
              </a:defRPr>
            </a:lvl8pPr>
            <a:lvl9pPr marL="3657600" indent="0" algn="ctr" eaLnBrk="1" hangingPunct="1">
              <a:buClr>
                <a:schemeClr val="accent1"/>
              </a:buClr>
              <a:buFont typeface="Wingdings 2" pitchFamily="18" charset="2"/>
              <a:buNone/>
              <a:defRPr sz="1400" baseline="0">
                <a:latin typeface="+mn-lt"/>
              </a:defRPr>
            </a:lvl9pPr>
          </a:lstStyle>
          <a:p>
            <a:pPr eaLnBrk="1" hangingPunct="1">
              <a:defRPr/>
            </a:pPr>
            <a:r>
              <a:rPr lang="cs-CZ" sz="2000" smtClean="0"/>
              <a:t>VY_42_INOVACE_29_Rýsování </a:t>
            </a:r>
            <a:r>
              <a:rPr lang="cs-CZ" sz="2000" dirty="0" smtClean="0"/>
              <a:t>čtverce podle úhlopříček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01800" y="4796632"/>
            <a:ext cx="5718175" cy="1384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Narýsuj čtverec ABCD.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e = 8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467544" y="1916832"/>
            <a:ext cx="978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Náčrtek: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283968" y="5157192"/>
            <a:ext cx="304363" cy="3727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B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04815" y="3182724"/>
            <a:ext cx="312240" cy="3727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12160" y="3284984"/>
            <a:ext cx="3027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 rot="87935">
            <a:off x="3784449" y="3077120"/>
            <a:ext cx="642680" cy="36296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 cm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 rot="2795238">
            <a:off x="3257575" y="2319206"/>
            <a:ext cx="2335311" cy="232585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TextovéPole 15"/>
          <p:cNvSpPr txBox="1"/>
          <p:nvPr/>
        </p:nvSpPr>
        <p:spPr>
          <a:xfrm>
            <a:off x="4298485" y="1487817"/>
            <a:ext cx="321693" cy="37279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endParaRPr lang="cs-CZ" dirty="0"/>
          </a:p>
        </p:txBody>
      </p:sp>
      <p:cxnSp>
        <p:nvCxnSpPr>
          <p:cNvPr id="22" name="Přímá spojovací čára 21"/>
          <p:cNvCxnSpPr/>
          <p:nvPr/>
        </p:nvCxnSpPr>
        <p:spPr>
          <a:xfrm rot="2795238" flipV="1">
            <a:off x="3257575" y="2319206"/>
            <a:ext cx="2335311" cy="2325852"/>
          </a:xfrm>
          <a:prstGeom prst="line">
            <a:avLst/>
          </a:prstGeom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 rot="2795238">
            <a:off x="3257575" y="2319206"/>
            <a:ext cx="2335311" cy="2325852"/>
          </a:xfrm>
          <a:prstGeom prst="line">
            <a:avLst/>
          </a:prstGeom>
          <a:effectLst/>
        </p:spPr>
        <p:style>
          <a:lnRef idx="2">
            <a:schemeClr val="accent6"/>
          </a:lnRef>
          <a:fillRef idx="0">
            <a:schemeClr val="accent6"/>
          </a:fillRef>
          <a:effectRef idx="1">
            <a:schemeClr val="accent6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>
            <a:off x="3851920" y="3140968"/>
            <a:ext cx="914400" cy="914400"/>
          </a:xfrm>
          <a:prstGeom prst="arc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4499992" y="3356992"/>
            <a:ext cx="45719" cy="45719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11560" y="476672"/>
          <a:ext cx="6096000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Narýsuj přímku p.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Narýsuj přímku</a:t>
                      </a:r>
                      <a:r>
                        <a:rPr lang="cs-CZ" baseline="0" dirty="0" smtClean="0"/>
                        <a:t> q, která je kolmá k přímce p.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55776" y="1916832"/>
            <a:ext cx="4090987" cy="442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611560" y="476672"/>
          <a:ext cx="6624736" cy="74168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62473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Vyznač bod S, který je průsečíkem přímky p a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baseline="0" dirty="0" err="1" smtClean="0"/>
                        <a:t>q</a:t>
                      </a:r>
                      <a:r>
                        <a:rPr lang="cs-CZ" baseline="0" dirty="0" smtClean="0"/>
                        <a:t>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Narýsuj kružnici k se středem S o poloměru 8:2 = 4 cm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1772816"/>
            <a:ext cx="4090987" cy="442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87624" y="1988840"/>
            <a:ext cx="4090987" cy="44211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611560" y="476672"/>
          <a:ext cx="6096000" cy="101092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6096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1. Vyznač body A, B, C, D , které jsou</a:t>
                      </a:r>
                      <a:r>
                        <a:rPr lang="cs-CZ" baseline="0" dirty="0" smtClean="0"/>
                        <a:t> průsečíky přímky p a kružnice k a přímky q a kružnice k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2. Narýsoval jsi čtverec ABCD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Použité zdroje:</a:t>
            </a:r>
            <a:endParaRPr kumimoji="0" lang="cs-CZ" sz="44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</a:rPr>
              <a:t>Microsoft - 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http://office.</a:t>
            </a:r>
            <a:r>
              <a:rPr kumimoji="0" lang="cs-CZ" sz="2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>
                    <a:shade val="55000"/>
                  </a:schemeClr>
                </a:solidFill>
                <a:effectLst/>
                <a:uLnTx/>
                <a:uFillTx/>
                <a:latin typeface="+mn-lt"/>
                <a:ea typeface="+mn-lt"/>
                <a:cs typeface="+mn-lt"/>
                <a:hlinkClick r:id="rId2"/>
              </a:rPr>
              <a:t>microsoft.com</a:t>
            </a: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2">
                  <a:shade val="55000"/>
                </a:schemeClr>
              </a:solidFill>
              <a:effectLst/>
              <a:uLnTx/>
              <a:uFillTx/>
              <a:latin typeface="+mn-lt"/>
              <a:ea typeface="+mn-lt"/>
              <a:cs typeface="+mn-lt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2000" dirty="0" err="1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CorelDraw</a:t>
            </a:r>
            <a:r>
              <a:rPr lang="cs-CZ" sz="2000" smtClean="0">
                <a:solidFill>
                  <a:schemeClr val="tx2">
                    <a:shade val="55000"/>
                  </a:schemeClr>
                </a:solidFill>
                <a:ea typeface="+mn-lt"/>
                <a:cs typeface="+mn-lt"/>
              </a:rPr>
              <a:t>!</a:t>
            </a:r>
            <a:endParaRPr kumimoji="0" lang="cs-CZ" sz="2000" b="0" i="0" u="none" strike="noStrike" kern="1200" cap="none" spc="0" normalizeH="0" baseline="0" noProof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</TotalTime>
  <Words>176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Hanka</dc:creator>
  <cp:lastModifiedBy>Kluci</cp:lastModifiedBy>
  <cp:revision>4</cp:revision>
  <dcterms:created xsi:type="dcterms:W3CDTF">2012-01-02T05:58:32Z</dcterms:created>
  <dcterms:modified xsi:type="dcterms:W3CDTF">2012-01-08T11:17:22Z</dcterms:modified>
</cp:coreProperties>
</file>