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6" r:id="rId11"/>
    <p:sldId id="287" r:id="rId12"/>
    <p:sldId id="285" r:id="rId13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51" d="100"/>
          <a:sy n="51" d="100"/>
        </p:scale>
        <p:origin x="-634" y="-8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Fráňa Šrámek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09. 05. 2012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CSA_OPVK15_016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</a:t>
                      </a:r>
                      <a:r>
                        <a:rPr lang="cs-CZ" sz="1600" baseline="0" dirty="0" smtClean="0"/>
                        <a:t>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1. poloviny 20.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Fráňa</a:t>
                      </a:r>
                      <a:r>
                        <a:rPr lang="cs-CZ" sz="1600" baseline="0" dirty="0" smtClean="0"/>
                        <a:t> Šrámek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10. 05. 2012, 3.A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se se</a:t>
                      </a:r>
                      <a:r>
                        <a:rPr lang="cs-CZ" sz="1600" baseline="0" dirty="0" smtClean="0"/>
                        <a:t> životem a tvorbou Fráni Šrámka, pochopit význam jeho impresionistické tvorby.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Fráňa </a:t>
            </a:r>
            <a:r>
              <a:rPr lang="cs-CZ" dirty="0" smtClean="0"/>
              <a:t>Šrámek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Documents and Settings\prace\Plocha\Frana_Sramek_192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9361" y="1600200"/>
            <a:ext cx="400527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Fráňa Šrámek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*19. ledna 1877, Sobotka </a:t>
            </a:r>
          </a:p>
          <a:p>
            <a:endParaRPr lang="cs-CZ" dirty="0" smtClean="0"/>
          </a:p>
          <a:p>
            <a:r>
              <a:rPr lang="cs-CZ" dirty="0" smtClean="0"/>
              <a:t>† 1. července 1952, Praha</a:t>
            </a:r>
          </a:p>
          <a:p>
            <a:endParaRPr lang="cs-CZ" dirty="0" smtClean="0"/>
          </a:p>
          <a:p>
            <a:r>
              <a:rPr lang="cs-CZ" dirty="0" smtClean="0"/>
              <a:t>český básník, spisovatel, dramatik a buřič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6650"/>
            <a:ext cx="8229600" cy="819508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66158"/>
            <a:ext cx="8229600" cy="575531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Narodil se v </a:t>
            </a:r>
            <a:r>
              <a:rPr lang="cs-CZ" dirty="0" err="1" smtClean="0"/>
              <a:t>Sobotce</a:t>
            </a:r>
            <a:r>
              <a:rPr lang="cs-CZ" dirty="0" smtClean="0"/>
              <a:t>, roku 1885 se s rodiči přestěhoval do Písku, </a:t>
            </a:r>
          </a:p>
          <a:p>
            <a:r>
              <a:rPr lang="cs-CZ" dirty="0" smtClean="0"/>
              <a:t>V roce 1903 nastoupil na jednoroční vojenskou službu, která mu byla za trest o rok prodloužena. Zde se již projevily jeho antimilitaristické postoje. V září 1914 vážně onemocněl.</a:t>
            </a:r>
          </a:p>
          <a:p>
            <a:r>
              <a:rPr lang="cs-CZ" dirty="0" smtClean="0"/>
              <a:t>Po skončení vojenské služby začal studovat práva. Studia ukončil v roce 1905 a začal se věnovat literatuře.</a:t>
            </a:r>
          </a:p>
          <a:p>
            <a:r>
              <a:rPr lang="cs-CZ" dirty="0" smtClean="0"/>
              <a:t>Dostal se do Prahy, kde se připojil k časopisu </a:t>
            </a:r>
            <a:r>
              <a:rPr lang="cs-CZ" b="1" i="1" dirty="0" smtClean="0"/>
              <a:t>Nový kult</a:t>
            </a:r>
            <a:r>
              <a:rPr lang="cs-CZ" dirty="0" smtClean="0"/>
              <a:t>, jejíž vůdčí osobností byl S. K. Neumann. Redigoval časopis Práce. V roce 1905 byl dvakrát vězněn, za účast na demonstracích a pro antimilitaristickou báseň </a:t>
            </a:r>
            <a:r>
              <a:rPr lang="cs-CZ" b="1" i="1" u="sng" dirty="0" smtClean="0"/>
              <a:t>Píšou mi psaní</a:t>
            </a:r>
            <a:r>
              <a:rPr lang="cs-CZ" b="1" u="sng" dirty="0" smtClean="0"/>
              <a:t>.</a:t>
            </a:r>
          </a:p>
          <a:p>
            <a:r>
              <a:rPr lang="cs-CZ" dirty="0" smtClean="0"/>
              <a:t>Během první světové války narukoval na ruskou frontu. </a:t>
            </a:r>
          </a:p>
          <a:p>
            <a:r>
              <a:rPr lang="cs-CZ" dirty="0" smtClean="0"/>
              <a:t>Roku 1946 byl jmenován národním umělcem.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6650"/>
            <a:ext cx="8229600" cy="7159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2642"/>
            <a:ext cx="8229600" cy="571931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Jeho tvorba byla ovlivněna </a:t>
            </a:r>
            <a:r>
              <a:rPr lang="cs-CZ" b="1" u="sng" dirty="0" smtClean="0"/>
              <a:t>impresionismem,</a:t>
            </a:r>
          </a:p>
          <a:p>
            <a:r>
              <a:rPr lang="cs-CZ" b="1" u="sng" dirty="0" smtClean="0"/>
              <a:t>antimilitaristickými postoji. </a:t>
            </a:r>
          </a:p>
          <a:p>
            <a:r>
              <a:rPr lang="cs-CZ" dirty="0" smtClean="0"/>
              <a:t>F. Šrámek se angažoval v anarchistickém hnutí </a:t>
            </a:r>
            <a:br>
              <a:rPr lang="cs-CZ" dirty="0" smtClean="0"/>
            </a:br>
            <a:r>
              <a:rPr lang="cs-CZ" dirty="0" smtClean="0"/>
              <a:t>a stal se významným představitelem tzv. generace anarchistických buřičů.</a:t>
            </a:r>
          </a:p>
          <a:p>
            <a:r>
              <a:rPr lang="cs-CZ" dirty="0" smtClean="0"/>
              <a:t>Jeho dílo lze rozdělit do těchto základních témat:</a:t>
            </a:r>
          </a:p>
          <a:p>
            <a:r>
              <a:rPr lang="cs-CZ" dirty="0" smtClean="0"/>
              <a:t>příroda</a:t>
            </a:r>
          </a:p>
          <a:p>
            <a:r>
              <a:rPr lang="cs-CZ" dirty="0" smtClean="0"/>
              <a:t>odpor k válce – svůj vztah k válce žene až </a:t>
            </a:r>
            <a:br>
              <a:rPr lang="cs-CZ" dirty="0" smtClean="0"/>
            </a:br>
            <a:r>
              <a:rPr lang="cs-CZ" dirty="0" smtClean="0"/>
              <a:t>k odmítání válek obranných</a:t>
            </a:r>
          </a:p>
          <a:p>
            <a:r>
              <a:rPr lang="cs-CZ" dirty="0" smtClean="0"/>
              <a:t>milostný vztah mladých lidí, neschopných se podřídit konvencím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914400"/>
          </a:xfrm>
        </p:spPr>
        <p:txBody>
          <a:bodyPr/>
          <a:lstStyle/>
          <a:p>
            <a:r>
              <a:rPr lang="cs-CZ" dirty="0" smtClean="0"/>
              <a:t>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10883"/>
            <a:ext cx="8229600" cy="5727939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Života bído, přec tě mám rád</a:t>
            </a:r>
            <a:r>
              <a:rPr lang="cs-CZ" b="1" u="sng" dirty="0" smtClean="0"/>
              <a:t> </a:t>
            </a:r>
            <a:r>
              <a:rPr lang="cs-CZ" dirty="0" smtClean="0"/>
              <a:t>(1905) – vyjádření odporu k militarismu a </a:t>
            </a:r>
            <a:r>
              <a:rPr lang="cs-CZ" dirty="0" err="1" smtClean="0"/>
              <a:t>Rakousku</a:t>
            </a:r>
            <a:r>
              <a:rPr lang="cs-CZ" dirty="0" smtClean="0"/>
              <a:t>-Uhersku</a:t>
            </a:r>
          </a:p>
          <a:p>
            <a:r>
              <a:rPr lang="cs-CZ" b="1" i="1" u="sng" dirty="0" smtClean="0"/>
              <a:t>Modrý a rudý</a:t>
            </a:r>
            <a:r>
              <a:rPr lang="cs-CZ" b="1" u="sng" dirty="0" smtClean="0"/>
              <a:t> (1906</a:t>
            </a:r>
            <a:r>
              <a:rPr lang="cs-CZ" dirty="0" smtClean="0"/>
              <a:t>) – antimilitarismus, vzpoura proti válce, symbolika barev v názvu (modrá barva rakouské uniformy, červená barvou anarchismu), obsahuje báseň Raport</a:t>
            </a:r>
          </a:p>
          <a:p>
            <a:r>
              <a:rPr lang="cs-CZ" b="1" i="1" u="sng" dirty="0" smtClean="0"/>
              <a:t>Splav</a:t>
            </a:r>
            <a:r>
              <a:rPr lang="cs-CZ" u="sng" dirty="0" smtClean="0"/>
              <a:t> </a:t>
            </a:r>
            <a:r>
              <a:rPr lang="cs-CZ" dirty="0" smtClean="0"/>
              <a:t>(1916, 1922 v rozšířené verzi s básněmi </a:t>
            </a:r>
            <a:br>
              <a:rPr lang="cs-CZ" dirty="0" smtClean="0"/>
            </a:br>
            <a:r>
              <a:rPr lang="cs-CZ" dirty="0" smtClean="0"/>
              <a:t>z války) – milostná a přírodní lyrika s protiválečným podtextem, žena a příroda splývají do jednoho, impresionistická lyrika, senzitivní, plná představ, harmonická, milostná lyrika, nejobyčejnější a nejpřirozenější projevy života.</a:t>
            </a:r>
          </a:p>
          <a:p>
            <a:r>
              <a:rPr lang="cs-CZ" b="1" i="1" u="sng" dirty="0" smtClean="0"/>
              <a:t>Rány, růže</a:t>
            </a:r>
            <a:r>
              <a:rPr lang="cs-CZ" b="1" u="sng" dirty="0" smtClean="0"/>
              <a:t> </a:t>
            </a:r>
            <a:r>
              <a:rPr lang="cs-CZ" dirty="0" smtClean="0"/>
              <a:t>(1945) – vlastenecké básně, reakce na druhou světovou válku a na osvobození republiky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144"/>
            <a:ext cx="8229600" cy="7504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Prozaik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2642"/>
            <a:ext cx="8229600" cy="5858833"/>
          </a:xfrm>
        </p:spPr>
        <p:txBody>
          <a:bodyPr>
            <a:normAutofit fontScale="92500"/>
          </a:bodyPr>
          <a:lstStyle/>
          <a:p>
            <a:endParaRPr lang="cs-CZ" b="1" dirty="0" smtClean="0"/>
          </a:p>
          <a:p>
            <a:r>
              <a:rPr lang="cs-CZ" b="1" i="1" u="sng" dirty="0" smtClean="0"/>
              <a:t>Stříbrný vítr</a:t>
            </a:r>
            <a:r>
              <a:rPr lang="cs-CZ" b="1" u="sng" dirty="0" smtClean="0"/>
              <a:t> (1910) </a:t>
            </a:r>
            <a:r>
              <a:rPr lang="cs-CZ" dirty="0" smtClean="0"/>
              <a:t>– román o mládí a dospívání, autobiografické prvky, impresionistické líčení citové atmosféry, hlavní hrdina </a:t>
            </a:r>
            <a:r>
              <a:rPr lang="cs-CZ" dirty="0" err="1" smtClean="0"/>
              <a:t>Jeník</a:t>
            </a:r>
            <a:r>
              <a:rPr lang="cs-CZ" dirty="0" smtClean="0"/>
              <a:t> </a:t>
            </a:r>
            <a:r>
              <a:rPr lang="cs-CZ" dirty="0" err="1" smtClean="0"/>
              <a:t>Ratkin</a:t>
            </a:r>
            <a:r>
              <a:rPr lang="cs-CZ" dirty="0" smtClean="0"/>
              <a:t> se vzpírá tyranskému otci, nerozumí světu dospělých, získává první milostné zkušenosti</a:t>
            </a:r>
          </a:p>
          <a:p>
            <a:r>
              <a:rPr lang="cs-CZ" b="1" i="1" u="sng" dirty="0" smtClean="0"/>
              <a:t>Tělo</a:t>
            </a:r>
            <a:r>
              <a:rPr lang="cs-CZ" dirty="0" smtClean="0"/>
              <a:t> (1919) – román, silně působil na mladou generaci, u kritiky však vzbudil rozporné reakce</a:t>
            </a:r>
          </a:p>
          <a:p>
            <a:r>
              <a:rPr lang="cs-CZ" b="1" i="1" u="sng" dirty="0" smtClean="0"/>
              <a:t>Křižovatky</a:t>
            </a:r>
            <a:r>
              <a:rPr lang="cs-CZ" dirty="0" smtClean="0"/>
              <a:t> (1913) – román, pesimismus, radostnou víru v mládí zastoupila skepse, láska vede ke zklamání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76377"/>
          </a:xfrm>
        </p:spPr>
        <p:txBody>
          <a:bodyPr/>
          <a:lstStyle/>
          <a:p>
            <a:r>
              <a:rPr lang="cs-CZ" dirty="0" smtClean="0"/>
              <a:t>Dramatik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76378"/>
            <a:ext cx="8229600" cy="5796950"/>
          </a:xfrm>
        </p:spPr>
        <p:txBody>
          <a:bodyPr>
            <a:normAutofit fontScale="92500" lnSpcReduction="10000"/>
          </a:bodyPr>
          <a:lstStyle/>
          <a:p>
            <a:r>
              <a:rPr lang="cs-CZ" b="1" i="1" u="sng" dirty="0" smtClean="0"/>
              <a:t>Červen</a:t>
            </a:r>
            <a:r>
              <a:rPr lang="cs-CZ" b="1" u="sng" dirty="0" smtClean="0"/>
              <a:t> (1905)</a:t>
            </a:r>
            <a:r>
              <a:rPr lang="cs-CZ" dirty="0" smtClean="0"/>
              <a:t> – impresionistické drama</a:t>
            </a:r>
          </a:p>
          <a:p>
            <a:r>
              <a:rPr lang="cs-CZ" b="1" i="1" u="sng" dirty="0" smtClean="0"/>
              <a:t>Léto</a:t>
            </a:r>
            <a:r>
              <a:rPr lang="cs-CZ" b="1" u="sng" dirty="0" smtClean="0"/>
              <a:t> </a:t>
            </a:r>
            <a:r>
              <a:rPr lang="cs-CZ" u="sng" dirty="0" smtClean="0"/>
              <a:t>(1915</a:t>
            </a:r>
            <a:r>
              <a:rPr lang="cs-CZ" dirty="0" smtClean="0"/>
              <a:t>) – impresionistické divadelní drama. Mladý student se zamiluje do vdané paničky, která se jen předvádí. Je to žena bez morálky </a:t>
            </a:r>
            <a:br>
              <a:rPr lang="cs-CZ" dirty="0" smtClean="0"/>
            </a:br>
            <a:r>
              <a:rPr lang="cs-CZ" dirty="0" smtClean="0"/>
              <a:t>a zábran. Student zmoudří a zamiluje se do své vrstevnice </a:t>
            </a:r>
            <a:r>
              <a:rPr lang="cs-CZ" dirty="0" err="1" smtClean="0"/>
              <a:t>Stázie</a:t>
            </a:r>
            <a:r>
              <a:rPr lang="cs-CZ" dirty="0" smtClean="0"/>
              <a:t>. Autor se zaměřuje na prožitek osob.</a:t>
            </a:r>
          </a:p>
          <a:p>
            <a:r>
              <a:rPr lang="cs-CZ" b="1" i="1" u="sng" dirty="0" smtClean="0"/>
              <a:t>Měsíc nad řekou</a:t>
            </a:r>
            <a:r>
              <a:rPr lang="cs-CZ" b="1" u="sng" dirty="0" smtClean="0"/>
              <a:t> </a:t>
            </a:r>
            <a:r>
              <a:rPr lang="cs-CZ" u="sng" dirty="0" smtClean="0"/>
              <a:t>(1922</a:t>
            </a:r>
            <a:r>
              <a:rPr lang="cs-CZ" dirty="0" smtClean="0"/>
              <a:t>) – setkání bývalých spolužáků ze studií, zamyšlení nad ztracenými iluzemi mládí, střet starého a nového světa, konflikt mezi generacemi, projev českého impresionismu, zfilmováno Václavem Krškou </a:t>
            </a:r>
            <a:br>
              <a:rPr lang="cs-CZ" dirty="0" smtClean="0"/>
            </a:br>
            <a:r>
              <a:rPr lang="cs-CZ" dirty="0" smtClean="0"/>
              <a:t>v roce 1953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Života bído, přec tě mám rád (1905)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97429"/>
            <a:ext cx="8229600" cy="5524046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b="1" u="sng" dirty="0" smtClean="0"/>
              <a:t>Curriculum vitae</a:t>
            </a:r>
          </a:p>
          <a:p>
            <a:pPr algn="ctr">
              <a:buNone/>
            </a:pPr>
            <a:r>
              <a:rPr lang="cs-CZ" sz="2000" dirty="0" smtClean="0"/>
              <a:t>Na doktora studoval jsem, </a:t>
            </a:r>
          </a:p>
          <a:p>
            <a:pPr algn="ctr">
              <a:buNone/>
            </a:pPr>
            <a:r>
              <a:rPr lang="cs-CZ" sz="2000" dirty="0" err="1" smtClean="0"/>
              <a:t>tatík</a:t>
            </a:r>
            <a:r>
              <a:rPr lang="cs-CZ" sz="2000" dirty="0" smtClean="0"/>
              <a:t> po tom toužil,</a:t>
            </a:r>
          </a:p>
          <a:p>
            <a:pPr algn="ctr">
              <a:buNone/>
            </a:pPr>
            <a:r>
              <a:rPr lang="cs-CZ" sz="2000" dirty="0" smtClean="0"/>
              <a:t>císař pán, ten vzpomenul si,</a:t>
            </a:r>
          </a:p>
          <a:p>
            <a:pPr algn="ctr">
              <a:buNone/>
            </a:pPr>
            <a:r>
              <a:rPr lang="cs-CZ" sz="2000" dirty="0" smtClean="0"/>
              <a:t>abych jemu sloužil,</a:t>
            </a:r>
          </a:p>
          <a:p>
            <a:pPr algn="ctr">
              <a:buNone/>
            </a:pPr>
            <a:r>
              <a:rPr lang="cs-CZ" sz="2000" dirty="0" smtClean="0"/>
              <a:t>a ty zas chceš, moje milá,</a:t>
            </a:r>
          </a:p>
          <a:p>
            <a:pPr algn="ctr">
              <a:buNone/>
            </a:pPr>
            <a:r>
              <a:rPr lang="cs-CZ" sz="2000" dirty="0" smtClean="0"/>
              <a:t>bych se pro tebe soužil.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err="1" smtClean="0"/>
              <a:t>Tatík</a:t>
            </a:r>
            <a:r>
              <a:rPr lang="cs-CZ" sz="2000" dirty="0" smtClean="0"/>
              <a:t> lomil rukama,</a:t>
            </a:r>
          </a:p>
          <a:p>
            <a:pPr algn="ctr">
              <a:buNone/>
            </a:pPr>
            <a:r>
              <a:rPr lang="cs-CZ" sz="2000" dirty="0" smtClean="0"/>
              <a:t>já nelámal hlavu,</a:t>
            </a:r>
          </a:p>
          <a:p>
            <a:pPr algn="ctr">
              <a:buNone/>
            </a:pPr>
            <a:r>
              <a:rPr lang="cs-CZ" sz="2000" dirty="0" smtClean="0"/>
              <a:t>císař pán mi nechal ujít</a:t>
            </a:r>
          </a:p>
          <a:p>
            <a:pPr algn="ctr">
              <a:buNone/>
            </a:pPr>
            <a:r>
              <a:rPr lang="cs-CZ" sz="2000" dirty="0" err="1" smtClean="0"/>
              <a:t>generálskou</a:t>
            </a:r>
            <a:r>
              <a:rPr lang="cs-CZ" sz="2000" dirty="0" smtClean="0"/>
              <a:t> slávu,</a:t>
            </a:r>
          </a:p>
          <a:p>
            <a:pPr algn="ctr">
              <a:buNone/>
            </a:pPr>
            <a:r>
              <a:rPr lang="cs-CZ" sz="2000" dirty="0" smtClean="0"/>
              <a:t>co </a:t>
            </a:r>
            <a:r>
              <a:rPr lang="cs-CZ" sz="2000" dirty="0" err="1" smtClean="0"/>
              <a:t>moh</a:t>
            </a:r>
            <a:r>
              <a:rPr lang="cs-CZ" sz="2000" dirty="0" smtClean="0"/>
              <a:t> ztratit, ztratil jsem,</a:t>
            </a:r>
          </a:p>
          <a:p>
            <a:pPr algn="ctr">
              <a:buNone/>
            </a:pPr>
            <a:r>
              <a:rPr lang="cs-CZ" sz="2000" dirty="0" smtClean="0"/>
              <a:t>S tebou ztratím hlavu.</a:t>
            </a:r>
          </a:p>
          <a:p>
            <a:pPr algn="ctr">
              <a:buNone/>
            </a:pPr>
            <a:r>
              <a:rPr lang="cs-CZ" sz="2000" dirty="0" smtClean="0"/>
              <a:t>……….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Otázky a úkoly k básni: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Charakterizovat rým.</a:t>
            </a:r>
          </a:p>
          <a:p>
            <a:r>
              <a:rPr lang="cs-CZ" dirty="0" smtClean="0"/>
              <a:t>2. Kam musí jít básník?</a:t>
            </a:r>
          </a:p>
          <a:p>
            <a:r>
              <a:rPr lang="cs-CZ" dirty="0" smtClean="0"/>
              <a:t>3. Po čem básník touží?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Odkazy,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/>
              <a:t>Fráňa Šrámek. </a:t>
            </a:r>
            <a:r>
              <a:rPr lang="cs-CZ" dirty="0" smtClean="0"/>
              <a:t>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2012-04-20]. Dostupné z: http://cs.wikipedia.org/wiki/Fr%C3%A1%C5%88a_%C5%A0r%C3%A1mek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Čítanka III. k literatuře </a:t>
            </a:r>
            <a:br>
              <a:rPr lang="cs-CZ" i="1" dirty="0" smtClean="0"/>
            </a:br>
            <a:r>
              <a:rPr lang="cs-CZ" i="1" dirty="0" smtClean="0"/>
              <a:t>v 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2002, 239 s. </a:t>
            </a:r>
            <a:br>
              <a:rPr lang="cs-CZ" dirty="0" smtClean="0"/>
            </a:br>
            <a:r>
              <a:rPr lang="cs-CZ" dirty="0" smtClean="0"/>
              <a:t>ISBN 80-7200-384-4.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37</TotalTime>
  <Words>616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PREZENTACE_VOSHK_logolinkEU</vt:lpstr>
      <vt:lpstr>Fráňa Šrámek</vt:lpstr>
      <vt:lpstr>Tento učební materiál vznikl za podpory OPVK 1.5</vt:lpstr>
      <vt:lpstr>Fráňa Šrámek</vt:lpstr>
      <vt:lpstr>Fráňa Šrámek</vt:lpstr>
      <vt:lpstr>Život</vt:lpstr>
      <vt:lpstr>Tvorba</vt:lpstr>
      <vt:lpstr>Básník</vt:lpstr>
      <vt:lpstr>Prozaik</vt:lpstr>
      <vt:lpstr>Dramatik</vt:lpstr>
      <vt:lpstr>Života bído, přec tě mám rád (1905) </vt:lpstr>
      <vt:lpstr>Otázky a úkoly k básni:</vt:lpstr>
      <vt:lpstr>Odkazy,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10</cp:revision>
  <dcterms:created xsi:type="dcterms:W3CDTF">2012-05-07T11:17:10Z</dcterms:created>
  <dcterms:modified xsi:type="dcterms:W3CDTF">2013-10-09T06:53:51Z</dcterms:modified>
</cp:coreProperties>
</file>