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77" r:id="rId3"/>
    <p:sldId id="278" r:id="rId4"/>
    <p:sldId id="279" r:id="rId5"/>
    <p:sldId id="280" r:id="rId6"/>
    <p:sldId id="281" r:id="rId7"/>
    <p:sldId id="282" r:id="rId8"/>
    <p:sldId id="284" r:id="rId9"/>
    <p:sldId id="285" r:id="rId10"/>
    <p:sldId id="283" r:id="rId11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5620"/>
    <p:restoredTop sz="99821" autoAdjust="0"/>
  </p:normalViewPr>
  <p:slideViewPr>
    <p:cSldViewPr snapToGrid="0" snapToObjects="1" showGuides="1">
      <p:cViewPr varScale="1">
        <p:scale>
          <a:sx n="34" d="100"/>
          <a:sy n="34" d="100"/>
        </p:scale>
        <p:origin x="-1171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 František </a:t>
            </a:r>
            <a:r>
              <a:rPr lang="cs-CZ" dirty="0" err="1" smtClean="0">
                <a:solidFill>
                  <a:schemeClr val="tx2"/>
                </a:solidFill>
              </a:rPr>
              <a:t>Gellner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20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09. 05. 2012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65836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CSA_OPVK15_015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Český jazyk</a:t>
                      </a:r>
                      <a:r>
                        <a:rPr lang="cs-CZ" sz="1600" baseline="0" dirty="0" smtClean="0"/>
                        <a:t> a literatura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Česká literatura 1. poloviny 20. století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František </a:t>
                      </a:r>
                      <a:r>
                        <a:rPr lang="cs-CZ" sz="1600" dirty="0" err="1" smtClean="0"/>
                        <a:t>Gellner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Mgr.</a:t>
                      </a:r>
                      <a:r>
                        <a:rPr lang="cs-CZ" sz="1600" baseline="0" dirty="0" smtClean="0"/>
                        <a:t> Taťána Krčálová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10. 05. 2012, 3.A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12 minut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Projektor, PC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</a:t>
                      </a:r>
                      <a:r>
                        <a:rPr lang="cs-CZ" sz="1600" baseline="0" dirty="0" smtClean="0"/>
                        <a:t> se s životem a tvorbou Františka </a:t>
                      </a:r>
                      <a:r>
                        <a:rPr lang="cs-CZ" sz="1600" baseline="0" dirty="0" err="1" smtClean="0"/>
                        <a:t>Gellnera</a:t>
                      </a:r>
                      <a:r>
                        <a:rPr lang="cs-CZ" sz="1600" baseline="0" dirty="0" smtClean="0"/>
                        <a:t>, pochopit význam básně perspektiva.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František </a:t>
            </a:r>
            <a:r>
              <a:rPr lang="cs-CZ" dirty="0" err="1" smtClean="0"/>
              <a:t>Gellner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1026" name="Picture 2" descr="C:\Documents and Settings\prace\Plocha\Gellner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44384" y="1600200"/>
            <a:ext cx="2655232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34653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František </a:t>
            </a:r>
            <a:r>
              <a:rPr lang="cs-CZ" dirty="0" err="1" smtClean="0"/>
              <a:t>Gellner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12808"/>
            <a:ext cx="8229600" cy="5013355"/>
          </a:xfrm>
        </p:spPr>
        <p:txBody>
          <a:bodyPr/>
          <a:lstStyle/>
          <a:p>
            <a:r>
              <a:rPr lang="cs-CZ" dirty="0" smtClean="0"/>
              <a:t>*19. června 1881, Mladá Boleslav – </a:t>
            </a:r>
          </a:p>
          <a:p>
            <a:r>
              <a:rPr lang="cs-CZ" dirty="0" smtClean="0"/>
              <a:t>†asi 13. září 1914, prohlášen za nezvěstného na haličské frontě 1. světové války</a:t>
            </a:r>
          </a:p>
          <a:p>
            <a:r>
              <a:rPr lang="cs-CZ" dirty="0" smtClean="0"/>
              <a:t>český nadaný básník, prozaik</a:t>
            </a:r>
          </a:p>
          <a:p>
            <a:r>
              <a:rPr lang="cs-CZ" dirty="0" smtClean="0"/>
              <a:t>kreslíř, karikaturista a ilustrátor</a:t>
            </a:r>
          </a:p>
          <a:p>
            <a:r>
              <a:rPr lang="cs-CZ" dirty="0" smtClean="0"/>
              <a:t>představitel tzv. generace anarchistických buřičů.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276"/>
            <a:ext cx="8229600" cy="50033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1434"/>
            <a:ext cx="8229600" cy="5600041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František </a:t>
            </a:r>
            <a:r>
              <a:rPr lang="cs-CZ" dirty="0" err="1" smtClean="0"/>
              <a:t>Gellner</a:t>
            </a:r>
            <a:r>
              <a:rPr lang="cs-CZ" dirty="0" smtClean="0"/>
              <a:t> se narodil v Mladé Boleslavi</a:t>
            </a:r>
          </a:p>
          <a:p>
            <a:r>
              <a:rPr lang="cs-CZ" dirty="0" smtClean="0"/>
              <a:t>V rodném městě navštěvoval gymnázium. Roku 1905 odjel studovat malířství do Mnichova a Paříže. V roce 1909 zahájil své studium na malířské akademii </a:t>
            </a:r>
            <a:br>
              <a:rPr lang="cs-CZ" dirty="0" smtClean="0"/>
            </a:br>
            <a:r>
              <a:rPr lang="cs-CZ" dirty="0" smtClean="0"/>
              <a:t>v Drážďanech, o rok později však znovu odjel do Paříže.</a:t>
            </a:r>
          </a:p>
          <a:p>
            <a:r>
              <a:rPr lang="cs-CZ" dirty="0" smtClean="0"/>
              <a:t>Od roku 1911 žil v Brně, pracoval jako </a:t>
            </a:r>
            <a:r>
              <a:rPr lang="cs-CZ" b="1" u="sng" dirty="0" smtClean="0"/>
              <a:t>karikaturista </a:t>
            </a:r>
            <a:br>
              <a:rPr lang="cs-CZ" b="1" u="sng" dirty="0" smtClean="0"/>
            </a:br>
            <a:r>
              <a:rPr lang="cs-CZ" b="1" u="sng" dirty="0" smtClean="0"/>
              <a:t>v redakci </a:t>
            </a:r>
            <a:r>
              <a:rPr lang="cs-CZ" b="1" i="1" u="sng" dirty="0" smtClean="0"/>
              <a:t>Lidových novin</a:t>
            </a:r>
            <a:r>
              <a:rPr lang="cs-CZ" b="1" u="sng" dirty="0" smtClean="0"/>
              <a:t> </a:t>
            </a:r>
            <a:r>
              <a:rPr lang="cs-CZ" dirty="0" smtClean="0"/>
              <a:t>a později proslul také jako fejetonista a prozaik. Účastnil se rovněž politického života.</a:t>
            </a:r>
          </a:p>
          <a:p>
            <a:r>
              <a:rPr lang="cs-CZ" dirty="0" smtClean="0"/>
              <a:t>Po vypuknutí 1. světové války v srpnu 1914 narukoval do rakousko-uherské armády. Z Mladé Boleslavi byl odvelen na haličskou frontu. Pochod ho však vyčerpal </a:t>
            </a:r>
            <a:br>
              <a:rPr lang="cs-CZ" dirty="0" smtClean="0"/>
            </a:br>
            <a:r>
              <a:rPr lang="cs-CZ" dirty="0" smtClean="0"/>
              <a:t>a dne 13. září si nakonec lehl u silnice, kde čekal na svůj osud. Od té doby byl prohlášen za nezvěstného. Přesné datum a místo jeho úmrtí není známo.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"/>
            <a:ext cx="8229600" cy="75049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50499"/>
            <a:ext cx="8229600" cy="597097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Odlišil se </a:t>
            </a:r>
            <a:r>
              <a:rPr lang="cs-CZ" b="1" dirty="0" err="1" smtClean="0"/>
              <a:t>antiliterárností</a:t>
            </a:r>
            <a:r>
              <a:rPr lang="cs-CZ" dirty="0" smtClean="0"/>
              <a:t>: </a:t>
            </a:r>
            <a:r>
              <a:rPr lang="cs-CZ" u="sng" dirty="0" smtClean="0"/>
              <a:t>Básničky se podobají písničkám</a:t>
            </a:r>
            <a:r>
              <a:rPr lang="cs-CZ" dirty="0" smtClean="0"/>
              <a:t>, jsou jednoduché, mají krátké verše, většinou i krátké strofy, některá strofa se </a:t>
            </a:r>
            <a:br>
              <a:rPr lang="cs-CZ" dirty="0" smtClean="0"/>
            </a:br>
            <a:r>
              <a:rPr lang="cs-CZ" dirty="0" smtClean="0"/>
              <a:t>i opakuje jako </a:t>
            </a:r>
            <a:r>
              <a:rPr lang="cs-CZ" u="sng" dirty="0" smtClean="0"/>
              <a:t>refrén</a:t>
            </a:r>
            <a:r>
              <a:rPr lang="cs-CZ" dirty="0" smtClean="0"/>
              <a:t>, nepoužívá obrazná pojmenování, ale pojmenovává přímo, básně mají písňovou formu.</a:t>
            </a:r>
          </a:p>
          <a:p>
            <a:r>
              <a:rPr lang="cs-CZ" dirty="0" err="1" smtClean="0"/>
              <a:t>Gellnerovy</a:t>
            </a:r>
            <a:r>
              <a:rPr lang="cs-CZ" dirty="0" smtClean="0"/>
              <a:t> verše jsou prosté, mají pravidelný verš i rým a blíží se prozaickému sdělení. Jsou napsány formou </a:t>
            </a:r>
            <a:r>
              <a:rPr lang="cs-CZ" b="1" dirty="0" smtClean="0"/>
              <a:t>popěvku nebo písně</a:t>
            </a:r>
            <a:r>
              <a:rPr lang="cs-CZ" dirty="0" smtClean="0"/>
              <a:t>. </a:t>
            </a:r>
            <a:r>
              <a:rPr lang="cs-CZ" dirty="0" err="1" smtClean="0"/>
              <a:t>Gellner</a:t>
            </a:r>
            <a:r>
              <a:rPr lang="cs-CZ" dirty="0" smtClean="0"/>
              <a:t> ve své básnické tvorbě hojně využíval dobových forem lidové zábavy (kuplety, šansony).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4015"/>
          </a:xfrm>
        </p:spPr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57532"/>
            <a:ext cx="8229600" cy="5641676"/>
          </a:xfrm>
        </p:spPr>
        <p:txBody>
          <a:bodyPr>
            <a:normAutofit/>
          </a:bodyPr>
          <a:lstStyle/>
          <a:p>
            <a:r>
              <a:rPr lang="cs-CZ" b="1" i="1" u="sng" dirty="0" smtClean="0"/>
              <a:t>Po nás ať přijde potopa</a:t>
            </a:r>
            <a:r>
              <a:rPr lang="cs-CZ" b="1" u="sng" dirty="0" smtClean="0"/>
              <a:t> </a:t>
            </a:r>
          </a:p>
          <a:p>
            <a:pPr lvl="1"/>
            <a:r>
              <a:rPr lang="cs-CZ" dirty="0" smtClean="0"/>
              <a:t>1901, převážně subjektivní lyrika, osobní cynická zpověď, prvky anarchismu</a:t>
            </a:r>
          </a:p>
          <a:p>
            <a:pPr lvl="1"/>
            <a:r>
              <a:rPr lang="cs-CZ" dirty="0" smtClean="0"/>
              <a:t>Objevuje se zklamání nad malostí doby.</a:t>
            </a:r>
          </a:p>
          <a:p>
            <a:r>
              <a:rPr lang="cs-CZ" b="1" i="1" u="sng" dirty="0" smtClean="0"/>
              <a:t>Radosti života</a:t>
            </a:r>
            <a:r>
              <a:rPr lang="cs-CZ" b="1" u="sng" dirty="0" smtClean="0"/>
              <a:t> </a:t>
            </a:r>
          </a:p>
          <a:p>
            <a:pPr lvl="1"/>
            <a:r>
              <a:rPr lang="cs-CZ" b="1" dirty="0" smtClean="0"/>
              <a:t>1903, 35 básní </a:t>
            </a:r>
            <a:r>
              <a:rPr lang="cs-CZ" dirty="0" smtClean="0"/>
              <a:t>různé tematiky a žánru</a:t>
            </a:r>
          </a:p>
          <a:p>
            <a:pPr lvl="1"/>
            <a:r>
              <a:rPr lang="cs-CZ" dirty="0" smtClean="0"/>
              <a:t>Reagují na falešnou dobovou morálku, na dobové pokrytecké maloměšťáctví. </a:t>
            </a:r>
            <a:r>
              <a:rPr lang="cs-CZ" dirty="0" err="1" smtClean="0"/>
              <a:t>Gellner</a:t>
            </a:r>
            <a:r>
              <a:rPr lang="cs-CZ" dirty="0" smtClean="0"/>
              <a:t> záměrně zdůrazňuje </a:t>
            </a:r>
            <a:r>
              <a:rPr lang="cs-CZ" dirty="0" err="1" smtClean="0"/>
              <a:t>protiliterárnost</a:t>
            </a:r>
            <a:r>
              <a:rPr lang="cs-CZ" dirty="0" smtClean="0"/>
              <a:t> a </a:t>
            </a:r>
            <a:r>
              <a:rPr lang="cs-CZ" dirty="0" err="1" smtClean="0"/>
              <a:t>protidekadenci</a:t>
            </a:r>
            <a:r>
              <a:rPr lang="cs-CZ" dirty="0" smtClean="0"/>
              <a:t>.</a:t>
            </a:r>
          </a:p>
          <a:p>
            <a:pPr lvl="1"/>
            <a:r>
              <a:rPr lang="cs-CZ" dirty="0" smtClean="0"/>
              <a:t>Ironie, vzpomínky na mládí, popis bohémského života.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 nás ať přijde potopa!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500" dirty="0" smtClean="0"/>
              <a:t>Perspektiva</a:t>
            </a:r>
          </a:p>
          <a:p>
            <a:pPr algn="ctr">
              <a:buNone/>
            </a:pPr>
            <a:r>
              <a:rPr lang="cs-CZ" sz="2500" dirty="0" smtClean="0"/>
              <a:t>Má milá rozmilá neplakej!</a:t>
            </a:r>
          </a:p>
          <a:p>
            <a:pPr algn="ctr">
              <a:buNone/>
            </a:pPr>
            <a:r>
              <a:rPr lang="cs-CZ" sz="2500" dirty="0" smtClean="0"/>
              <a:t>Život už není </a:t>
            </a:r>
            <a:r>
              <a:rPr lang="cs-CZ" sz="2500" dirty="0" err="1" smtClean="0"/>
              <a:t>jinakej</a:t>
            </a:r>
            <a:r>
              <a:rPr lang="cs-CZ" sz="2500" dirty="0" smtClean="0"/>
              <a:t>.</a:t>
            </a:r>
          </a:p>
          <a:p>
            <a:pPr algn="ctr">
              <a:buNone/>
            </a:pPr>
            <a:endParaRPr lang="cs-CZ" sz="2500" dirty="0" smtClean="0"/>
          </a:p>
          <a:p>
            <a:pPr algn="ctr">
              <a:buNone/>
            </a:pPr>
            <a:r>
              <a:rPr lang="cs-CZ" sz="2500" dirty="0" smtClean="0"/>
              <a:t>Dnes buďme ještě veselí</a:t>
            </a:r>
          </a:p>
          <a:p>
            <a:pPr algn="ctr">
              <a:buNone/>
            </a:pPr>
            <a:r>
              <a:rPr lang="cs-CZ" sz="2500" dirty="0" smtClean="0"/>
              <a:t> na naší bílé posteli!</a:t>
            </a:r>
          </a:p>
          <a:p>
            <a:pPr algn="ctr">
              <a:buNone/>
            </a:pPr>
            <a:endParaRPr lang="cs-CZ" sz="2500" dirty="0" smtClean="0"/>
          </a:p>
          <a:p>
            <a:pPr algn="ctr">
              <a:buNone/>
            </a:pPr>
            <a:r>
              <a:rPr lang="cs-CZ" sz="2500" dirty="0" err="1" smtClean="0"/>
              <a:t>Zejtra</a:t>
            </a:r>
            <a:r>
              <a:rPr lang="cs-CZ" sz="2500" dirty="0" smtClean="0"/>
              <a:t>, co </a:t>
            </a:r>
            <a:r>
              <a:rPr lang="cs-CZ" sz="2500" dirty="0" err="1" smtClean="0"/>
              <a:t>zejtra</a:t>
            </a:r>
            <a:r>
              <a:rPr lang="cs-CZ" sz="2500" dirty="0" smtClean="0"/>
              <a:t>? </a:t>
            </a:r>
            <a:r>
              <a:rPr lang="cs-CZ" sz="2500" dirty="0" err="1" smtClean="0"/>
              <a:t>Kdožpak</a:t>
            </a:r>
            <a:r>
              <a:rPr lang="cs-CZ" sz="2500" dirty="0" smtClean="0"/>
              <a:t> ví.</a:t>
            </a:r>
          </a:p>
          <a:p>
            <a:pPr algn="ctr">
              <a:buNone/>
            </a:pPr>
            <a:r>
              <a:rPr lang="cs-CZ" sz="2500" dirty="0" err="1" smtClean="0"/>
              <a:t>Zejtra</a:t>
            </a:r>
            <a:r>
              <a:rPr lang="cs-CZ" sz="2500" dirty="0" smtClean="0"/>
              <a:t> si </a:t>
            </a:r>
            <a:r>
              <a:rPr lang="cs-CZ" sz="2500" dirty="0" err="1" smtClean="0"/>
              <a:t>lehnem</a:t>
            </a:r>
            <a:r>
              <a:rPr lang="cs-CZ" sz="2500" dirty="0" smtClean="0"/>
              <a:t> do rakví.</a:t>
            </a:r>
            <a:endParaRPr lang="cs-CZ" sz="25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Otázky a úkoly k básni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Charakterizuj rým.</a:t>
            </a:r>
          </a:p>
          <a:p>
            <a:r>
              <a:rPr lang="cs-CZ" dirty="0" smtClean="0"/>
              <a:t>2. Jaké pocity báseň vyjadřuje?</a:t>
            </a:r>
          </a:p>
          <a:p>
            <a:r>
              <a:rPr lang="cs-CZ" dirty="0" smtClean="0"/>
              <a:t>3. Připomíná báseň popěvek?</a:t>
            </a:r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Odkazy,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František </a:t>
            </a:r>
            <a:r>
              <a:rPr lang="cs-CZ" dirty="0" err="1" smtClean="0"/>
              <a:t>Geller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2012-04-20]. Dostupné z: http://cs.wikipedia.org/wiki/Franti%C5%A1ek_Gellner </a:t>
            </a:r>
            <a:endParaRPr lang="cs-CZ" dirty="0" smtClean="0"/>
          </a:p>
          <a:p>
            <a:r>
              <a:rPr lang="cs-CZ" dirty="0" smtClean="0"/>
              <a:t>SOCHROVÁ, Marie. </a:t>
            </a:r>
            <a:r>
              <a:rPr lang="cs-CZ" i="1" dirty="0" smtClean="0"/>
              <a:t>Čítanka III. </a:t>
            </a:r>
            <a:r>
              <a:rPr lang="cs-CZ" i="1" dirty="0" smtClean="0"/>
              <a:t>k literatuře </a:t>
            </a:r>
            <a:br>
              <a:rPr lang="cs-CZ" i="1" dirty="0" smtClean="0"/>
            </a:br>
            <a:r>
              <a:rPr lang="cs-CZ" i="1" dirty="0" smtClean="0"/>
              <a:t>v kostce: [pro střední školy]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1. Havlíčkův Brod: Fragment, </a:t>
            </a:r>
            <a:r>
              <a:rPr lang="cs-CZ" dirty="0" smtClean="0"/>
              <a:t>2002, 239 </a:t>
            </a:r>
            <a:r>
              <a:rPr lang="cs-CZ" dirty="0" smtClean="0"/>
              <a:t>s. </a:t>
            </a:r>
            <a:br>
              <a:rPr lang="cs-CZ" dirty="0" smtClean="0"/>
            </a:br>
            <a:r>
              <a:rPr lang="cs-CZ" smtClean="0"/>
              <a:t>ISBN </a:t>
            </a:r>
            <a:r>
              <a:rPr lang="cs-CZ" smtClean="0"/>
              <a:t>80-7200-384-4.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PREZENTACE_VOSHK_logolinkEU</Template>
  <TotalTime>49</TotalTime>
  <Words>401</Words>
  <Application>Microsoft Office PowerPoint</Application>
  <PresentationFormat>Předvádění na obrazovce (4:3)</PresentationFormat>
  <Paragraphs>79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PREZENTACE_VOSHK_logolinkEU</vt:lpstr>
      <vt:lpstr> František Gellner</vt:lpstr>
      <vt:lpstr>Tento učební materiál vznikl za podpory OPVK 1.5</vt:lpstr>
      <vt:lpstr>František Gellner</vt:lpstr>
      <vt:lpstr>František Gellner</vt:lpstr>
      <vt:lpstr>Život</vt:lpstr>
      <vt:lpstr>Tvorba</vt:lpstr>
      <vt:lpstr>Dílo</vt:lpstr>
      <vt:lpstr>Po nás ať přijde potopa! </vt:lpstr>
      <vt:lpstr>Otázky a úkoly k básni</vt:lpstr>
      <vt:lpstr>Odkazy, literatura</vt:lpstr>
    </vt:vector>
  </TitlesOfParts>
  <Company>hk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prezentace</dc:title>
  <dc:creator>vos sos hk</dc:creator>
  <cp:lastModifiedBy>An</cp:lastModifiedBy>
  <cp:revision>12</cp:revision>
  <dcterms:created xsi:type="dcterms:W3CDTF">2012-05-07T11:17:10Z</dcterms:created>
  <dcterms:modified xsi:type="dcterms:W3CDTF">2013-05-28T11:40:14Z</dcterms:modified>
</cp:coreProperties>
</file>