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7" r:id="rId12"/>
    <p:sldId id="288" r:id="rId13"/>
    <p:sldId id="289" r:id="rId14"/>
    <p:sldId id="290" r:id="rId15"/>
    <p:sldId id="291" r:id="rId16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81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912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George_bernard_shaw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err="1" smtClean="0">
                <a:solidFill>
                  <a:schemeClr val="tx2"/>
                </a:solidFill>
              </a:rPr>
              <a:t>George</a:t>
            </a:r>
            <a:r>
              <a:rPr lang="cs-CZ" dirty="0" smtClean="0">
                <a:solidFill>
                  <a:schemeClr val="tx2"/>
                </a:solidFill>
              </a:rPr>
              <a:t> Bernard Shaw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20. 04. 2012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CSA_OPVK15_011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Literatura 19. a </a:t>
                      </a:r>
                      <a:r>
                        <a:rPr lang="cs-CZ" sz="1600" baseline="0" dirty="0" smtClean="0"/>
                        <a:t>20.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George</a:t>
                      </a:r>
                      <a:r>
                        <a:rPr lang="cs-CZ" sz="1600" dirty="0" smtClean="0"/>
                        <a:t> Bernard Shaw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24. 04. 2012, 3.A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se s dramatickou tvorbou Shawa, zhodnotit </a:t>
                      </a:r>
                      <a:r>
                        <a:rPr lang="cs-CZ" sz="1600" dirty="0" err="1" smtClean="0"/>
                        <a:t>Pygmalion</a:t>
                      </a:r>
                      <a:r>
                        <a:rPr lang="cs-CZ" sz="1600" baseline="0" dirty="0" smtClean="0"/>
                        <a:t>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George</a:t>
            </a:r>
            <a:r>
              <a:rPr lang="cs-CZ" b="1" dirty="0" smtClean="0"/>
              <a:t> Bernard Shaw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Obrázek 14" descr="http://upload.wikimedia.org/wikipedia/commons/thumb/c/ca/George_bernard_shaw.jpg/220px-George_bernard_shaw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846717" y="1656272"/>
            <a:ext cx="3243531" cy="439947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George</a:t>
            </a:r>
            <a:r>
              <a:rPr lang="cs-CZ" b="1" dirty="0" smtClean="0"/>
              <a:t> Bernard Shaw</a:t>
            </a:r>
            <a:r>
              <a:rPr lang="cs-CZ" dirty="0" smtClean="0"/>
              <a:t> [</a:t>
            </a:r>
            <a:r>
              <a:rPr lang="cs-CZ" dirty="0" err="1" smtClean="0"/>
              <a:t>Šó</a:t>
            </a:r>
            <a:r>
              <a:rPr lang="cs-CZ" dirty="0" smtClean="0"/>
              <a:t>]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26. července 1856, Dublin - 2. listopadu 1950, Anglie</a:t>
            </a:r>
          </a:p>
          <a:p>
            <a:endParaRPr lang="cs-CZ" dirty="0" smtClean="0"/>
          </a:p>
          <a:p>
            <a:r>
              <a:rPr lang="cs-CZ" dirty="0" smtClean="0"/>
              <a:t>Anglický dramatik, prozaik </a:t>
            </a:r>
          </a:p>
          <a:p>
            <a:endParaRPr lang="cs-CZ" dirty="0" smtClean="0"/>
          </a:p>
          <a:p>
            <a:r>
              <a:rPr lang="cs-CZ" dirty="0" smtClean="0"/>
              <a:t>Nositel Nobelovy ceny za literaturu za rok 1925.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Život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10883"/>
            <a:ext cx="8229600" cy="5745191"/>
          </a:xfrm>
        </p:spPr>
        <p:txBody>
          <a:bodyPr>
            <a:normAutofit/>
          </a:bodyPr>
          <a:lstStyle/>
          <a:p>
            <a:r>
              <a:rPr lang="cs-CZ" dirty="0" smtClean="0"/>
              <a:t>Shaw pocházel ze staré, ale dosti zchudlé protestantské rodiny. Shaw brzy poznal praktický život, protože se již od patnácti let musel sám živit (pracoval jako úředník </a:t>
            </a:r>
            <a:br>
              <a:rPr lang="cs-CZ" dirty="0" smtClean="0"/>
            </a:br>
            <a:r>
              <a:rPr lang="cs-CZ" dirty="0" smtClean="0"/>
              <a:t>v dublinské realitní kanceláři). </a:t>
            </a:r>
          </a:p>
          <a:p>
            <a:r>
              <a:rPr lang="cs-CZ" dirty="0" smtClean="0"/>
              <a:t>Roku 1876 přijel Shaw do Anglie za matkou </a:t>
            </a:r>
            <a:br>
              <a:rPr lang="cs-CZ" dirty="0" smtClean="0"/>
            </a:br>
            <a:r>
              <a:rPr lang="cs-CZ" dirty="0" smtClean="0"/>
              <a:t>a nevrátil se do Irska dalších třicet let (a to ani na otcův pohřeb). Psal články o hudbě do časopisu </a:t>
            </a:r>
            <a:r>
              <a:rPr lang="cs-CZ" i="1" dirty="0" err="1" smtClean="0"/>
              <a:t>TheHornet</a:t>
            </a:r>
            <a:r>
              <a:rPr lang="cs-CZ" i="1" dirty="0" smtClean="0"/>
              <a:t> (Sršeň)</a:t>
            </a:r>
            <a:r>
              <a:rPr lang="cs-CZ" dirty="0" smtClean="0"/>
              <a:t> a vzdělával se jako samouk v knihovně Britského muzea.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Život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59126"/>
            <a:ext cx="8229600" cy="536703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této době se Shaw prosadil jako pronikavý výtvarný, hudební a později i literární a divadelní kritik. Jeho výtvarné a hudební recenze vycházely </a:t>
            </a:r>
            <a:r>
              <a:rPr lang="cs-CZ" b="1" u="sng" dirty="0" smtClean="0"/>
              <a:t>v londýnském časopise </a:t>
            </a:r>
            <a:r>
              <a:rPr lang="cs-CZ" b="1" i="1" u="sng" dirty="0" err="1" smtClean="0"/>
              <a:t>TheWorld</a:t>
            </a:r>
            <a:r>
              <a:rPr lang="cs-CZ" b="1" i="1" u="sng" dirty="0" smtClean="0"/>
              <a:t> </a:t>
            </a:r>
            <a:r>
              <a:rPr lang="cs-CZ" i="1" dirty="0" smtClean="0"/>
              <a:t>(Svět)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v irském nacionalisticky orientovaném časopise </a:t>
            </a:r>
            <a:r>
              <a:rPr lang="cs-CZ" i="1" dirty="0" err="1" smtClean="0"/>
              <a:t>The</a:t>
            </a:r>
            <a:r>
              <a:rPr lang="cs-CZ" i="1" dirty="0" smtClean="0"/>
              <a:t> Star (Hvězda)</a:t>
            </a:r>
            <a:r>
              <a:rPr lang="cs-CZ" dirty="0" smtClean="0"/>
              <a:t>, divadelní kritiky psal i pro časopis </a:t>
            </a:r>
            <a:r>
              <a:rPr lang="cs-CZ" i="1" dirty="0" err="1" smtClean="0"/>
              <a:t>Saturday</a:t>
            </a:r>
            <a:r>
              <a:rPr lang="cs-CZ" i="1" dirty="0" smtClean="0"/>
              <a:t> Revue (Sobotní revue)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Roku 1898 se Shaw oženil s Charlottou </a:t>
            </a:r>
            <a:br>
              <a:rPr lang="cs-CZ" dirty="0" smtClean="0"/>
            </a:br>
            <a:r>
              <a:rPr lang="cs-CZ" dirty="0" err="1" smtClean="0"/>
              <a:t>Payne</a:t>
            </a:r>
            <a:r>
              <a:rPr lang="cs-CZ" dirty="0" smtClean="0"/>
              <a:t>-</a:t>
            </a:r>
            <a:r>
              <a:rPr lang="cs-CZ" dirty="0" err="1" smtClean="0"/>
              <a:t>Townsendovou</a:t>
            </a:r>
            <a:r>
              <a:rPr lang="cs-CZ" dirty="0" smtClean="0"/>
              <a:t>. Bezdětné a vcelku šťastné manželství skončilo roku 1943 Charlottinou smrtí a bylo otřeseno pouze roku 1914 Shawovou láskou k herečce Stelle </a:t>
            </a:r>
            <a:r>
              <a:rPr lang="cs-CZ" dirty="0" err="1" smtClean="0"/>
              <a:t>Campbellové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Dramatická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95556"/>
            <a:ext cx="8229600" cy="50306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Stal se zakladatelem </a:t>
            </a:r>
            <a:r>
              <a:rPr lang="cs-CZ" b="1" u="sng" dirty="0" smtClean="0"/>
              <a:t>moderního anglického dramatu</a:t>
            </a:r>
            <a:r>
              <a:rPr lang="cs-CZ" dirty="0" smtClean="0"/>
              <a:t> a nejvýznamnějším anglickým dramatikem po Williamu Shakespearovi.</a:t>
            </a:r>
          </a:p>
          <a:p>
            <a:r>
              <a:rPr lang="cs-CZ" dirty="0" smtClean="0"/>
              <a:t>Debutoval roku 1892 hrou </a:t>
            </a:r>
            <a:r>
              <a:rPr lang="cs-CZ" b="1" i="1" u="sng" dirty="0" smtClean="0"/>
              <a:t>Domy pana </a:t>
            </a:r>
            <a:r>
              <a:rPr lang="cs-CZ" b="1" i="1" u="sng" dirty="0" err="1" smtClean="0"/>
              <a:t>Sartoria</a:t>
            </a:r>
            <a:r>
              <a:rPr lang="cs-CZ" b="1" u="sng" dirty="0" smtClean="0"/>
              <a:t>, </a:t>
            </a:r>
            <a:r>
              <a:rPr lang="cs-CZ" dirty="0" smtClean="0"/>
              <a:t>po níž následovala řada vtipných, většinou satiricky přiostřených dramat </a:t>
            </a:r>
            <a:br>
              <a:rPr lang="cs-CZ" dirty="0" smtClean="0"/>
            </a:br>
            <a:r>
              <a:rPr lang="cs-CZ" dirty="0" smtClean="0"/>
              <a:t>s náměty dobovými či s úsměvným až sardonickým pohledem na aktuální otázky ženské emancipace a na viktoriánské představy společenských tříd.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Nobelova 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Roku 1925 obdržel Shaw Nobelovu cenu za literaturu</a:t>
            </a:r>
            <a:r>
              <a:rPr lang="cs-CZ" i="1" dirty="0" smtClean="0"/>
              <a:t>„…za idealismus i humanitu jeho literárního díla, jehož svěží satira často v sobě zahrnuje osobitou poetickou krásu“</a:t>
            </a:r>
            <a:r>
              <a:rPr lang="cs-CZ" dirty="0" smtClean="0"/>
              <a:t> (citace </a:t>
            </a:r>
            <a:br>
              <a:rPr lang="cs-CZ" dirty="0" smtClean="0"/>
            </a:br>
            <a:r>
              <a:rPr lang="cs-CZ" dirty="0" smtClean="0"/>
              <a:t>z odůvodnění Švédské akademie) a od roku 1929 je na jeho počest pořádán </a:t>
            </a:r>
            <a:r>
              <a:rPr lang="cs-CZ" i="1" dirty="0" err="1" smtClean="0"/>
              <a:t>Malvernský</a:t>
            </a:r>
            <a:r>
              <a:rPr lang="cs-CZ" i="1" dirty="0" smtClean="0"/>
              <a:t> divadelní festival</a:t>
            </a:r>
            <a:r>
              <a:rPr lang="cs-CZ" dirty="0" smtClean="0"/>
              <a:t>, na kterém byly uvedeny některé jeho pozdní hry.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smrti své manželky začal Shaw postupně ztrácet zájem o vlastní život.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Pracoval stále pomalejším tempem a roku 1950 zemřel ve své venkovské vile ve střední Anglii, kde žil od roku 1906.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Pygmalion</a:t>
            </a:r>
            <a:r>
              <a:rPr lang="cs-CZ" b="1" dirty="0" smtClean="0"/>
              <a:t> (hra)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37138"/>
            <a:ext cx="8229600" cy="5319212"/>
          </a:xfrm>
        </p:spPr>
        <p:txBody>
          <a:bodyPr>
            <a:normAutofit fontScale="70000" lnSpcReduction="20000"/>
          </a:bodyPr>
          <a:lstStyle/>
          <a:p>
            <a:r>
              <a:rPr lang="cs-CZ" b="1" i="1" dirty="0" err="1" smtClean="0"/>
              <a:t>Pygmalion</a:t>
            </a:r>
            <a:r>
              <a:rPr lang="cs-CZ" i="1" dirty="0" smtClean="0"/>
              <a:t>(1912)</a:t>
            </a:r>
            <a:r>
              <a:rPr lang="cs-CZ" dirty="0" smtClean="0"/>
              <a:t> je pravděpodobně nejslavnější komedie anglického dramatika irského původu </a:t>
            </a:r>
            <a:r>
              <a:rPr lang="cs-CZ" dirty="0" err="1" smtClean="0"/>
              <a:t>Georga</a:t>
            </a:r>
            <a:r>
              <a:rPr lang="cs-CZ" dirty="0" smtClean="0"/>
              <a:t> Bernarda Shawa, </a:t>
            </a:r>
          </a:p>
          <a:p>
            <a:r>
              <a:rPr lang="cs-CZ" dirty="0" smtClean="0"/>
              <a:t>Název upomíná na antický mýtus o kyperském sochaři </a:t>
            </a:r>
            <a:r>
              <a:rPr lang="cs-CZ" dirty="0" err="1" smtClean="0"/>
              <a:t>Pygmalionovi</a:t>
            </a:r>
            <a:r>
              <a:rPr lang="cs-CZ" dirty="0" smtClean="0"/>
              <a:t>, který vyřezal ze slonové kosti tak krásnou dívku, že se do ní zamiloval a uprosil bohyni lásky Afroditu, aby jí vdechla život. </a:t>
            </a:r>
          </a:p>
          <a:p>
            <a:r>
              <a:rPr lang="cs-CZ" dirty="0" smtClean="0"/>
              <a:t>Shawovým moderním </a:t>
            </a:r>
            <a:r>
              <a:rPr lang="cs-CZ" dirty="0" err="1" smtClean="0"/>
              <a:t>Pygmalionem</a:t>
            </a:r>
            <a:r>
              <a:rPr lang="cs-CZ" dirty="0" smtClean="0"/>
              <a:t> je londýnský profesor fonetiky Henry </a:t>
            </a:r>
            <a:r>
              <a:rPr lang="cs-CZ" dirty="0" err="1" smtClean="0"/>
              <a:t>Higgins</a:t>
            </a:r>
            <a:r>
              <a:rPr lang="cs-CZ" dirty="0" smtClean="0"/>
              <a:t>, který uzavře se svým přítelem plukovníkem </a:t>
            </a:r>
            <a:r>
              <a:rPr lang="cs-CZ" dirty="0" err="1" smtClean="0"/>
              <a:t>Pickeringem</a:t>
            </a:r>
            <a:r>
              <a:rPr lang="cs-CZ" dirty="0" smtClean="0"/>
              <a:t> sázku, že naučí ušmudlanou pouliční květinářku Lízu </a:t>
            </a:r>
            <a:r>
              <a:rPr lang="cs-CZ" dirty="0" err="1" smtClean="0"/>
              <a:t>Doolittleovou</a:t>
            </a:r>
            <a:r>
              <a:rPr lang="cs-CZ" dirty="0" smtClean="0"/>
              <a:t> výslovnosti vznešené dámy. </a:t>
            </a:r>
          </a:p>
          <a:p>
            <a:r>
              <a:rPr lang="cs-CZ" dirty="0" smtClean="0"/>
              <a:t>Podaří se mu to tak dokonale, že jeho žákyně okouzlí londýnskou smetánku, jako kdyby ani nebyla Angličanka, ale spíše  Maďarka. </a:t>
            </a:r>
            <a:r>
              <a:rPr lang="cs-CZ" dirty="0" err="1" smtClean="0"/>
              <a:t>Higgins</a:t>
            </a:r>
            <a:r>
              <a:rPr lang="cs-CZ" dirty="0" smtClean="0"/>
              <a:t> však ve svém koženém pedantství nepostřehne, že při jeho fonetickém experimentu Líza vyspěla ze zaostalého děvčete v ženu vědomou si své lidské ceny, toužící po plném citovém životě a hotovou přes všechnu svou vzpurnost a prostořekost věnovat svou lásku svému </a:t>
            </a:r>
            <a:r>
              <a:rPr lang="cs-CZ" i="1" dirty="0" smtClean="0"/>
              <a:t>osvoboditeli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Higgins</a:t>
            </a:r>
            <a:r>
              <a:rPr lang="cs-CZ" dirty="0" smtClean="0"/>
              <a:t> se však její lásku zdráhá přijmout, a tak závěr hry zůstává otevřený.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My Fair Lady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59125"/>
            <a:ext cx="8229600" cy="5962349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My Fair Lady</a:t>
            </a:r>
            <a:r>
              <a:rPr lang="cs-CZ" dirty="0" smtClean="0"/>
              <a:t> je americký divadelní muzikál </a:t>
            </a:r>
            <a:br>
              <a:rPr lang="cs-CZ" dirty="0" smtClean="0"/>
            </a:br>
            <a:r>
              <a:rPr lang="cs-CZ" dirty="0" smtClean="0"/>
              <a:t>z roku 1956.</a:t>
            </a:r>
          </a:p>
          <a:p>
            <a:r>
              <a:rPr lang="cs-CZ" dirty="0" smtClean="0"/>
              <a:t> Jeho námětem se stala předloha G. B. Shawa, divadelní hra </a:t>
            </a:r>
            <a:r>
              <a:rPr lang="cs-CZ" dirty="0" err="1" smtClean="0"/>
              <a:t>Pygmalion</a:t>
            </a:r>
            <a:r>
              <a:rPr lang="cs-CZ" dirty="0" smtClean="0"/>
              <a:t>, jež svůj námět čerpá ze starověkých řeckých bájí.</a:t>
            </a:r>
          </a:p>
          <a:p>
            <a:r>
              <a:rPr lang="cs-CZ" b="1" u="sng" dirty="0" smtClean="0"/>
              <a:t>Premiéra se konala dne 15. března 1956 </a:t>
            </a:r>
            <a:br>
              <a:rPr lang="cs-CZ" b="1" u="sng" dirty="0" smtClean="0"/>
            </a:br>
            <a:r>
              <a:rPr lang="cs-CZ" dirty="0" smtClean="0"/>
              <a:t>v New </a:t>
            </a:r>
            <a:r>
              <a:rPr lang="cs-CZ" dirty="0" err="1" smtClean="0"/>
              <a:t>Havenu</a:t>
            </a:r>
            <a:r>
              <a:rPr lang="cs-CZ" dirty="0" smtClean="0"/>
              <a:t> v </a:t>
            </a:r>
            <a:r>
              <a:rPr lang="cs-CZ" dirty="0" err="1" smtClean="0"/>
              <a:t>Mark</a:t>
            </a:r>
            <a:r>
              <a:rPr lang="cs-CZ" dirty="0" smtClean="0"/>
              <a:t> </a:t>
            </a:r>
            <a:r>
              <a:rPr lang="cs-CZ" dirty="0" err="1" smtClean="0"/>
              <a:t>Hellinge</a:t>
            </a:r>
            <a:r>
              <a:rPr lang="cs-CZ" dirty="0" smtClean="0"/>
              <a:t> </a:t>
            </a:r>
            <a:r>
              <a:rPr lang="cs-CZ" dirty="0" err="1" smtClean="0"/>
              <a:t>rTheatre</a:t>
            </a:r>
            <a:r>
              <a:rPr lang="cs-CZ" dirty="0" smtClean="0"/>
              <a:t> s Julií </a:t>
            </a:r>
            <a:r>
              <a:rPr lang="cs-CZ" dirty="0" err="1" smtClean="0"/>
              <a:t>Andrewsovou</a:t>
            </a:r>
            <a:r>
              <a:rPr lang="cs-CZ" dirty="0" smtClean="0"/>
              <a:t> a </a:t>
            </a:r>
            <a:r>
              <a:rPr lang="cs-CZ" dirty="0" err="1" smtClean="0"/>
              <a:t>Rexem</a:t>
            </a:r>
            <a:r>
              <a:rPr lang="cs-CZ" dirty="0" smtClean="0"/>
              <a:t> Harrisonem v hlavní roli. Od samého počátku se jednalo velký divadelní hit, který byl později uveden v jedenácti různých jazycích v jednadvaceti zemích.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Ukázka z druhého jednání:</a:t>
            </a:r>
          </a:p>
          <a:p>
            <a:r>
              <a:rPr lang="cs-CZ" u="sng" dirty="0" err="1" smtClean="0"/>
              <a:t>Higgins</a:t>
            </a:r>
            <a:r>
              <a:rPr lang="cs-CZ" dirty="0" smtClean="0"/>
              <a:t>: Odříkejte abecedu.</a:t>
            </a:r>
          </a:p>
          <a:p>
            <a:r>
              <a:rPr lang="cs-CZ" u="sng" dirty="0" smtClean="0"/>
              <a:t>Líza</a:t>
            </a:r>
            <a:r>
              <a:rPr lang="cs-CZ" dirty="0" smtClean="0"/>
              <a:t>: Abecedu já umím. Si myslíte, že neumím nic? Nemusíte mi mučit jako </a:t>
            </a:r>
            <a:r>
              <a:rPr lang="cs-CZ" dirty="0" err="1" smtClean="0"/>
              <a:t>ňákýho</a:t>
            </a:r>
            <a:r>
              <a:rPr lang="cs-CZ" dirty="0" smtClean="0"/>
              <a:t> haranta.</a:t>
            </a:r>
          </a:p>
          <a:p>
            <a:r>
              <a:rPr lang="cs-CZ" u="sng" dirty="0" err="1" smtClean="0"/>
              <a:t>Higgins</a:t>
            </a:r>
            <a:r>
              <a:rPr lang="cs-CZ" dirty="0" smtClean="0"/>
              <a:t> (zahřmí): Odříkejte abecedu!</a:t>
            </a:r>
          </a:p>
          <a:p>
            <a:r>
              <a:rPr lang="cs-CZ" u="sng" dirty="0" err="1" smtClean="0"/>
              <a:t>Pickering</a:t>
            </a:r>
            <a:r>
              <a:rPr lang="cs-CZ" dirty="0" smtClean="0"/>
              <a:t>: Poslechněte slečno </a:t>
            </a:r>
            <a:r>
              <a:rPr lang="cs-CZ" dirty="0" err="1" smtClean="0"/>
              <a:t>Doolittlová</a:t>
            </a:r>
            <a:r>
              <a:rPr lang="cs-CZ" dirty="0" smtClean="0"/>
              <a:t>. Hned pochopíte, proč. Udělejte, co vám říká, </a:t>
            </a:r>
            <a:br>
              <a:rPr lang="cs-CZ" dirty="0" smtClean="0"/>
            </a:br>
            <a:r>
              <a:rPr lang="cs-CZ" dirty="0" smtClean="0"/>
              <a:t>a nechte ho, ať vás učí po svém.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Poslechla Líza </a:t>
            </a:r>
            <a:r>
              <a:rPr lang="cs-CZ" dirty="0" err="1" smtClean="0"/>
              <a:t>Pickeringa</a:t>
            </a:r>
            <a:r>
              <a:rPr lang="cs-CZ" dirty="0" smtClean="0"/>
              <a:t>?</a:t>
            </a:r>
          </a:p>
          <a:p>
            <a:r>
              <a:rPr lang="cs-CZ" dirty="0" smtClean="0"/>
              <a:t>2. Co se chtěla Líza naučit?</a:t>
            </a:r>
          </a:p>
          <a:p>
            <a:r>
              <a:rPr lang="cs-CZ" dirty="0" smtClean="0"/>
              <a:t>3. Jak se Líza změnila v průběhu učení?</a:t>
            </a:r>
          </a:p>
          <a:p>
            <a:r>
              <a:rPr lang="cs-CZ" dirty="0" smtClean="0"/>
              <a:t>4. Jak se choval </a:t>
            </a:r>
            <a:r>
              <a:rPr lang="cs-CZ" dirty="0" err="1" smtClean="0"/>
              <a:t>Higgins</a:t>
            </a:r>
            <a:r>
              <a:rPr lang="cs-CZ" dirty="0" smtClean="0"/>
              <a:t>?</a:t>
            </a:r>
          </a:p>
          <a:p>
            <a:r>
              <a:rPr lang="cs-CZ" dirty="0" smtClean="0"/>
              <a:t>5. Jaké autor kritizuje vlastnosti?</a:t>
            </a:r>
          </a:p>
          <a:p>
            <a:r>
              <a:rPr lang="cs-CZ" dirty="0" smtClean="0"/>
              <a:t>6. Co si Líza uvědomí ?</a:t>
            </a:r>
          </a:p>
          <a:p>
            <a:r>
              <a:rPr lang="cs-CZ" dirty="0" smtClean="0"/>
              <a:t>7. Jaký je </a:t>
            </a:r>
            <a:r>
              <a:rPr lang="cs-CZ" dirty="0" err="1" smtClean="0"/>
              <a:t>Pickering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George Bernard Shaw.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</a:t>
            </a:r>
            <a:r>
              <a:rPr lang="en-US" dirty="0" smtClean="0"/>
              <a:t>2012-0</a:t>
            </a:r>
            <a:r>
              <a:rPr lang="cs-CZ" dirty="0" smtClean="0"/>
              <a:t>4</a:t>
            </a:r>
            <a:r>
              <a:rPr lang="en-US" dirty="0" smtClean="0"/>
              <a:t>-0</a:t>
            </a:r>
            <a:r>
              <a:rPr lang="cs-CZ" dirty="0" smtClean="0"/>
              <a:t>7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http://</a:t>
            </a:r>
            <a:r>
              <a:rPr lang="en-US" dirty="0" smtClean="0"/>
              <a:t>cs.wikipedia.org/wiki/George_Bernard_Shaw</a:t>
            </a:r>
            <a:endParaRPr lang="cs-CZ" dirty="0" smtClean="0"/>
          </a:p>
          <a:p>
            <a:r>
              <a:rPr lang="en-US" dirty="0" smtClean="0"/>
              <a:t>My Fair Lady.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2012-04-07].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http://cs.wikipedia.org/w/index.php?title=My_Fair_Lady&amp;oldid=8361586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Pygmalion</a:t>
            </a:r>
            <a:r>
              <a:rPr lang="cs-CZ" dirty="0" smtClean="0"/>
              <a:t> (hra).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2012-04-07]. Dostupné z: http://cs.wikipedia.org/wiki/Pygmalion_(hra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r>
              <a:rPr lang="cs-CZ" dirty="0" smtClean="0"/>
              <a:t>SOCHROVÁ, Marie. </a:t>
            </a:r>
            <a:r>
              <a:rPr lang="cs-CZ" i="1" dirty="0" smtClean="0"/>
              <a:t>Čítanka 2 k Literatuře v 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2007, 168 s. ISBN </a:t>
            </a:r>
            <a:r>
              <a:rPr lang="cs-CZ" smtClean="0"/>
              <a:t>80-253-0187-7</a:t>
            </a:r>
            <a:r>
              <a:rPr lang="cs-CZ" smtClean="0"/>
              <a:t>.</a:t>
            </a:r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68</TotalTime>
  <Words>756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PREZENTACE_VOSHK_logolinkEU</vt:lpstr>
      <vt:lpstr>George Bernard Shaw</vt:lpstr>
      <vt:lpstr>Tento učební materiál vznikl za podpory OPVK 1.5</vt:lpstr>
      <vt:lpstr>George Bernard Shaw </vt:lpstr>
      <vt:lpstr>George Bernard Shaw [Šó] </vt:lpstr>
      <vt:lpstr>Život </vt:lpstr>
      <vt:lpstr>Život </vt:lpstr>
      <vt:lpstr>Dramatická tvorba</vt:lpstr>
      <vt:lpstr>Nobelova cena</vt:lpstr>
      <vt:lpstr>Konec života</vt:lpstr>
      <vt:lpstr>Pygmalion (hra) </vt:lpstr>
      <vt:lpstr>My Fair Lady </vt:lpstr>
      <vt:lpstr>Pracovní list</vt:lpstr>
      <vt:lpstr>Otázky</vt:lpstr>
      <vt:lpstr>Odkazy</vt:lpstr>
      <vt:lpstr>Odkazy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11</cp:revision>
  <dcterms:created xsi:type="dcterms:W3CDTF">2012-04-24T06:39:47Z</dcterms:created>
  <dcterms:modified xsi:type="dcterms:W3CDTF">2013-05-28T11:31:19Z</dcterms:modified>
</cp:coreProperties>
</file>